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1"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Lst>
  <p:sldSz cy="5143500" cx="9144000"/>
  <p:notesSz cx="5143500" cy="9144000"/>
  <p:embeddedFontLst>
    <p:embeddedFont>
      <p:font typeface="Poppins"/>
      <p:regular r:id="rId47"/>
      <p:bold r:id="rId48"/>
      <p:italic r:id="rId49"/>
      <p:boldItalic r:id="rId50"/>
    </p:embeddedFont>
    <p:embeddedFont>
      <p:font typeface="DM Sans"/>
      <p:regular r:id="rId51"/>
      <p:bold r:id="rId52"/>
      <p:italic r:id="rId53"/>
      <p:boldItalic r:id="rId54"/>
    </p:embeddedFont>
    <p:embeddedFont>
      <p:font typeface="Lexend Deca"/>
      <p:regular r:id="rId55"/>
      <p:bold r:id="rId56"/>
    </p:embeddedFont>
    <p:embeddedFont>
      <p:font typeface="DM Mono"/>
      <p:regular r:id="rId57"/>
      <p:italic r:id="rId5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1" name="Richmond Alake"/>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Poppins-bold.fntdata"/><Relationship Id="rId47" Type="http://schemas.openxmlformats.org/officeDocument/2006/relationships/font" Target="fonts/Poppins-regular.fntdata"/><Relationship Id="rId49" Type="http://schemas.openxmlformats.org/officeDocument/2006/relationships/font" Target="fonts/Poppins-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DMSans-regular.fntdata"/><Relationship Id="rId50" Type="http://schemas.openxmlformats.org/officeDocument/2006/relationships/font" Target="fonts/Poppins-boldItalic.fntdata"/><Relationship Id="rId53" Type="http://schemas.openxmlformats.org/officeDocument/2006/relationships/font" Target="fonts/DMSans-italic.fntdata"/><Relationship Id="rId52" Type="http://schemas.openxmlformats.org/officeDocument/2006/relationships/font" Target="fonts/DMSans-bold.fntdata"/><Relationship Id="rId11" Type="http://schemas.openxmlformats.org/officeDocument/2006/relationships/slide" Target="slides/slide6.xml"/><Relationship Id="rId55" Type="http://schemas.openxmlformats.org/officeDocument/2006/relationships/font" Target="fonts/LexendDeca-regular.fntdata"/><Relationship Id="rId10" Type="http://schemas.openxmlformats.org/officeDocument/2006/relationships/slide" Target="slides/slide5.xml"/><Relationship Id="rId54" Type="http://schemas.openxmlformats.org/officeDocument/2006/relationships/font" Target="fonts/DMSans-boldItalic.fntdata"/><Relationship Id="rId13" Type="http://schemas.openxmlformats.org/officeDocument/2006/relationships/slide" Target="slides/slide8.xml"/><Relationship Id="rId57" Type="http://schemas.openxmlformats.org/officeDocument/2006/relationships/font" Target="fonts/DMMono-regular.fntdata"/><Relationship Id="rId12" Type="http://schemas.openxmlformats.org/officeDocument/2006/relationships/slide" Target="slides/slide7.xml"/><Relationship Id="rId56" Type="http://schemas.openxmlformats.org/officeDocument/2006/relationships/font" Target="fonts/LexendDeca-bold.fntdata"/><Relationship Id="rId15" Type="http://schemas.openxmlformats.org/officeDocument/2006/relationships/slide" Target="slides/slide10.xml"/><Relationship Id="rId14" Type="http://schemas.openxmlformats.org/officeDocument/2006/relationships/slide" Target="slides/slide9.xml"/><Relationship Id="rId58" Type="http://schemas.openxmlformats.org/officeDocument/2006/relationships/font" Target="fonts/DMMono-italic.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6-05-15T20:01:22.126">
    <p:pos x="6000" y="0"/>
    <p:text>Change the comments</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 name="Shape 26"/>
        <p:cNvGrpSpPr/>
        <p:nvPr/>
      </p:nvGrpSpPr>
      <p:grpSpPr>
        <a:xfrm>
          <a:off x="0" y="0"/>
          <a:ext cx="0" cy="0"/>
          <a:chOff x="0" y="0"/>
          <a:chExt cx="0" cy="0"/>
        </a:xfrm>
      </p:grpSpPr>
      <p:sp>
        <p:nvSpPr>
          <p:cNvPr id="27" name="Google Shape;27;g3e261d57d75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 name="Google Shape;28;g3e261d57d75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 name="Google Shape;29;g3e261d57d75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3e261d57d75_0_1145:notes"/>
          <p:cNvSpPr txBox="1"/>
          <p:nvPr>
            <p:ph idx="1" type="body"/>
          </p:nvPr>
        </p:nvSpPr>
        <p:spPr>
          <a:xfrm>
            <a:off x="514350" y="4400550"/>
            <a:ext cx="4114800" cy="36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7" name="Google Shape;287;g3e261d57d75_0_1145:notes"/>
          <p:cNvSpPr/>
          <p:nvPr>
            <p:ph idx="2" type="sldImg"/>
          </p:nvPr>
        </p:nvSpPr>
        <p:spPr>
          <a:xfrm>
            <a:off x="-31254" y="1143000"/>
            <a:ext cx="5205900" cy="3085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3e261d57d75_0_1202:notes"/>
          <p:cNvSpPr txBox="1"/>
          <p:nvPr>
            <p:ph idx="1" type="body"/>
          </p:nvPr>
        </p:nvSpPr>
        <p:spPr>
          <a:xfrm>
            <a:off x="514350" y="4400550"/>
            <a:ext cx="4114800" cy="36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5" name="Google Shape;345;g3e261d57d75_0_1202:notes"/>
          <p:cNvSpPr/>
          <p:nvPr>
            <p:ph idx="2" type="sldImg"/>
          </p:nvPr>
        </p:nvSpPr>
        <p:spPr>
          <a:xfrm>
            <a:off x="-31254" y="1143000"/>
            <a:ext cx="5205900" cy="3085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g3e261d57d75_0_3071:notes"/>
          <p:cNvSpPr txBox="1"/>
          <p:nvPr>
            <p:ph idx="1" type="body"/>
          </p:nvPr>
        </p:nvSpPr>
        <p:spPr>
          <a:xfrm>
            <a:off x="514350" y="4400550"/>
            <a:ext cx="4114800" cy="36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latin typeface="Lexend Deca"/>
                <a:ea typeface="Lexend Deca"/>
                <a:cs typeface="Lexend Deca"/>
                <a:sym typeface="Lexend Deca"/>
              </a:rPr>
              <a:t>A converged database is a single database engine that natively supports multiple data models and workload types — relational, vector, graph, spatial, JSON, and key-value — without requiring separate systems for each. Rather than forcing architects to stitch together a vector store for semantic search, a graph database for entity traversal, and a relational system for transactional records, a converged database handles all of these within one engine, one query interface, and one operational stack. The practical consequence for AI agent pipelines is significant: a single SQL statement can join across structured customer records, semantically retrieved policy documents, and graph-traversed relationship paths simultaneously, with full ACID guarantees spanning every data type. This eliminates the data synchronisation tax — the per-inference latency, consistency risk, and engineering overhead incurred when an agent must coordinate reads and writes across multiple disconnected stores. Oracle Database 23ai is the canonical example, providing vector search, native graph traversal, spatial indexing, JSON storage, and relational querying within a single converged engine purpose-built for the demands of production AI workloads.</a:t>
            </a:r>
            <a:endParaRPr>
              <a:latin typeface="Lexend Deca"/>
              <a:ea typeface="Lexend Deca"/>
              <a:cs typeface="Lexend Deca"/>
              <a:sym typeface="Lexend Deca"/>
            </a:endParaRPr>
          </a:p>
        </p:txBody>
      </p:sp>
      <p:sp>
        <p:nvSpPr>
          <p:cNvPr id="404" name="Google Shape;404;g3e261d57d75_0_3071:notes"/>
          <p:cNvSpPr/>
          <p:nvPr>
            <p:ph idx="2" type="sldImg"/>
          </p:nvPr>
        </p:nvSpPr>
        <p:spPr>
          <a:xfrm>
            <a:off x="-31254" y="1143000"/>
            <a:ext cx="5205900" cy="3085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g3e261d57d75_0_3125:notes"/>
          <p:cNvSpPr txBox="1"/>
          <p:nvPr>
            <p:ph idx="1" type="body"/>
          </p:nvPr>
        </p:nvSpPr>
        <p:spPr>
          <a:xfrm>
            <a:off x="514350" y="4400550"/>
            <a:ext cx="4114800" cy="36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4" name="Google Shape;454;g3e261d57d75_0_3125:notes"/>
          <p:cNvSpPr/>
          <p:nvPr>
            <p:ph idx="2" type="sldImg"/>
          </p:nvPr>
        </p:nvSpPr>
        <p:spPr>
          <a:xfrm>
            <a:off x="-31254" y="1143000"/>
            <a:ext cx="5205900" cy="3085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g3e261d57d75_0_3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6" name="Google Shape;526;g3e261d57d75_0_39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7" name="Google Shape;527;g3e261d57d75_0_39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g3e261d57d75_0_4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8" name="Google Shape;538;g3e261d57d75_0_40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9" name="Google Shape;539;g3e261d57d75_0_40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6" name="Shape 556"/>
        <p:cNvGrpSpPr/>
        <p:nvPr/>
      </p:nvGrpSpPr>
      <p:grpSpPr>
        <a:xfrm>
          <a:off x="0" y="0"/>
          <a:ext cx="0" cy="0"/>
          <a:chOff x="0" y="0"/>
          <a:chExt cx="0" cy="0"/>
        </a:xfrm>
      </p:grpSpPr>
      <p:sp>
        <p:nvSpPr>
          <p:cNvPr id="557" name="Google Shape;557;g3e261d57d75_0_4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8" name="Google Shape;558;g3e261d57d75_0_4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9" name="Google Shape;559;g3e261d57d75_0_42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g3e261d57d75_0_52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6" name="Google Shape;576;g3e261d57d75_0_525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7" name="Google Shape;577;g3e261d57d75_0_525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2" name="Shape 582"/>
        <p:cNvGrpSpPr/>
        <p:nvPr/>
      </p:nvGrpSpPr>
      <p:grpSpPr>
        <a:xfrm>
          <a:off x="0" y="0"/>
          <a:ext cx="0" cy="0"/>
          <a:chOff x="0" y="0"/>
          <a:chExt cx="0" cy="0"/>
        </a:xfrm>
      </p:grpSpPr>
      <p:sp>
        <p:nvSpPr>
          <p:cNvPr id="583" name="Google Shape;583;g3e261d57d75_0_52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4" name="Google Shape;584;g3e261d57d75_0_526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5" name="Google Shape;585;g3e261d57d75_0_526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g3e261d57d75_0_4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1" name="Google Shape;591;g3e261d57d75_0_44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2" name="Google Shape;592;g3e261d57d75_0_44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g3e261d57d75_0_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 name="Google Shape;73;g3e261d57d75_0_9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 name="Google Shape;74;g3e261d57d75_0_9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9" name="Shape 659"/>
        <p:cNvGrpSpPr/>
        <p:nvPr/>
      </p:nvGrpSpPr>
      <p:grpSpPr>
        <a:xfrm>
          <a:off x="0" y="0"/>
          <a:ext cx="0" cy="0"/>
          <a:chOff x="0" y="0"/>
          <a:chExt cx="0" cy="0"/>
        </a:xfrm>
      </p:grpSpPr>
      <p:sp>
        <p:nvSpPr>
          <p:cNvPr id="660" name="Google Shape;660;g3e261d57d75_0_5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1" name="Google Shape;661;g3e261d57d75_0_5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2" name="Google Shape;662;g3e261d57d75_0_5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7" name="Shape 727"/>
        <p:cNvGrpSpPr/>
        <p:nvPr/>
      </p:nvGrpSpPr>
      <p:grpSpPr>
        <a:xfrm>
          <a:off x="0" y="0"/>
          <a:ext cx="0" cy="0"/>
          <a:chOff x="0" y="0"/>
          <a:chExt cx="0" cy="0"/>
        </a:xfrm>
      </p:grpSpPr>
      <p:sp>
        <p:nvSpPr>
          <p:cNvPr id="728" name="Google Shape;728;g3e261d57d75_0_6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9" name="Google Shape;729;g3e261d57d75_0_68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0" name="Google Shape;730;g3e261d57d75_0_68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3" name="Shape 733"/>
        <p:cNvGrpSpPr/>
        <p:nvPr/>
      </p:nvGrpSpPr>
      <p:grpSpPr>
        <a:xfrm>
          <a:off x="0" y="0"/>
          <a:ext cx="0" cy="0"/>
          <a:chOff x="0" y="0"/>
          <a:chExt cx="0" cy="0"/>
        </a:xfrm>
      </p:grpSpPr>
      <p:sp>
        <p:nvSpPr>
          <p:cNvPr id="734" name="Google Shape;734;g3e261d57d75_0_6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5" name="Google Shape;735;g3e261d57d75_0_69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6" name="Google Shape;736;g3e261d57d75_0_69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7" name="Shape 857"/>
        <p:cNvGrpSpPr/>
        <p:nvPr/>
      </p:nvGrpSpPr>
      <p:grpSpPr>
        <a:xfrm>
          <a:off x="0" y="0"/>
          <a:ext cx="0" cy="0"/>
          <a:chOff x="0" y="0"/>
          <a:chExt cx="0" cy="0"/>
        </a:xfrm>
      </p:grpSpPr>
      <p:sp>
        <p:nvSpPr>
          <p:cNvPr id="858" name="Google Shape;858;g3e261d57d75_0_9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9" name="Google Shape;859;g3e261d57d75_0_95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0" name="Google Shape;860;g3e261d57d75_0_95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5" name="Shape 905"/>
        <p:cNvGrpSpPr/>
        <p:nvPr/>
      </p:nvGrpSpPr>
      <p:grpSpPr>
        <a:xfrm>
          <a:off x="0" y="0"/>
          <a:ext cx="0" cy="0"/>
          <a:chOff x="0" y="0"/>
          <a:chExt cx="0" cy="0"/>
        </a:xfrm>
      </p:grpSpPr>
      <p:sp>
        <p:nvSpPr>
          <p:cNvPr id="906" name="Google Shape;906;g3e261d57d75_0_10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7" name="Google Shape;907;g3e261d57d75_0_100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08" name="Google Shape;908;g3e261d57d75_0_100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2" name="Shape 962"/>
        <p:cNvGrpSpPr/>
        <p:nvPr/>
      </p:nvGrpSpPr>
      <p:grpSpPr>
        <a:xfrm>
          <a:off x="0" y="0"/>
          <a:ext cx="0" cy="0"/>
          <a:chOff x="0" y="0"/>
          <a:chExt cx="0" cy="0"/>
        </a:xfrm>
      </p:grpSpPr>
      <p:sp>
        <p:nvSpPr>
          <p:cNvPr id="963" name="Google Shape;963;g3e261d57d75_0_8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4" name="Google Shape;964;g3e261d57d75_0_8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65" name="Google Shape;965;g3e261d57d75_0_81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9" name="Shape 999"/>
        <p:cNvGrpSpPr/>
        <p:nvPr/>
      </p:nvGrpSpPr>
      <p:grpSpPr>
        <a:xfrm>
          <a:off x="0" y="0"/>
          <a:ext cx="0" cy="0"/>
          <a:chOff x="0" y="0"/>
          <a:chExt cx="0" cy="0"/>
        </a:xfrm>
      </p:grpSpPr>
      <p:sp>
        <p:nvSpPr>
          <p:cNvPr id="1000" name="Google Shape;1000;g3e261d57d75_0_8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01" name="Google Shape;1001;g3e261d57d75_0_85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02" name="Google Shape;1002;g3e261d57d75_0_85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2" name="Shape 1042"/>
        <p:cNvGrpSpPr/>
        <p:nvPr/>
      </p:nvGrpSpPr>
      <p:grpSpPr>
        <a:xfrm>
          <a:off x="0" y="0"/>
          <a:ext cx="0" cy="0"/>
          <a:chOff x="0" y="0"/>
          <a:chExt cx="0" cy="0"/>
        </a:xfrm>
      </p:grpSpPr>
      <p:sp>
        <p:nvSpPr>
          <p:cNvPr id="1043" name="Google Shape;1043;g3e261d57d75_0_8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44" name="Google Shape;1044;g3e261d57d75_0_89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45" name="Google Shape;1045;g3e261d57d75_0_89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5" name="Shape 1095"/>
        <p:cNvGrpSpPr/>
        <p:nvPr/>
      </p:nvGrpSpPr>
      <p:grpSpPr>
        <a:xfrm>
          <a:off x="0" y="0"/>
          <a:ext cx="0" cy="0"/>
          <a:chOff x="0" y="0"/>
          <a:chExt cx="0" cy="0"/>
        </a:xfrm>
      </p:grpSpPr>
      <p:sp>
        <p:nvSpPr>
          <p:cNvPr id="1096" name="Google Shape;1096;g3e261d57d75_0_52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97" name="Google Shape;1097;g3e261d57d75_0_524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98" name="Google Shape;1098;g3e261d57d75_0_524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3" name="Shape 1103"/>
        <p:cNvGrpSpPr/>
        <p:nvPr/>
      </p:nvGrpSpPr>
      <p:grpSpPr>
        <a:xfrm>
          <a:off x="0" y="0"/>
          <a:ext cx="0" cy="0"/>
          <a:chOff x="0" y="0"/>
          <a:chExt cx="0" cy="0"/>
        </a:xfrm>
      </p:grpSpPr>
      <p:sp>
        <p:nvSpPr>
          <p:cNvPr id="1104" name="Google Shape;1104;g3e261d57d75_0_3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05" name="Google Shape;1105;g3e261d57d75_0_35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06" name="Google Shape;1106;g3e261d57d75_0_35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3e261d57d75_0_5006:notes"/>
          <p:cNvSpPr txBox="1"/>
          <p:nvPr>
            <p:ph idx="1" type="body"/>
          </p:nvPr>
        </p:nvSpPr>
        <p:spPr>
          <a:xfrm>
            <a:off x="514350" y="4400550"/>
            <a:ext cx="4114800" cy="36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5" name="Google Shape;115;g3e261d57d75_0_5006:notes"/>
          <p:cNvSpPr/>
          <p:nvPr>
            <p:ph idx="2" type="sldImg"/>
          </p:nvPr>
        </p:nvSpPr>
        <p:spPr>
          <a:xfrm>
            <a:off x="-31254" y="1143000"/>
            <a:ext cx="5205900" cy="3085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8" name="Shape 1148"/>
        <p:cNvGrpSpPr/>
        <p:nvPr/>
      </p:nvGrpSpPr>
      <p:grpSpPr>
        <a:xfrm>
          <a:off x="0" y="0"/>
          <a:ext cx="0" cy="0"/>
          <a:chOff x="0" y="0"/>
          <a:chExt cx="0" cy="0"/>
        </a:xfrm>
      </p:grpSpPr>
      <p:sp>
        <p:nvSpPr>
          <p:cNvPr id="1149" name="Google Shape;1149;g3e261d57d75_0_52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50" name="Google Shape;1150;g3e261d57d75_0_527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51" name="Google Shape;1151;g3e261d57d75_0_527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6" name="Shape 1156"/>
        <p:cNvGrpSpPr/>
        <p:nvPr/>
      </p:nvGrpSpPr>
      <p:grpSpPr>
        <a:xfrm>
          <a:off x="0" y="0"/>
          <a:ext cx="0" cy="0"/>
          <a:chOff x="0" y="0"/>
          <a:chExt cx="0" cy="0"/>
        </a:xfrm>
      </p:grpSpPr>
      <p:sp>
        <p:nvSpPr>
          <p:cNvPr id="1157" name="Google Shape;1157;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58" name="Google Shape;1158;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59" name="Google Shape;1159;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5" name="Shape 1215"/>
        <p:cNvGrpSpPr/>
        <p:nvPr/>
      </p:nvGrpSpPr>
      <p:grpSpPr>
        <a:xfrm>
          <a:off x="0" y="0"/>
          <a:ext cx="0" cy="0"/>
          <a:chOff x="0" y="0"/>
          <a:chExt cx="0" cy="0"/>
        </a:xfrm>
      </p:grpSpPr>
      <p:sp>
        <p:nvSpPr>
          <p:cNvPr id="1216" name="Google Shape;1216;g3e261d57d75_0_1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17" name="Google Shape;1217;g3e261d57d75_0_13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18" name="Google Shape;1218;g3e261d57d75_0_13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2" name="Shape 1302"/>
        <p:cNvGrpSpPr/>
        <p:nvPr/>
      </p:nvGrpSpPr>
      <p:grpSpPr>
        <a:xfrm>
          <a:off x="0" y="0"/>
          <a:ext cx="0" cy="0"/>
          <a:chOff x="0" y="0"/>
          <a:chExt cx="0" cy="0"/>
        </a:xfrm>
      </p:grpSpPr>
      <p:sp>
        <p:nvSpPr>
          <p:cNvPr id="1303" name="Google Shape;1303;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04" name="Google Shape;1304;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05" name="Google Shape;1305;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4" name="Shape 1384"/>
        <p:cNvGrpSpPr/>
        <p:nvPr/>
      </p:nvGrpSpPr>
      <p:grpSpPr>
        <a:xfrm>
          <a:off x="0" y="0"/>
          <a:ext cx="0" cy="0"/>
          <a:chOff x="0" y="0"/>
          <a:chExt cx="0" cy="0"/>
        </a:xfrm>
      </p:grpSpPr>
      <p:sp>
        <p:nvSpPr>
          <p:cNvPr id="1385" name="Google Shape;1385;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86" name="Google Shape;1386;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87" name="Google Shape;1387;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9" name="Shape 1429"/>
        <p:cNvGrpSpPr/>
        <p:nvPr/>
      </p:nvGrpSpPr>
      <p:grpSpPr>
        <a:xfrm>
          <a:off x="0" y="0"/>
          <a:ext cx="0" cy="0"/>
          <a:chOff x="0" y="0"/>
          <a:chExt cx="0" cy="0"/>
        </a:xfrm>
      </p:grpSpPr>
      <p:sp>
        <p:nvSpPr>
          <p:cNvPr id="1430" name="Google Shape;1430;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31" name="Google Shape;1431;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32" name="Google Shape;1432;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3" name="Shape 1483"/>
        <p:cNvGrpSpPr/>
        <p:nvPr/>
      </p:nvGrpSpPr>
      <p:grpSpPr>
        <a:xfrm>
          <a:off x="0" y="0"/>
          <a:ext cx="0" cy="0"/>
          <a:chOff x="0" y="0"/>
          <a:chExt cx="0" cy="0"/>
        </a:xfrm>
      </p:grpSpPr>
      <p:sp>
        <p:nvSpPr>
          <p:cNvPr id="1484" name="Google Shape;1484;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85" name="Google Shape;1485;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86" name="Google Shape;1486;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1" name="Shape 1531"/>
        <p:cNvGrpSpPr/>
        <p:nvPr/>
      </p:nvGrpSpPr>
      <p:grpSpPr>
        <a:xfrm>
          <a:off x="0" y="0"/>
          <a:ext cx="0" cy="0"/>
          <a:chOff x="0" y="0"/>
          <a:chExt cx="0" cy="0"/>
        </a:xfrm>
      </p:grpSpPr>
      <p:sp>
        <p:nvSpPr>
          <p:cNvPr id="1532" name="Google Shape;1532;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33" name="Google Shape;1533;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34" name="Google Shape;1534;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4" name="Shape 1584"/>
        <p:cNvGrpSpPr/>
        <p:nvPr/>
      </p:nvGrpSpPr>
      <p:grpSpPr>
        <a:xfrm>
          <a:off x="0" y="0"/>
          <a:ext cx="0" cy="0"/>
          <a:chOff x="0" y="0"/>
          <a:chExt cx="0" cy="0"/>
        </a:xfrm>
      </p:grpSpPr>
      <p:sp>
        <p:nvSpPr>
          <p:cNvPr id="1585" name="Google Shape;1585;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86" name="Google Shape;1586;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87" name="Google Shape;1587;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4" name="Shape 1644"/>
        <p:cNvGrpSpPr/>
        <p:nvPr/>
      </p:nvGrpSpPr>
      <p:grpSpPr>
        <a:xfrm>
          <a:off x="0" y="0"/>
          <a:ext cx="0" cy="0"/>
          <a:chOff x="0" y="0"/>
          <a:chExt cx="0" cy="0"/>
        </a:xfrm>
      </p:grpSpPr>
      <p:sp>
        <p:nvSpPr>
          <p:cNvPr id="1645" name="Google Shape;1645;g3e261d57d75_0_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46" name="Google Shape;1646;g3e261d57d75_0_8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47" name="Google Shape;1647;g3e261d57d75_0_8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3e261d57d75_0_5040:notes"/>
          <p:cNvSpPr txBox="1"/>
          <p:nvPr>
            <p:ph idx="1" type="body"/>
          </p:nvPr>
        </p:nvSpPr>
        <p:spPr>
          <a:xfrm>
            <a:off x="514350" y="4400550"/>
            <a:ext cx="4114800" cy="36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9" name="Google Shape;129;g3e261d57d75_0_5040:notes"/>
          <p:cNvSpPr/>
          <p:nvPr>
            <p:ph idx="2" type="sldImg"/>
          </p:nvPr>
        </p:nvSpPr>
        <p:spPr>
          <a:xfrm>
            <a:off x="-31254" y="1143000"/>
            <a:ext cx="5205900" cy="3085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3" name="Shape 1653"/>
        <p:cNvGrpSpPr/>
        <p:nvPr/>
      </p:nvGrpSpPr>
      <p:grpSpPr>
        <a:xfrm>
          <a:off x="0" y="0"/>
          <a:ext cx="0" cy="0"/>
          <a:chOff x="0" y="0"/>
          <a:chExt cx="0" cy="0"/>
        </a:xfrm>
      </p:grpSpPr>
      <p:sp>
        <p:nvSpPr>
          <p:cNvPr id="1654" name="Google Shape;1654;g3e261d57d75_0_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55" name="Google Shape;1655;g3e261d57d75_0_4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56" name="Google Shape;1656;g3e261d57d75_0_4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6" name="Shape 1686"/>
        <p:cNvGrpSpPr/>
        <p:nvPr/>
      </p:nvGrpSpPr>
      <p:grpSpPr>
        <a:xfrm>
          <a:off x="0" y="0"/>
          <a:ext cx="0" cy="0"/>
          <a:chOff x="0" y="0"/>
          <a:chExt cx="0" cy="0"/>
        </a:xfrm>
      </p:grpSpPr>
      <p:sp>
        <p:nvSpPr>
          <p:cNvPr id="1687" name="Google Shape;1687;g3e261d57d75_0_52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88" name="Google Shape;1688;g3e261d57d75_0_528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89" name="Google Shape;1689;g3e261d57d75_0_528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3e261d57d75_0_5048:notes"/>
          <p:cNvSpPr txBox="1"/>
          <p:nvPr>
            <p:ph idx="1" type="body"/>
          </p:nvPr>
        </p:nvSpPr>
        <p:spPr>
          <a:xfrm>
            <a:off x="514350" y="4400550"/>
            <a:ext cx="4114800" cy="36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8" name="Google Shape;138;g3e261d57d75_0_5048:notes"/>
          <p:cNvSpPr/>
          <p:nvPr>
            <p:ph idx="2" type="sldImg"/>
          </p:nvPr>
        </p:nvSpPr>
        <p:spPr>
          <a:xfrm>
            <a:off x="-31254" y="1143000"/>
            <a:ext cx="5205900" cy="3085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3e261d57d75_0_51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4" name="Google Shape;144;g3e261d57d75_0_517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5" name="Google Shape;145;g3e261d57d75_0_517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3e261d57d75_0_52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9" name="Google Shape;169;g3e261d57d75_0_520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0" name="Google Shape;170;g3e261d57d75_0_520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3e261d57d75_0_1059:notes"/>
          <p:cNvSpPr txBox="1"/>
          <p:nvPr>
            <p:ph idx="1" type="body"/>
          </p:nvPr>
        </p:nvSpPr>
        <p:spPr>
          <a:xfrm>
            <a:off x="514350" y="4400550"/>
            <a:ext cx="4114800" cy="36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9" name="Google Shape;199;g3e261d57d75_0_1059:notes"/>
          <p:cNvSpPr/>
          <p:nvPr>
            <p:ph idx="2" type="sldImg"/>
          </p:nvPr>
        </p:nvSpPr>
        <p:spPr>
          <a:xfrm>
            <a:off x="-31254" y="1143000"/>
            <a:ext cx="5205900" cy="3085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3e261d57d75_0_1094:notes"/>
          <p:cNvSpPr txBox="1"/>
          <p:nvPr>
            <p:ph idx="1" type="body"/>
          </p:nvPr>
        </p:nvSpPr>
        <p:spPr>
          <a:xfrm>
            <a:off x="514350" y="4400550"/>
            <a:ext cx="4114800" cy="36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5" name="Google Shape;235;g3e261d57d75_0_1094:notes"/>
          <p:cNvSpPr/>
          <p:nvPr>
            <p:ph idx="2" type="sldImg"/>
          </p:nvPr>
        </p:nvSpPr>
        <p:spPr>
          <a:xfrm>
            <a:off x="-31254" y="1143000"/>
            <a:ext cx="5205900" cy="3085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ght - Blank">
  <p:cSld name="Light - Blank">
    <p:bg>
      <p:bgPr>
        <a:solidFill>
          <a:schemeClr val="lt2"/>
        </a:solidFill>
      </p:bgPr>
    </p:bg>
    <p:spTree>
      <p:nvGrpSpPr>
        <p:cNvPr id="11" name="Shape 11"/>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eaker_3">
  <p:cSld name="Speaker_3">
    <p:bg>
      <p:bgPr>
        <a:blipFill>
          <a:blip r:embed="rId2">
            <a:alphaModFix/>
          </a:blip>
          <a:stretch>
            <a:fillRect/>
          </a:stretch>
        </a:blipFill>
      </p:bgPr>
    </p:bg>
    <p:spTree>
      <p:nvGrpSpPr>
        <p:cNvPr id="12" name="Shape 12"/>
        <p:cNvGrpSpPr/>
        <p:nvPr/>
      </p:nvGrpSpPr>
      <p:grpSpPr>
        <a:xfrm>
          <a:off x="0" y="0"/>
          <a:ext cx="0" cy="0"/>
          <a:chOff x="0" y="0"/>
          <a:chExt cx="0" cy="0"/>
        </a:xfrm>
      </p:grpSpPr>
      <p:sp>
        <p:nvSpPr>
          <p:cNvPr id="13" name="Google Shape;13;p4"/>
          <p:cNvSpPr txBox="1"/>
          <p:nvPr>
            <p:ph type="title"/>
          </p:nvPr>
        </p:nvSpPr>
        <p:spPr>
          <a:xfrm>
            <a:off x="571500" y="1200150"/>
            <a:ext cx="2400300" cy="990000"/>
          </a:xfrm>
          <a:prstGeom prst="rect">
            <a:avLst/>
          </a:prstGeom>
          <a:noFill/>
          <a:ln>
            <a:noFill/>
          </a:ln>
        </p:spPr>
        <p:txBody>
          <a:bodyPr anchorCtr="0" anchor="b" bIns="0" lIns="0" spcFirstLastPara="1" rIns="0" wrap="square" tIns="0">
            <a:normAutofit/>
          </a:bodyPr>
          <a:lstStyle>
            <a:lvl1pPr lvl="0" algn="l">
              <a:lnSpc>
                <a:spcPct val="100000"/>
              </a:lnSpc>
              <a:spcBef>
                <a:spcPts val="0"/>
              </a:spcBef>
              <a:spcAft>
                <a:spcPts val="0"/>
              </a:spcAft>
              <a:buClr>
                <a:schemeClr val="lt1"/>
              </a:buClr>
              <a:buSzPts val="2400"/>
              <a:buFont typeface="Arial"/>
              <a:buNone/>
              <a:defRPr b="1" i="0" sz="24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 name="Google Shape;14;p4"/>
          <p:cNvSpPr/>
          <p:nvPr>
            <p:ph idx="2" type="pic"/>
          </p:nvPr>
        </p:nvSpPr>
        <p:spPr>
          <a:xfrm>
            <a:off x="5124045" y="377214"/>
            <a:ext cx="1509000" cy="1509000"/>
          </a:xfrm>
          <a:prstGeom prst="ellipse">
            <a:avLst/>
          </a:prstGeom>
          <a:noFill/>
          <a:ln>
            <a:noFill/>
          </a:ln>
        </p:spPr>
      </p:sp>
      <p:sp>
        <p:nvSpPr>
          <p:cNvPr id="15" name="Google Shape;15;p4"/>
          <p:cNvSpPr txBox="1"/>
          <p:nvPr>
            <p:ph idx="1" type="body"/>
          </p:nvPr>
        </p:nvSpPr>
        <p:spPr>
          <a:xfrm>
            <a:off x="4990314" y="2011967"/>
            <a:ext cx="1776300" cy="234300"/>
          </a:xfrm>
          <a:prstGeom prst="rect">
            <a:avLst/>
          </a:prstGeom>
          <a:noFill/>
          <a:ln>
            <a:noFill/>
          </a:ln>
        </p:spPr>
        <p:txBody>
          <a:bodyPr anchorCtr="0" anchor="t" bIns="0" lIns="0" spcFirstLastPara="1" rIns="0" wrap="square" tIns="0">
            <a:noAutofit/>
          </a:bodyPr>
          <a:lstStyle>
            <a:lvl1pPr indent="-304800" lvl="0" marL="457200" algn="ctr">
              <a:lnSpc>
                <a:spcPct val="100000"/>
              </a:lnSpc>
              <a:spcBef>
                <a:spcPts val="500"/>
              </a:spcBef>
              <a:spcAft>
                <a:spcPts val="0"/>
              </a:spcAft>
              <a:buClr>
                <a:schemeClr val="lt1"/>
              </a:buClr>
              <a:buSzPts val="1200"/>
              <a:buChar char="●"/>
              <a:defRPr b="1" i="0" sz="1200">
                <a:solidFill>
                  <a:schemeClr val="lt1"/>
                </a:solidFill>
                <a:latin typeface="Arial"/>
                <a:ea typeface="Arial"/>
                <a:cs typeface="Arial"/>
                <a:sym typeface="Arial"/>
              </a:defRPr>
            </a:lvl1pPr>
            <a:lvl2pPr indent="-317500" lvl="1" marL="914400" algn="l">
              <a:lnSpc>
                <a:spcPct val="95000"/>
              </a:lnSpc>
              <a:spcBef>
                <a:spcPts val="500"/>
              </a:spcBef>
              <a:spcAft>
                <a:spcPts val="0"/>
              </a:spcAft>
              <a:buClr>
                <a:schemeClr val="lt1"/>
              </a:buClr>
              <a:buSzPts val="1400"/>
              <a:buChar char="○"/>
              <a:defRPr/>
            </a:lvl2pPr>
            <a:lvl3pPr indent="-317500" lvl="2" marL="1371600" algn="l">
              <a:lnSpc>
                <a:spcPct val="95000"/>
              </a:lnSpc>
              <a:spcBef>
                <a:spcPts val="300"/>
              </a:spcBef>
              <a:spcAft>
                <a:spcPts val="0"/>
              </a:spcAft>
              <a:buClr>
                <a:schemeClr val="lt1"/>
              </a:buClr>
              <a:buSzPts val="1400"/>
              <a:buChar char="■"/>
              <a:defRPr/>
            </a:lvl3pPr>
            <a:lvl4pPr indent="-317500" lvl="3" marL="1828800" algn="l">
              <a:lnSpc>
                <a:spcPct val="95000"/>
              </a:lnSpc>
              <a:spcBef>
                <a:spcPts val="300"/>
              </a:spcBef>
              <a:spcAft>
                <a:spcPts val="0"/>
              </a:spcAft>
              <a:buClr>
                <a:schemeClr val="lt1"/>
              </a:buClr>
              <a:buSzPts val="1400"/>
              <a:buChar char="●"/>
              <a:defRPr/>
            </a:lvl4pPr>
            <a:lvl5pPr indent="-317500" lvl="4" marL="2286000" algn="l">
              <a:lnSpc>
                <a:spcPct val="95000"/>
              </a:lnSpc>
              <a:spcBef>
                <a:spcPts val="300"/>
              </a:spcBef>
              <a:spcAft>
                <a:spcPts val="0"/>
              </a:spcAft>
              <a:buClr>
                <a:schemeClr val="lt1"/>
              </a:buClr>
              <a:buSzPts val="1400"/>
              <a:buChar char="○"/>
              <a:defRPr/>
            </a:lvl5pPr>
            <a:lvl6pPr indent="-317500" lvl="5" marL="2743200" algn="l">
              <a:lnSpc>
                <a:spcPct val="95000"/>
              </a:lnSpc>
              <a:spcBef>
                <a:spcPts val="300"/>
              </a:spcBef>
              <a:spcAft>
                <a:spcPts val="0"/>
              </a:spcAft>
              <a:buClr>
                <a:schemeClr val="lt1"/>
              </a:buClr>
              <a:buSzPts val="1400"/>
              <a:buChar char="■"/>
              <a:defRPr/>
            </a:lvl6pPr>
            <a:lvl7pPr indent="-317500" lvl="6" marL="3200400" algn="l">
              <a:lnSpc>
                <a:spcPct val="95000"/>
              </a:lnSpc>
              <a:spcBef>
                <a:spcPts val="300"/>
              </a:spcBef>
              <a:spcAft>
                <a:spcPts val="0"/>
              </a:spcAft>
              <a:buClr>
                <a:schemeClr val="lt1"/>
              </a:buClr>
              <a:buSzPts val="1400"/>
              <a:buChar char="●"/>
              <a:defRPr/>
            </a:lvl7pPr>
            <a:lvl8pPr indent="-317500" lvl="7" marL="3657600" algn="l">
              <a:lnSpc>
                <a:spcPct val="90000"/>
              </a:lnSpc>
              <a:spcBef>
                <a:spcPts val="400"/>
              </a:spcBef>
              <a:spcAft>
                <a:spcPts val="0"/>
              </a:spcAft>
              <a:buClr>
                <a:schemeClr val="lt1"/>
              </a:buClr>
              <a:buSzPts val="1400"/>
              <a:buChar char="○"/>
              <a:defRPr/>
            </a:lvl8pPr>
            <a:lvl9pPr indent="-317500" lvl="8" marL="4114800" algn="l">
              <a:lnSpc>
                <a:spcPct val="90000"/>
              </a:lnSpc>
              <a:spcBef>
                <a:spcPts val="400"/>
              </a:spcBef>
              <a:spcAft>
                <a:spcPts val="0"/>
              </a:spcAft>
              <a:buClr>
                <a:schemeClr val="lt1"/>
              </a:buClr>
              <a:buSzPts val="1400"/>
              <a:buChar char="■"/>
              <a:defRPr/>
            </a:lvl9pPr>
          </a:lstStyle>
          <a:p/>
        </p:txBody>
      </p:sp>
      <p:sp>
        <p:nvSpPr>
          <p:cNvPr id="16" name="Google Shape;16;p4"/>
          <p:cNvSpPr txBox="1"/>
          <p:nvPr>
            <p:ph idx="3" type="body"/>
          </p:nvPr>
        </p:nvSpPr>
        <p:spPr>
          <a:xfrm>
            <a:off x="4990314" y="2258566"/>
            <a:ext cx="1776300" cy="208800"/>
          </a:xfrm>
          <a:prstGeom prst="rect">
            <a:avLst/>
          </a:prstGeom>
          <a:noFill/>
          <a:ln>
            <a:noFill/>
          </a:ln>
        </p:spPr>
        <p:txBody>
          <a:bodyPr anchorCtr="0" anchor="t" bIns="0" lIns="0" spcFirstLastPara="1" rIns="0" wrap="square" tIns="0">
            <a:noAutofit/>
          </a:bodyPr>
          <a:lstStyle>
            <a:lvl1pPr indent="-298450" lvl="0" marL="457200" algn="ctr">
              <a:lnSpc>
                <a:spcPct val="100000"/>
              </a:lnSpc>
              <a:spcBef>
                <a:spcPts val="500"/>
              </a:spcBef>
              <a:spcAft>
                <a:spcPts val="0"/>
              </a:spcAft>
              <a:buClr>
                <a:schemeClr val="lt1"/>
              </a:buClr>
              <a:buSzPts val="1100"/>
              <a:buChar char="●"/>
              <a:defRPr b="0" i="0" sz="1100">
                <a:solidFill>
                  <a:schemeClr val="lt1"/>
                </a:solidFill>
                <a:latin typeface="Arial"/>
                <a:ea typeface="Arial"/>
                <a:cs typeface="Arial"/>
                <a:sym typeface="Arial"/>
              </a:defRPr>
            </a:lvl1pPr>
            <a:lvl2pPr indent="-317500" lvl="1" marL="914400" algn="l">
              <a:lnSpc>
                <a:spcPct val="95000"/>
              </a:lnSpc>
              <a:spcBef>
                <a:spcPts val="500"/>
              </a:spcBef>
              <a:spcAft>
                <a:spcPts val="0"/>
              </a:spcAft>
              <a:buClr>
                <a:schemeClr val="lt1"/>
              </a:buClr>
              <a:buSzPts val="1400"/>
              <a:buChar char="○"/>
              <a:defRPr/>
            </a:lvl2pPr>
            <a:lvl3pPr indent="-317500" lvl="2" marL="1371600" algn="l">
              <a:lnSpc>
                <a:spcPct val="95000"/>
              </a:lnSpc>
              <a:spcBef>
                <a:spcPts val="300"/>
              </a:spcBef>
              <a:spcAft>
                <a:spcPts val="0"/>
              </a:spcAft>
              <a:buClr>
                <a:schemeClr val="lt1"/>
              </a:buClr>
              <a:buSzPts val="1400"/>
              <a:buChar char="■"/>
              <a:defRPr/>
            </a:lvl3pPr>
            <a:lvl4pPr indent="-317500" lvl="3" marL="1828800" algn="l">
              <a:lnSpc>
                <a:spcPct val="95000"/>
              </a:lnSpc>
              <a:spcBef>
                <a:spcPts val="300"/>
              </a:spcBef>
              <a:spcAft>
                <a:spcPts val="0"/>
              </a:spcAft>
              <a:buClr>
                <a:schemeClr val="lt1"/>
              </a:buClr>
              <a:buSzPts val="1400"/>
              <a:buChar char="●"/>
              <a:defRPr/>
            </a:lvl4pPr>
            <a:lvl5pPr indent="-317500" lvl="4" marL="2286000" algn="l">
              <a:lnSpc>
                <a:spcPct val="95000"/>
              </a:lnSpc>
              <a:spcBef>
                <a:spcPts val="300"/>
              </a:spcBef>
              <a:spcAft>
                <a:spcPts val="0"/>
              </a:spcAft>
              <a:buClr>
                <a:schemeClr val="lt1"/>
              </a:buClr>
              <a:buSzPts val="1400"/>
              <a:buChar char="○"/>
              <a:defRPr/>
            </a:lvl5pPr>
            <a:lvl6pPr indent="-317500" lvl="5" marL="2743200" algn="l">
              <a:lnSpc>
                <a:spcPct val="95000"/>
              </a:lnSpc>
              <a:spcBef>
                <a:spcPts val="300"/>
              </a:spcBef>
              <a:spcAft>
                <a:spcPts val="0"/>
              </a:spcAft>
              <a:buClr>
                <a:schemeClr val="lt1"/>
              </a:buClr>
              <a:buSzPts val="1400"/>
              <a:buChar char="■"/>
              <a:defRPr/>
            </a:lvl6pPr>
            <a:lvl7pPr indent="-317500" lvl="6" marL="3200400" algn="l">
              <a:lnSpc>
                <a:spcPct val="95000"/>
              </a:lnSpc>
              <a:spcBef>
                <a:spcPts val="300"/>
              </a:spcBef>
              <a:spcAft>
                <a:spcPts val="0"/>
              </a:spcAft>
              <a:buClr>
                <a:schemeClr val="lt1"/>
              </a:buClr>
              <a:buSzPts val="1400"/>
              <a:buChar char="●"/>
              <a:defRPr/>
            </a:lvl7pPr>
            <a:lvl8pPr indent="-317500" lvl="7" marL="3657600" algn="l">
              <a:lnSpc>
                <a:spcPct val="90000"/>
              </a:lnSpc>
              <a:spcBef>
                <a:spcPts val="400"/>
              </a:spcBef>
              <a:spcAft>
                <a:spcPts val="0"/>
              </a:spcAft>
              <a:buClr>
                <a:schemeClr val="lt1"/>
              </a:buClr>
              <a:buSzPts val="1400"/>
              <a:buChar char="○"/>
              <a:defRPr/>
            </a:lvl8pPr>
            <a:lvl9pPr indent="-317500" lvl="8" marL="4114800" algn="l">
              <a:lnSpc>
                <a:spcPct val="90000"/>
              </a:lnSpc>
              <a:spcBef>
                <a:spcPts val="400"/>
              </a:spcBef>
              <a:spcAft>
                <a:spcPts val="0"/>
              </a:spcAft>
              <a:buClr>
                <a:schemeClr val="lt1"/>
              </a:buClr>
              <a:buSzPts val="1400"/>
              <a:buChar char="■"/>
              <a:defRPr/>
            </a:lvl9pPr>
          </a:lstStyle>
          <a:p/>
        </p:txBody>
      </p:sp>
      <p:sp>
        <p:nvSpPr>
          <p:cNvPr id="17" name="Google Shape;17;p4"/>
          <p:cNvSpPr/>
          <p:nvPr>
            <p:ph idx="4" type="pic"/>
          </p:nvPr>
        </p:nvSpPr>
        <p:spPr>
          <a:xfrm>
            <a:off x="3347823" y="2151732"/>
            <a:ext cx="1509000" cy="1509000"/>
          </a:xfrm>
          <a:prstGeom prst="ellipse">
            <a:avLst/>
          </a:prstGeom>
          <a:noFill/>
          <a:ln>
            <a:noFill/>
          </a:ln>
        </p:spPr>
      </p:sp>
      <p:sp>
        <p:nvSpPr>
          <p:cNvPr id="18" name="Google Shape;18;p4"/>
          <p:cNvSpPr txBox="1"/>
          <p:nvPr>
            <p:ph idx="5" type="body"/>
          </p:nvPr>
        </p:nvSpPr>
        <p:spPr>
          <a:xfrm>
            <a:off x="3214092" y="3765890"/>
            <a:ext cx="1776300" cy="234300"/>
          </a:xfrm>
          <a:prstGeom prst="rect">
            <a:avLst/>
          </a:prstGeom>
          <a:noFill/>
          <a:ln>
            <a:noFill/>
          </a:ln>
        </p:spPr>
        <p:txBody>
          <a:bodyPr anchorCtr="0" anchor="t" bIns="0" lIns="0" spcFirstLastPara="1" rIns="0" wrap="square" tIns="0">
            <a:noAutofit/>
          </a:bodyPr>
          <a:lstStyle>
            <a:lvl1pPr indent="-304800" lvl="0" marL="457200" algn="ctr">
              <a:lnSpc>
                <a:spcPct val="100000"/>
              </a:lnSpc>
              <a:spcBef>
                <a:spcPts val="500"/>
              </a:spcBef>
              <a:spcAft>
                <a:spcPts val="0"/>
              </a:spcAft>
              <a:buClr>
                <a:schemeClr val="lt1"/>
              </a:buClr>
              <a:buSzPts val="1200"/>
              <a:buChar char="●"/>
              <a:defRPr b="1" i="0" sz="1200">
                <a:solidFill>
                  <a:schemeClr val="lt1"/>
                </a:solidFill>
                <a:latin typeface="Arial"/>
                <a:ea typeface="Arial"/>
                <a:cs typeface="Arial"/>
                <a:sym typeface="Arial"/>
              </a:defRPr>
            </a:lvl1pPr>
            <a:lvl2pPr indent="-317500" lvl="1" marL="914400" algn="l">
              <a:lnSpc>
                <a:spcPct val="95000"/>
              </a:lnSpc>
              <a:spcBef>
                <a:spcPts val="500"/>
              </a:spcBef>
              <a:spcAft>
                <a:spcPts val="0"/>
              </a:spcAft>
              <a:buClr>
                <a:schemeClr val="lt1"/>
              </a:buClr>
              <a:buSzPts val="1400"/>
              <a:buChar char="○"/>
              <a:defRPr/>
            </a:lvl2pPr>
            <a:lvl3pPr indent="-317500" lvl="2" marL="1371600" algn="l">
              <a:lnSpc>
                <a:spcPct val="95000"/>
              </a:lnSpc>
              <a:spcBef>
                <a:spcPts val="300"/>
              </a:spcBef>
              <a:spcAft>
                <a:spcPts val="0"/>
              </a:spcAft>
              <a:buClr>
                <a:schemeClr val="lt1"/>
              </a:buClr>
              <a:buSzPts val="1400"/>
              <a:buChar char="■"/>
              <a:defRPr/>
            </a:lvl3pPr>
            <a:lvl4pPr indent="-317500" lvl="3" marL="1828800" algn="l">
              <a:lnSpc>
                <a:spcPct val="95000"/>
              </a:lnSpc>
              <a:spcBef>
                <a:spcPts val="300"/>
              </a:spcBef>
              <a:spcAft>
                <a:spcPts val="0"/>
              </a:spcAft>
              <a:buClr>
                <a:schemeClr val="lt1"/>
              </a:buClr>
              <a:buSzPts val="1400"/>
              <a:buChar char="●"/>
              <a:defRPr/>
            </a:lvl4pPr>
            <a:lvl5pPr indent="-317500" lvl="4" marL="2286000" algn="l">
              <a:lnSpc>
                <a:spcPct val="95000"/>
              </a:lnSpc>
              <a:spcBef>
                <a:spcPts val="300"/>
              </a:spcBef>
              <a:spcAft>
                <a:spcPts val="0"/>
              </a:spcAft>
              <a:buClr>
                <a:schemeClr val="lt1"/>
              </a:buClr>
              <a:buSzPts val="1400"/>
              <a:buChar char="○"/>
              <a:defRPr/>
            </a:lvl5pPr>
            <a:lvl6pPr indent="-317500" lvl="5" marL="2743200" algn="l">
              <a:lnSpc>
                <a:spcPct val="95000"/>
              </a:lnSpc>
              <a:spcBef>
                <a:spcPts val="300"/>
              </a:spcBef>
              <a:spcAft>
                <a:spcPts val="0"/>
              </a:spcAft>
              <a:buClr>
                <a:schemeClr val="lt1"/>
              </a:buClr>
              <a:buSzPts val="1400"/>
              <a:buChar char="■"/>
              <a:defRPr/>
            </a:lvl6pPr>
            <a:lvl7pPr indent="-317500" lvl="6" marL="3200400" algn="l">
              <a:lnSpc>
                <a:spcPct val="95000"/>
              </a:lnSpc>
              <a:spcBef>
                <a:spcPts val="300"/>
              </a:spcBef>
              <a:spcAft>
                <a:spcPts val="0"/>
              </a:spcAft>
              <a:buClr>
                <a:schemeClr val="lt1"/>
              </a:buClr>
              <a:buSzPts val="1400"/>
              <a:buChar char="●"/>
              <a:defRPr/>
            </a:lvl7pPr>
            <a:lvl8pPr indent="-317500" lvl="7" marL="3657600" algn="l">
              <a:lnSpc>
                <a:spcPct val="90000"/>
              </a:lnSpc>
              <a:spcBef>
                <a:spcPts val="400"/>
              </a:spcBef>
              <a:spcAft>
                <a:spcPts val="0"/>
              </a:spcAft>
              <a:buClr>
                <a:schemeClr val="lt1"/>
              </a:buClr>
              <a:buSzPts val="1400"/>
              <a:buChar char="○"/>
              <a:defRPr/>
            </a:lvl8pPr>
            <a:lvl9pPr indent="-317500" lvl="8" marL="4114800" algn="l">
              <a:lnSpc>
                <a:spcPct val="90000"/>
              </a:lnSpc>
              <a:spcBef>
                <a:spcPts val="400"/>
              </a:spcBef>
              <a:spcAft>
                <a:spcPts val="0"/>
              </a:spcAft>
              <a:buClr>
                <a:schemeClr val="lt1"/>
              </a:buClr>
              <a:buSzPts val="1400"/>
              <a:buChar char="■"/>
              <a:defRPr/>
            </a:lvl9pPr>
          </a:lstStyle>
          <a:p/>
        </p:txBody>
      </p:sp>
      <p:sp>
        <p:nvSpPr>
          <p:cNvPr id="19" name="Google Shape;19;p4"/>
          <p:cNvSpPr txBox="1"/>
          <p:nvPr>
            <p:ph idx="6" type="body"/>
          </p:nvPr>
        </p:nvSpPr>
        <p:spPr>
          <a:xfrm>
            <a:off x="3214092" y="4012490"/>
            <a:ext cx="1776300" cy="208800"/>
          </a:xfrm>
          <a:prstGeom prst="rect">
            <a:avLst/>
          </a:prstGeom>
          <a:noFill/>
          <a:ln>
            <a:noFill/>
          </a:ln>
        </p:spPr>
        <p:txBody>
          <a:bodyPr anchorCtr="0" anchor="t" bIns="0" lIns="0" spcFirstLastPara="1" rIns="0" wrap="square" tIns="0">
            <a:noAutofit/>
          </a:bodyPr>
          <a:lstStyle>
            <a:lvl1pPr indent="-298450" lvl="0" marL="457200" algn="ctr">
              <a:lnSpc>
                <a:spcPct val="100000"/>
              </a:lnSpc>
              <a:spcBef>
                <a:spcPts val="500"/>
              </a:spcBef>
              <a:spcAft>
                <a:spcPts val="0"/>
              </a:spcAft>
              <a:buClr>
                <a:schemeClr val="lt1"/>
              </a:buClr>
              <a:buSzPts val="1100"/>
              <a:buChar char="●"/>
              <a:defRPr b="0" i="0" sz="1100">
                <a:solidFill>
                  <a:schemeClr val="lt1"/>
                </a:solidFill>
                <a:latin typeface="Arial"/>
                <a:ea typeface="Arial"/>
                <a:cs typeface="Arial"/>
                <a:sym typeface="Arial"/>
              </a:defRPr>
            </a:lvl1pPr>
            <a:lvl2pPr indent="-317500" lvl="1" marL="914400" algn="l">
              <a:lnSpc>
                <a:spcPct val="95000"/>
              </a:lnSpc>
              <a:spcBef>
                <a:spcPts val="500"/>
              </a:spcBef>
              <a:spcAft>
                <a:spcPts val="0"/>
              </a:spcAft>
              <a:buClr>
                <a:schemeClr val="lt1"/>
              </a:buClr>
              <a:buSzPts val="1400"/>
              <a:buChar char="○"/>
              <a:defRPr/>
            </a:lvl2pPr>
            <a:lvl3pPr indent="-317500" lvl="2" marL="1371600" algn="l">
              <a:lnSpc>
                <a:spcPct val="95000"/>
              </a:lnSpc>
              <a:spcBef>
                <a:spcPts val="300"/>
              </a:spcBef>
              <a:spcAft>
                <a:spcPts val="0"/>
              </a:spcAft>
              <a:buClr>
                <a:schemeClr val="lt1"/>
              </a:buClr>
              <a:buSzPts val="1400"/>
              <a:buChar char="■"/>
              <a:defRPr/>
            </a:lvl3pPr>
            <a:lvl4pPr indent="-317500" lvl="3" marL="1828800" algn="l">
              <a:lnSpc>
                <a:spcPct val="95000"/>
              </a:lnSpc>
              <a:spcBef>
                <a:spcPts val="300"/>
              </a:spcBef>
              <a:spcAft>
                <a:spcPts val="0"/>
              </a:spcAft>
              <a:buClr>
                <a:schemeClr val="lt1"/>
              </a:buClr>
              <a:buSzPts val="1400"/>
              <a:buChar char="●"/>
              <a:defRPr/>
            </a:lvl4pPr>
            <a:lvl5pPr indent="-317500" lvl="4" marL="2286000" algn="l">
              <a:lnSpc>
                <a:spcPct val="95000"/>
              </a:lnSpc>
              <a:spcBef>
                <a:spcPts val="300"/>
              </a:spcBef>
              <a:spcAft>
                <a:spcPts val="0"/>
              </a:spcAft>
              <a:buClr>
                <a:schemeClr val="lt1"/>
              </a:buClr>
              <a:buSzPts val="1400"/>
              <a:buChar char="○"/>
              <a:defRPr/>
            </a:lvl5pPr>
            <a:lvl6pPr indent="-317500" lvl="5" marL="2743200" algn="l">
              <a:lnSpc>
                <a:spcPct val="95000"/>
              </a:lnSpc>
              <a:spcBef>
                <a:spcPts val="300"/>
              </a:spcBef>
              <a:spcAft>
                <a:spcPts val="0"/>
              </a:spcAft>
              <a:buClr>
                <a:schemeClr val="lt1"/>
              </a:buClr>
              <a:buSzPts val="1400"/>
              <a:buChar char="■"/>
              <a:defRPr/>
            </a:lvl6pPr>
            <a:lvl7pPr indent="-317500" lvl="6" marL="3200400" algn="l">
              <a:lnSpc>
                <a:spcPct val="95000"/>
              </a:lnSpc>
              <a:spcBef>
                <a:spcPts val="300"/>
              </a:spcBef>
              <a:spcAft>
                <a:spcPts val="0"/>
              </a:spcAft>
              <a:buClr>
                <a:schemeClr val="lt1"/>
              </a:buClr>
              <a:buSzPts val="1400"/>
              <a:buChar char="●"/>
              <a:defRPr/>
            </a:lvl7pPr>
            <a:lvl8pPr indent="-317500" lvl="7" marL="3657600" algn="l">
              <a:lnSpc>
                <a:spcPct val="90000"/>
              </a:lnSpc>
              <a:spcBef>
                <a:spcPts val="400"/>
              </a:spcBef>
              <a:spcAft>
                <a:spcPts val="0"/>
              </a:spcAft>
              <a:buClr>
                <a:schemeClr val="lt1"/>
              </a:buClr>
              <a:buSzPts val="1400"/>
              <a:buChar char="○"/>
              <a:defRPr/>
            </a:lvl8pPr>
            <a:lvl9pPr indent="-317500" lvl="8" marL="4114800" algn="l">
              <a:lnSpc>
                <a:spcPct val="90000"/>
              </a:lnSpc>
              <a:spcBef>
                <a:spcPts val="400"/>
              </a:spcBef>
              <a:spcAft>
                <a:spcPts val="0"/>
              </a:spcAft>
              <a:buClr>
                <a:schemeClr val="lt1"/>
              </a:buClr>
              <a:buSzPts val="1400"/>
              <a:buChar char="■"/>
              <a:defRPr/>
            </a:lvl9pPr>
          </a:lstStyle>
          <a:p/>
        </p:txBody>
      </p:sp>
      <p:sp>
        <p:nvSpPr>
          <p:cNvPr id="20" name="Google Shape;20;p4"/>
          <p:cNvSpPr/>
          <p:nvPr>
            <p:ph idx="7" type="pic"/>
          </p:nvPr>
        </p:nvSpPr>
        <p:spPr>
          <a:xfrm>
            <a:off x="7195099" y="2151732"/>
            <a:ext cx="1509000" cy="1509000"/>
          </a:xfrm>
          <a:prstGeom prst="ellipse">
            <a:avLst/>
          </a:prstGeom>
          <a:noFill/>
          <a:ln>
            <a:noFill/>
          </a:ln>
        </p:spPr>
      </p:sp>
      <p:sp>
        <p:nvSpPr>
          <p:cNvPr id="21" name="Google Shape;21;p4"/>
          <p:cNvSpPr txBox="1"/>
          <p:nvPr>
            <p:ph idx="8" type="body"/>
          </p:nvPr>
        </p:nvSpPr>
        <p:spPr>
          <a:xfrm>
            <a:off x="7061369" y="3763805"/>
            <a:ext cx="1776300" cy="234300"/>
          </a:xfrm>
          <a:prstGeom prst="rect">
            <a:avLst/>
          </a:prstGeom>
          <a:noFill/>
          <a:ln>
            <a:noFill/>
          </a:ln>
        </p:spPr>
        <p:txBody>
          <a:bodyPr anchorCtr="0" anchor="t" bIns="0" lIns="0" spcFirstLastPara="1" rIns="0" wrap="square" tIns="0">
            <a:noAutofit/>
          </a:bodyPr>
          <a:lstStyle>
            <a:lvl1pPr indent="-304800" lvl="0" marL="457200" algn="ctr">
              <a:lnSpc>
                <a:spcPct val="100000"/>
              </a:lnSpc>
              <a:spcBef>
                <a:spcPts val="500"/>
              </a:spcBef>
              <a:spcAft>
                <a:spcPts val="0"/>
              </a:spcAft>
              <a:buClr>
                <a:schemeClr val="lt1"/>
              </a:buClr>
              <a:buSzPts val="1200"/>
              <a:buChar char="●"/>
              <a:defRPr b="1" i="0" sz="1200">
                <a:solidFill>
                  <a:schemeClr val="lt1"/>
                </a:solidFill>
                <a:latin typeface="Arial"/>
                <a:ea typeface="Arial"/>
                <a:cs typeface="Arial"/>
                <a:sym typeface="Arial"/>
              </a:defRPr>
            </a:lvl1pPr>
            <a:lvl2pPr indent="-317500" lvl="1" marL="914400" algn="l">
              <a:lnSpc>
                <a:spcPct val="95000"/>
              </a:lnSpc>
              <a:spcBef>
                <a:spcPts val="500"/>
              </a:spcBef>
              <a:spcAft>
                <a:spcPts val="0"/>
              </a:spcAft>
              <a:buClr>
                <a:schemeClr val="lt1"/>
              </a:buClr>
              <a:buSzPts val="1400"/>
              <a:buChar char="○"/>
              <a:defRPr/>
            </a:lvl2pPr>
            <a:lvl3pPr indent="-317500" lvl="2" marL="1371600" algn="l">
              <a:lnSpc>
                <a:spcPct val="95000"/>
              </a:lnSpc>
              <a:spcBef>
                <a:spcPts val="300"/>
              </a:spcBef>
              <a:spcAft>
                <a:spcPts val="0"/>
              </a:spcAft>
              <a:buClr>
                <a:schemeClr val="lt1"/>
              </a:buClr>
              <a:buSzPts val="1400"/>
              <a:buChar char="■"/>
              <a:defRPr/>
            </a:lvl3pPr>
            <a:lvl4pPr indent="-317500" lvl="3" marL="1828800" algn="l">
              <a:lnSpc>
                <a:spcPct val="95000"/>
              </a:lnSpc>
              <a:spcBef>
                <a:spcPts val="300"/>
              </a:spcBef>
              <a:spcAft>
                <a:spcPts val="0"/>
              </a:spcAft>
              <a:buClr>
                <a:schemeClr val="lt1"/>
              </a:buClr>
              <a:buSzPts val="1400"/>
              <a:buChar char="●"/>
              <a:defRPr/>
            </a:lvl4pPr>
            <a:lvl5pPr indent="-317500" lvl="4" marL="2286000" algn="l">
              <a:lnSpc>
                <a:spcPct val="95000"/>
              </a:lnSpc>
              <a:spcBef>
                <a:spcPts val="300"/>
              </a:spcBef>
              <a:spcAft>
                <a:spcPts val="0"/>
              </a:spcAft>
              <a:buClr>
                <a:schemeClr val="lt1"/>
              </a:buClr>
              <a:buSzPts val="1400"/>
              <a:buChar char="○"/>
              <a:defRPr/>
            </a:lvl5pPr>
            <a:lvl6pPr indent="-317500" lvl="5" marL="2743200" algn="l">
              <a:lnSpc>
                <a:spcPct val="95000"/>
              </a:lnSpc>
              <a:spcBef>
                <a:spcPts val="300"/>
              </a:spcBef>
              <a:spcAft>
                <a:spcPts val="0"/>
              </a:spcAft>
              <a:buClr>
                <a:schemeClr val="lt1"/>
              </a:buClr>
              <a:buSzPts val="1400"/>
              <a:buChar char="■"/>
              <a:defRPr/>
            </a:lvl6pPr>
            <a:lvl7pPr indent="-317500" lvl="6" marL="3200400" algn="l">
              <a:lnSpc>
                <a:spcPct val="95000"/>
              </a:lnSpc>
              <a:spcBef>
                <a:spcPts val="300"/>
              </a:spcBef>
              <a:spcAft>
                <a:spcPts val="0"/>
              </a:spcAft>
              <a:buClr>
                <a:schemeClr val="lt1"/>
              </a:buClr>
              <a:buSzPts val="1400"/>
              <a:buChar char="●"/>
              <a:defRPr/>
            </a:lvl7pPr>
            <a:lvl8pPr indent="-317500" lvl="7" marL="3657600" algn="l">
              <a:lnSpc>
                <a:spcPct val="90000"/>
              </a:lnSpc>
              <a:spcBef>
                <a:spcPts val="400"/>
              </a:spcBef>
              <a:spcAft>
                <a:spcPts val="0"/>
              </a:spcAft>
              <a:buClr>
                <a:schemeClr val="lt1"/>
              </a:buClr>
              <a:buSzPts val="1400"/>
              <a:buChar char="○"/>
              <a:defRPr/>
            </a:lvl8pPr>
            <a:lvl9pPr indent="-317500" lvl="8" marL="4114800" algn="l">
              <a:lnSpc>
                <a:spcPct val="90000"/>
              </a:lnSpc>
              <a:spcBef>
                <a:spcPts val="400"/>
              </a:spcBef>
              <a:spcAft>
                <a:spcPts val="0"/>
              </a:spcAft>
              <a:buClr>
                <a:schemeClr val="lt1"/>
              </a:buClr>
              <a:buSzPts val="1400"/>
              <a:buChar char="■"/>
              <a:defRPr/>
            </a:lvl9pPr>
          </a:lstStyle>
          <a:p/>
        </p:txBody>
      </p:sp>
      <p:sp>
        <p:nvSpPr>
          <p:cNvPr id="22" name="Google Shape;22;p4"/>
          <p:cNvSpPr txBox="1"/>
          <p:nvPr>
            <p:ph idx="9" type="body"/>
          </p:nvPr>
        </p:nvSpPr>
        <p:spPr>
          <a:xfrm>
            <a:off x="7061369" y="4010405"/>
            <a:ext cx="1776300" cy="208800"/>
          </a:xfrm>
          <a:prstGeom prst="rect">
            <a:avLst/>
          </a:prstGeom>
          <a:noFill/>
          <a:ln>
            <a:noFill/>
          </a:ln>
        </p:spPr>
        <p:txBody>
          <a:bodyPr anchorCtr="0" anchor="t" bIns="0" lIns="0" spcFirstLastPara="1" rIns="0" wrap="square" tIns="0">
            <a:noAutofit/>
          </a:bodyPr>
          <a:lstStyle>
            <a:lvl1pPr indent="-298450" lvl="0" marL="457200" algn="ctr">
              <a:lnSpc>
                <a:spcPct val="100000"/>
              </a:lnSpc>
              <a:spcBef>
                <a:spcPts val="500"/>
              </a:spcBef>
              <a:spcAft>
                <a:spcPts val="0"/>
              </a:spcAft>
              <a:buClr>
                <a:schemeClr val="lt1"/>
              </a:buClr>
              <a:buSzPts val="1100"/>
              <a:buChar char="●"/>
              <a:defRPr b="0" i="0" sz="1100">
                <a:solidFill>
                  <a:schemeClr val="lt1"/>
                </a:solidFill>
                <a:latin typeface="Arial"/>
                <a:ea typeface="Arial"/>
                <a:cs typeface="Arial"/>
                <a:sym typeface="Arial"/>
              </a:defRPr>
            </a:lvl1pPr>
            <a:lvl2pPr indent="-317500" lvl="1" marL="914400" algn="l">
              <a:lnSpc>
                <a:spcPct val="95000"/>
              </a:lnSpc>
              <a:spcBef>
                <a:spcPts val="500"/>
              </a:spcBef>
              <a:spcAft>
                <a:spcPts val="0"/>
              </a:spcAft>
              <a:buClr>
                <a:schemeClr val="lt1"/>
              </a:buClr>
              <a:buSzPts val="1400"/>
              <a:buChar char="○"/>
              <a:defRPr/>
            </a:lvl2pPr>
            <a:lvl3pPr indent="-317500" lvl="2" marL="1371600" algn="l">
              <a:lnSpc>
                <a:spcPct val="95000"/>
              </a:lnSpc>
              <a:spcBef>
                <a:spcPts val="300"/>
              </a:spcBef>
              <a:spcAft>
                <a:spcPts val="0"/>
              </a:spcAft>
              <a:buClr>
                <a:schemeClr val="lt1"/>
              </a:buClr>
              <a:buSzPts val="1400"/>
              <a:buChar char="■"/>
              <a:defRPr/>
            </a:lvl3pPr>
            <a:lvl4pPr indent="-317500" lvl="3" marL="1828800" algn="l">
              <a:lnSpc>
                <a:spcPct val="95000"/>
              </a:lnSpc>
              <a:spcBef>
                <a:spcPts val="300"/>
              </a:spcBef>
              <a:spcAft>
                <a:spcPts val="0"/>
              </a:spcAft>
              <a:buClr>
                <a:schemeClr val="lt1"/>
              </a:buClr>
              <a:buSzPts val="1400"/>
              <a:buChar char="●"/>
              <a:defRPr/>
            </a:lvl4pPr>
            <a:lvl5pPr indent="-317500" lvl="4" marL="2286000" algn="l">
              <a:lnSpc>
                <a:spcPct val="95000"/>
              </a:lnSpc>
              <a:spcBef>
                <a:spcPts val="300"/>
              </a:spcBef>
              <a:spcAft>
                <a:spcPts val="0"/>
              </a:spcAft>
              <a:buClr>
                <a:schemeClr val="lt1"/>
              </a:buClr>
              <a:buSzPts val="1400"/>
              <a:buChar char="○"/>
              <a:defRPr/>
            </a:lvl5pPr>
            <a:lvl6pPr indent="-317500" lvl="5" marL="2743200" algn="l">
              <a:lnSpc>
                <a:spcPct val="95000"/>
              </a:lnSpc>
              <a:spcBef>
                <a:spcPts val="300"/>
              </a:spcBef>
              <a:spcAft>
                <a:spcPts val="0"/>
              </a:spcAft>
              <a:buClr>
                <a:schemeClr val="lt1"/>
              </a:buClr>
              <a:buSzPts val="1400"/>
              <a:buChar char="■"/>
              <a:defRPr/>
            </a:lvl6pPr>
            <a:lvl7pPr indent="-317500" lvl="6" marL="3200400" algn="l">
              <a:lnSpc>
                <a:spcPct val="95000"/>
              </a:lnSpc>
              <a:spcBef>
                <a:spcPts val="300"/>
              </a:spcBef>
              <a:spcAft>
                <a:spcPts val="0"/>
              </a:spcAft>
              <a:buClr>
                <a:schemeClr val="lt1"/>
              </a:buClr>
              <a:buSzPts val="1400"/>
              <a:buChar char="●"/>
              <a:defRPr/>
            </a:lvl7pPr>
            <a:lvl8pPr indent="-317500" lvl="7" marL="3657600" algn="l">
              <a:lnSpc>
                <a:spcPct val="90000"/>
              </a:lnSpc>
              <a:spcBef>
                <a:spcPts val="400"/>
              </a:spcBef>
              <a:spcAft>
                <a:spcPts val="0"/>
              </a:spcAft>
              <a:buClr>
                <a:schemeClr val="lt1"/>
              </a:buClr>
              <a:buSzPts val="1400"/>
              <a:buChar char="○"/>
              <a:defRPr/>
            </a:lvl8pPr>
            <a:lvl9pPr indent="-317500" lvl="8" marL="4114800" algn="l">
              <a:lnSpc>
                <a:spcPct val="90000"/>
              </a:lnSpc>
              <a:spcBef>
                <a:spcPts val="400"/>
              </a:spcBef>
              <a:spcAft>
                <a:spcPts val="0"/>
              </a:spcAft>
              <a:buClr>
                <a:schemeClr val="lt1"/>
              </a:buClr>
              <a:buSzPts val="1400"/>
              <a:buChar char="■"/>
              <a:defRPr/>
            </a:lvl9pPr>
          </a:lstStyle>
          <a:p/>
        </p:txBody>
      </p:sp>
      <p:sp>
        <p:nvSpPr>
          <p:cNvPr id="23" name="Google Shape;23;p4"/>
          <p:cNvSpPr txBox="1"/>
          <p:nvPr>
            <p:ph idx="12" type="sldNum"/>
          </p:nvPr>
        </p:nvSpPr>
        <p:spPr>
          <a:xfrm>
            <a:off x="571500" y="4817745"/>
            <a:ext cx="274200" cy="274200"/>
          </a:xfrm>
          <a:prstGeom prst="rect">
            <a:avLst/>
          </a:prstGeom>
          <a:noFill/>
          <a:ln>
            <a:noFill/>
          </a:ln>
        </p:spPr>
        <p:txBody>
          <a:bodyPr anchorCtr="0" anchor="ctr" bIns="0" lIns="0" spcFirstLastPara="1" rIns="0" wrap="square" tIns="0">
            <a:noAutofit/>
          </a:bodyPr>
          <a:lstStyle>
            <a:lvl1pPr indent="0" lvl="0" marL="0" algn="l">
              <a:spcBef>
                <a:spcPts val="0"/>
              </a:spcBef>
              <a:buNone/>
              <a:defRPr b="0" i="0" sz="600" u="none" cap="none" strike="noStrike">
                <a:solidFill>
                  <a:srgbClr val="AEA8A2"/>
                </a:solidFill>
                <a:latin typeface="Arial"/>
                <a:ea typeface="Arial"/>
                <a:cs typeface="Arial"/>
                <a:sym typeface="Arial"/>
              </a:defRPr>
            </a:lvl1pPr>
            <a:lvl2pPr indent="0" lvl="1" marL="0" algn="l">
              <a:spcBef>
                <a:spcPts val="0"/>
              </a:spcBef>
              <a:buNone/>
              <a:defRPr b="0" i="0" sz="600" u="none" cap="none" strike="noStrike">
                <a:solidFill>
                  <a:srgbClr val="AEA8A2"/>
                </a:solidFill>
                <a:latin typeface="Arial"/>
                <a:ea typeface="Arial"/>
                <a:cs typeface="Arial"/>
                <a:sym typeface="Arial"/>
              </a:defRPr>
            </a:lvl2pPr>
            <a:lvl3pPr indent="0" lvl="2" marL="0" algn="l">
              <a:spcBef>
                <a:spcPts val="0"/>
              </a:spcBef>
              <a:buNone/>
              <a:defRPr b="0" i="0" sz="600" u="none" cap="none" strike="noStrike">
                <a:solidFill>
                  <a:srgbClr val="AEA8A2"/>
                </a:solidFill>
                <a:latin typeface="Arial"/>
                <a:ea typeface="Arial"/>
                <a:cs typeface="Arial"/>
                <a:sym typeface="Arial"/>
              </a:defRPr>
            </a:lvl3pPr>
            <a:lvl4pPr indent="0" lvl="3" marL="0" algn="l">
              <a:spcBef>
                <a:spcPts val="0"/>
              </a:spcBef>
              <a:buNone/>
              <a:defRPr b="0" i="0" sz="600" u="none" cap="none" strike="noStrike">
                <a:solidFill>
                  <a:srgbClr val="AEA8A2"/>
                </a:solidFill>
                <a:latin typeface="Arial"/>
                <a:ea typeface="Arial"/>
                <a:cs typeface="Arial"/>
                <a:sym typeface="Arial"/>
              </a:defRPr>
            </a:lvl4pPr>
            <a:lvl5pPr indent="0" lvl="4" marL="0" algn="l">
              <a:spcBef>
                <a:spcPts val="0"/>
              </a:spcBef>
              <a:buNone/>
              <a:defRPr b="0" i="0" sz="600" u="none" cap="none" strike="noStrike">
                <a:solidFill>
                  <a:srgbClr val="AEA8A2"/>
                </a:solidFill>
                <a:latin typeface="Arial"/>
                <a:ea typeface="Arial"/>
                <a:cs typeface="Arial"/>
                <a:sym typeface="Arial"/>
              </a:defRPr>
            </a:lvl5pPr>
            <a:lvl6pPr indent="0" lvl="5" marL="0" algn="l">
              <a:spcBef>
                <a:spcPts val="0"/>
              </a:spcBef>
              <a:buNone/>
              <a:defRPr b="0" i="0" sz="600" u="none" cap="none" strike="noStrike">
                <a:solidFill>
                  <a:srgbClr val="AEA8A2"/>
                </a:solidFill>
                <a:latin typeface="Arial"/>
                <a:ea typeface="Arial"/>
                <a:cs typeface="Arial"/>
                <a:sym typeface="Arial"/>
              </a:defRPr>
            </a:lvl6pPr>
            <a:lvl7pPr indent="0" lvl="6" marL="0" algn="l">
              <a:spcBef>
                <a:spcPts val="0"/>
              </a:spcBef>
              <a:buNone/>
              <a:defRPr b="0" i="0" sz="600" u="none" cap="none" strike="noStrike">
                <a:solidFill>
                  <a:srgbClr val="AEA8A2"/>
                </a:solidFill>
                <a:latin typeface="Arial"/>
                <a:ea typeface="Arial"/>
                <a:cs typeface="Arial"/>
                <a:sym typeface="Arial"/>
              </a:defRPr>
            </a:lvl7pPr>
            <a:lvl8pPr indent="0" lvl="7" marL="0" algn="l">
              <a:spcBef>
                <a:spcPts val="0"/>
              </a:spcBef>
              <a:buNone/>
              <a:defRPr b="0" i="0" sz="600" u="none" cap="none" strike="noStrike">
                <a:solidFill>
                  <a:srgbClr val="AEA8A2"/>
                </a:solidFill>
                <a:latin typeface="Arial"/>
                <a:ea typeface="Arial"/>
                <a:cs typeface="Arial"/>
                <a:sym typeface="Arial"/>
              </a:defRPr>
            </a:lvl8pPr>
            <a:lvl9pPr indent="0" lvl="8" marL="0" algn="l">
              <a:spcBef>
                <a:spcPts val="0"/>
              </a:spcBef>
              <a:buNone/>
              <a:defRPr b="0" i="0" sz="600" u="none" cap="none" strike="noStrike">
                <a:solidFill>
                  <a:srgbClr val="AEA8A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24" name="Google Shape;24;p4"/>
          <p:cNvSpPr txBox="1"/>
          <p:nvPr>
            <p:ph idx="11" type="ftr"/>
          </p:nvPr>
        </p:nvSpPr>
        <p:spPr>
          <a:xfrm>
            <a:off x="845819" y="4817984"/>
            <a:ext cx="4308900" cy="2739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solidFill>
                  <a:srgbClr val="AEA8A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
          <p:cNvSpPr txBox="1"/>
          <p:nvPr>
            <p:ph idx="10" type="dt"/>
          </p:nvPr>
        </p:nvSpPr>
        <p:spPr>
          <a:xfrm>
            <a:off x="5154854" y="4819203"/>
            <a:ext cx="2057400" cy="2727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solidFill>
                  <a:srgbClr val="AEA8A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mc:AlternateContent>
    <mc:Choice Requires="p14">
      <p:transition p14:dur="250">
        <p:fade/>
      </p:transition>
    </mc:Choice>
    <mc:Fallback>
      <p:transition>
        <p:fade/>
      </p:transition>
    </mc:Fallback>
  </mc:AlternateContent>
  <p:extLst>
    <p:ext uri="{DCECCB84-F9BA-43D5-87BE-67443E8EF086}">
      <p15:sldGuideLst>
        <p15:guide id="1" pos="5521">
          <p15:clr>
            <a:srgbClr val="FBAE40"/>
          </p15:clr>
        </p15:guide>
        <p15:guide id="2" pos="4257">
          <p15:clr>
            <a:srgbClr val="FBAE40"/>
          </p15:clr>
        </p15:guide>
      </p15:sldGuideLst>
    </p:ext>
  </p:extLst>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8.png"/><Relationship Id="rId4" Type="http://schemas.openxmlformats.org/officeDocument/2006/relationships/image" Target="../media/image2.png"/><Relationship Id="rId5" Type="http://schemas.openxmlformats.org/officeDocument/2006/relationships/image" Target="../media/image7.png"/><Relationship Id="rId6" Type="http://schemas.openxmlformats.org/officeDocument/2006/relationships/image" Target="../media/image3.png"/><Relationship Id="rId7"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8.png"/><Relationship Id="rId4" Type="http://schemas.openxmlformats.org/officeDocument/2006/relationships/image" Target="../media/image2.png"/><Relationship Id="rId5" Type="http://schemas.openxmlformats.org/officeDocument/2006/relationships/image" Target="../media/image7.png"/><Relationship Id="rId6" Type="http://schemas.openxmlformats.org/officeDocument/2006/relationships/image" Target="../media/image3.png"/><Relationship Id="rId7"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8.png"/><Relationship Id="rId4" Type="http://schemas.openxmlformats.org/officeDocument/2006/relationships/image" Target="../media/image2.png"/><Relationship Id="rId5" Type="http://schemas.openxmlformats.org/officeDocument/2006/relationships/image" Target="../media/image7.png"/><Relationship Id="rId6" Type="http://schemas.openxmlformats.org/officeDocument/2006/relationships/image" Target="../media/image3.png"/><Relationship Id="rId7" Type="http://schemas.openxmlformats.org/officeDocument/2006/relationships/image" Target="../media/image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8.png"/><Relationship Id="rId4" Type="http://schemas.openxmlformats.org/officeDocument/2006/relationships/image" Target="../media/image2.png"/><Relationship Id="rId5" Type="http://schemas.openxmlformats.org/officeDocument/2006/relationships/image" Target="../media/image7.png"/><Relationship Id="rId6" Type="http://schemas.openxmlformats.org/officeDocument/2006/relationships/image" Target="../media/image3.png"/><Relationship Id="rId7" Type="http://schemas.openxmlformats.org/officeDocument/2006/relationships/image" Target="../media/image6.png"/><Relationship Id="rId8"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comments" Target="../comments/commen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3.png"/><Relationship Id="rId4" Type="http://schemas.openxmlformats.org/officeDocument/2006/relationships/image" Target="../media/image5.png"/><Relationship Id="rId5"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2.png"/><Relationship Id="rId4" Type="http://schemas.openxmlformats.org/officeDocument/2006/relationships/image" Target="../media/image8.png"/><Relationship Id="rId5" Type="http://schemas.openxmlformats.org/officeDocument/2006/relationships/image" Target="../media/image11.png"/><Relationship Id="rId6" Type="http://schemas.openxmlformats.org/officeDocument/2006/relationships/image" Target="../media/image17.png"/><Relationship Id="rId7" Type="http://schemas.openxmlformats.org/officeDocument/2006/relationships/image" Target="../media/image1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4.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8.png"/><Relationship Id="rId4" Type="http://schemas.openxmlformats.org/officeDocument/2006/relationships/image" Target="../media/image2.png"/><Relationship Id="rId5" Type="http://schemas.openxmlformats.org/officeDocument/2006/relationships/image" Target="../media/image7.png"/><Relationship Id="rId6" Type="http://schemas.openxmlformats.org/officeDocument/2006/relationships/image" Target="../media/image3.png"/><Relationship Id="rId7"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8.png"/><Relationship Id="rId4" Type="http://schemas.openxmlformats.org/officeDocument/2006/relationships/image" Target="../media/image2.png"/><Relationship Id="rId5" Type="http://schemas.openxmlformats.org/officeDocument/2006/relationships/image" Target="../media/image7.png"/><Relationship Id="rId6" Type="http://schemas.openxmlformats.org/officeDocument/2006/relationships/image" Target="../media/image3.png"/><Relationship Id="rId7"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EFED"/>
        </a:solidFill>
      </p:bgPr>
    </p:bg>
    <p:spTree>
      <p:nvGrpSpPr>
        <p:cNvPr id="30" name="Shape 30"/>
        <p:cNvGrpSpPr/>
        <p:nvPr/>
      </p:nvGrpSpPr>
      <p:grpSpPr>
        <a:xfrm>
          <a:off x="0" y="0"/>
          <a:ext cx="0" cy="0"/>
          <a:chOff x="0" y="0"/>
          <a:chExt cx="0" cy="0"/>
        </a:xfrm>
      </p:grpSpPr>
      <p:cxnSp>
        <p:nvCxnSpPr>
          <p:cNvPr id="31" name="Google Shape;31;p5"/>
          <p:cNvCxnSpPr/>
          <p:nvPr/>
        </p:nvCxnSpPr>
        <p:spPr>
          <a:xfrm>
            <a:off x="384048" y="0"/>
            <a:ext cx="0" cy="5143500"/>
          </a:xfrm>
          <a:prstGeom prst="straightConnector1">
            <a:avLst/>
          </a:prstGeom>
          <a:noFill/>
          <a:ln cap="flat" cmpd="sng" w="9525">
            <a:solidFill>
              <a:srgbClr val="111111">
                <a:alpha val="5100"/>
              </a:srgbClr>
            </a:solidFill>
            <a:prstDash val="solid"/>
            <a:round/>
            <a:headEnd len="sm" w="sm" type="none"/>
            <a:tailEnd len="sm" w="sm" type="none"/>
          </a:ln>
        </p:spPr>
      </p:cxnSp>
      <p:cxnSp>
        <p:nvCxnSpPr>
          <p:cNvPr id="32" name="Google Shape;32;p5"/>
          <p:cNvCxnSpPr/>
          <p:nvPr/>
        </p:nvCxnSpPr>
        <p:spPr>
          <a:xfrm>
            <a:off x="768096" y="0"/>
            <a:ext cx="0" cy="5143500"/>
          </a:xfrm>
          <a:prstGeom prst="straightConnector1">
            <a:avLst/>
          </a:prstGeom>
          <a:noFill/>
          <a:ln cap="flat" cmpd="sng" w="9525">
            <a:solidFill>
              <a:srgbClr val="111111">
                <a:alpha val="5100"/>
              </a:srgbClr>
            </a:solidFill>
            <a:prstDash val="solid"/>
            <a:round/>
            <a:headEnd len="sm" w="sm" type="none"/>
            <a:tailEnd len="sm" w="sm" type="none"/>
          </a:ln>
        </p:spPr>
      </p:cxnSp>
      <p:cxnSp>
        <p:nvCxnSpPr>
          <p:cNvPr id="33" name="Google Shape;33;p5"/>
          <p:cNvCxnSpPr/>
          <p:nvPr/>
        </p:nvCxnSpPr>
        <p:spPr>
          <a:xfrm>
            <a:off x="1152144" y="0"/>
            <a:ext cx="0" cy="5143500"/>
          </a:xfrm>
          <a:prstGeom prst="straightConnector1">
            <a:avLst/>
          </a:prstGeom>
          <a:noFill/>
          <a:ln cap="flat" cmpd="sng" w="9525">
            <a:solidFill>
              <a:srgbClr val="111111">
                <a:alpha val="5100"/>
              </a:srgbClr>
            </a:solidFill>
            <a:prstDash val="solid"/>
            <a:round/>
            <a:headEnd len="sm" w="sm" type="none"/>
            <a:tailEnd len="sm" w="sm" type="none"/>
          </a:ln>
        </p:spPr>
      </p:cxnSp>
      <p:cxnSp>
        <p:nvCxnSpPr>
          <p:cNvPr id="34" name="Google Shape;34;p5"/>
          <p:cNvCxnSpPr/>
          <p:nvPr/>
        </p:nvCxnSpPr>
        <p:spPr>
          <a:xfrm>
            <a:off x="1536192" y="0"/>
            <a:ext cx="0" cy="5143500"/>
          </a:xfrm>
          <a:prstGeom prst="straightConnector1">
            <a:avLst/>
          </a:prstGeom>
          <a:noFill/>
          <a:ln cap="flat" cmpd="sng" w="9525">
            <a:solidFill>
              <a:srgbClr val="111111">
                <a:alpha val="5100"/>
              </a:srgbClr>
            </a:solidFill>
            <a:prstDash val="solid"/>
            <a:round/>
            <a:headEnd len="sm" w="sm" type="none"/>
            <a:tailEnd len="sm" w="sm" type="none"/>
          </a:ln>
        </p:spPr>
      </p:cxnSp>
      <p:cxnSp>
        <p:nvCxnSpPr>
          <p:cNvPr id="35" name="Google Shape;35;p5"/>
          <p:cNvCxnSpPr/>
          <p:nvPr/>
        </p:nvCxnSpPr>
        <p:spPr>
          <a:xfrm>
            <a:off x="1920240" y="0"/>
            <a:ext cx="0" cy="5143500"/>
          </a:xfrm>
          <a:prstGeom prst="straightConnector1">
            <a:avLst/>
          </a:prstGeom>
          <a:noFill/>
          <a:ln cap="flat" cmpd="sng" w="9525">
            <a:solidFill>
              <a:srgbClr val="111111">
                <a:alpha val="5100"/>
              </a:srgbClr>
            </a:solidFill>
            <a:prstDash val="solid"/>
            <a:round/>
            <a:headEnd len="sm" w="sm" type="none"/>
            <a:tailEnd len="sm" w="sm" type="none"/>
          </a:ln>
        </p:spPr>
      </p:cxnSp>
      <p:cxnSp>
        <p:nvCxnSpPr>
          <p:cNvPr id="36" name="Google Shape;36;p5"/>
          <p:cNvCxnSpPr/>
          <p:nvPr/>
        </p:nvCxnSpPr>
        <p:spPr>
          <a:xfrm>
            <a:off x="2304288" y="0"/>
            <a:ext cx="0" cy="5143500"/>
          </a:xfrm>
          <a:prstGeom prst="straightConnector1">
            <a:avLst/>
          </a:prstGeom>
          <a:noFill/>
          <a:ln cap="flat" cmpd="sng" w="9525">
            <a:solidFill>
              <a:srgbClr val="111111">
                <a:alpha val="5100"/>
              </a:srgbClr>
            </a:solidFill>
            <a:prstDash val="solid"/>
            <a:round/>
            <a:headEnd len="sm" w="sm" type="none"/>
            <a:tailEnd len="sm" w="sm" type="none"/>
          </a:ln>
        </p:spPr>
      </p:cxnSp>
      <p:cxnSp>
        <p:nvCxnSpPr>
          <p:cNvPr id="37" name="Google Shape;37;p5"/>
          <p:cNvCxnSpPr/>
          <p:nvPr/>
        </p:nvCxnSpPr>
        <p:spPr>
          <a:xfrm>
            <a:off x="2688336" y="0"/>
            <a:ext cx="0" cy="5143500"/>
          </a:xfrm>
          <a:prstGeom prst="straightConnector1">
            <a:avLst/>
          </a:prstGeom>
          <a:noFill/>
          <a:ln cap="flat" cmpd="sng" w="9525">
            <a:solidFill>
              <a:srgbClr val="111111">
                <a:alpha val="5100"/>
              </a:srgbClr>
            </a:solidFill>
            <a:prstDash val="solid"/>
            <a:round/>
            <a:headEnd len="sm" w="sm" type="none"/>
            <a:tailEnd len="sm" w="sm" type="none"/>
          </a:ln>
        </p:spPr>
      </p:cxnSp>
      <p:cxnSp>
        <p:nvCxnSpPr>
          <p:cNvPr id="38" name="Google Shape;38;p5"/>
          <p:cNvCxnSpPr/>
          <p:nvPr/>
        </p:nvCxnSpPr>
        <p:spPr>
          <a:xfrm>
            <a:off x="3072384" y="0"/>
            <a:ext cx="0" cy="5143500"/>
          </a:xfrm>
          <a:prstGeom prst="straightConnector1">
            <a:avLst/>
          </a:prstGeom>
          <a:noFill/>
          <a:ln cap="flat" cmpd="sng" w="9525">
            <a:solidFill>
              <a:srgbClr val="111111">
                <a:alpha val="5100"/>
              </a:srgbClr>
            </a:solidFill>
            <a:prstDash val="solid"/>
            <a:round/>
            <a:headEnd len="sm" w="sm" type="none"/>
            <a:tailEnd len="sm" w="sm" type="none"/>
          </a:ln>
        </p:spPr>
      </p:cxnSp>
      <p:cxnSp>
        <p:nvCxnSpPr>
          <p:cNvPr id="39" name="Google Shape;39;p5"/>
          <p:cNvCxnSpPr/>
          <p:nvPr/>
        </p:nvCxnSpPr>
        <p:spPr>
          <a:xfrm>
            <a:off x="3456432" y="0"/>
            <a:ext cx="0" cy="5143500"/>
          </a:xfrm>
          <a:prstGeom prst="straightConnector1">
            <a:avLst/>
          </a:prstGeom>
          <a:noFill/>
          <a:ln cap="flat" cmpd="sng" w="9525">
            <a:solidFill>
              <a:srgbClr val="111111">
                <a:alpha val="5100"/>
              </a:srgbClr>
            </a:solidFill>
            <a:prstDash val="solid"/>
            <a:round/>
            <a:headEnd len="sm" w="sm" type="none"/>
            <a:tailEnd len="sm" w="sm" type="none"/>
          </a:ln>
        </p:spPr>
      </p:cxnSp>
      <p:cxnSp>
        <p:nvCxnSpPr>
          <p:cNvPr id="40" name="Google Shape;40;p5"/>
          <p:cNvCxnSpPr/>
          <p:nvPr/>
        </p:nvCxnSpPr>
        <p:spPr>
          <a:xfrm>
            <a:off x="3840480" y="0"/>
            <a:ext cx="0" cy="5143500"/>
          </a:xfrm>
          <a:prstGeom prst="straightConnector1">
            <a:avLst/>
          </a:prstGeom>
          <a:noFill/>
          <a:ln cap="flat" cmpd="sng" w="9525">
            <a:solidFill>
              <a:srgbClr val="111111">
                <a:alpha val="5100"/>
              </a:srgbClr>
            </a:solidFill>
            <a:prstDash val="solid"/>
            <a:round/>
            <a:headEnd len="sm" w="sm" type="none"/>
            <a:tailEnd len="sm" w="sm" type="none"/>
          </a:ln>
        </p:spPr>
      </p:cxnSp>
      <p:cxnSp>
        <p:nvCxnSpPr>
          <p:cNvPr id="41" name="Google Shape;41;p5"/>
          <p:cNvCxnSpPr/>
          <p:nvPr/>
        </p:nvCxnSpPr>
        <p:spPr>
          <a:xfrm>
            <a:off x="4224528" y="0"/>
            <a:ext cx="0" cy="5143500"/>
          </a:xfrm>
          <a:prstGeom prst="straightConnector1">
            <a:avLst/>
          </a:prstGeom>
          <a:noFill/>
          <a:ln cap="flat" cmpd="sng" w="9525">
            <a:solidFill>
              <a:srgbClr val="111111">
                <a:alpha val="5100"/>
              </a:srgbClr>
            </a:solidFill>
            <a:prstDash val="solid"/>
            <a:round/>
            <a:headEnd len="sm" w="sm" type="none"/>
            <a:tailEnd len="sm" w="sm" type="none"/>
          </a:ln>
        </p:spPr>
      </p:cxnSp>
      <p:cxnSp>
        <p:nvCxnSpPr>
          <p:cNvPr id="42" name="Google Shape;42;p5"/>
          <p:cNvCxnSpPr/>
          <p:nvPr/>
        </p:nvCxnSpPr>
        <p:spPr>
          <a:xfrm>
            <a:off x="4608576" y="0"/>
            <a:ext cx="0" cy="5143500"/>
          </a:xfrm>
          <a:prstGeom prst="straightConnector1">
            <a:avLst/>
          </a:prstGeom>
          <a:noFill/>
          <a:ln cap="flat" cmpd="sng" w="9525">
            <a:solidFill>
              <a:srgbClr val="111111">
                <a:alpha val="5100"/>
              </a:srgbClr>
            </a:solidFill>
            <a:prstDash val="solid"/>
            <a:round/>
            <a:headEnd len="sm" w="sm" type="none"/>
            <a:tailEnd len="sm" w="sm" type="none"/>
          </a:ln>
        </p:spPr>
      </p:cxnSp>
      <p:cxnSp>
        <p:nvCxnSpPr>
          <p:cNvPr id="43" name="Google Shape;43;p5"/>
          <p:cNvCxnSpPr/>
          <p:nvPr/>
        </p:nvCxnSpPr>
        <p:spPr>
          <a:xfrm>
            <a:off x="4992624" y="0"/>
            <a:ext cx="0" cy="5143500"/>
          </a:xfrm>
          <a:prstGeom prst="straightConnector1">
            <a:avLst/>
          </a:prstGeom>
          <a:noFill/>
          <a:ln cap="flat" cmpd="sng" w="9525">
            <a:solidFill>
              <a:srgbClr val="111111">
                <a:alpha val="5100"/>
              </a:srgbClr>
            </a:solidFill>
            <a:prstDash val="solid"/>
            <a:round/>
            <a:headEnd len="sm" w="sm" type="none"/>
            <a:tailEnd len="sm" w="sm" type="none"/>
          </a:ln>
        </p:spPr>
      </p:cxnSp>
      <p:cxnSp>
        <p:nvCxnSpPr>
          <p:cNvPr id="44" name="Google Shape;44;p5"/>
          <p:cNvCxnSpPr/>
          <p:nvPr/>
        </p:nvCxnSpPr>
        <p:spPr>
          <a:xfrm>
            <a:off x="5376672" y="0"/>
            <a:ext cx="0" cy="5143500"/>
          </a:xfrm>
          <a:prstGeom prst="straightConnector1">
            <a:avLst/>
          </a:prstGeom>
          <a:noFill/>
          <a:ln cap="flat" cmpd="sng" w="9525">
            <a:solidFill>
              <a:srgbClr val="111111">
                <a:alpha val="5100"/>
              </a:srgbClr>
            </a:solidFill>
            <a:prstDash val="solid"/>
            <a:round/>
            <a:headEnd len="sm" w="sm" type="none"/>
            <a:tailEnd len="sm" w="sm" type="none"/>
          </a:ln>
        </p:spPr>
      </p:cxnSp>
      <p:cxnSp>
        <p:nvCxnSpPr>
          <p:cNvPr id="45" name="Google Shape;45;p5"/>
          <p:cNvCxnSpPr/>
          <p:nvPr/>
        </p:nvCxnSpPr>
        <p:spPr>
          <a:xfrm>
            <a:off x="5760720" y="0"/>
            <a:ext cx="0" cy="5143500"/>
          </a:xfrm>
          <a:prstGeom prst="straightConnector1">
            <a:avLst/>
          </a:prstGeom>
          <a:noFill/>
          <a:ln cap="flat" cmpd="sng" w="9525">
            <a:solidFill>
              <a:srgbClr val="111111">
                <a:alpha val="5100"/>
              </a:srgbClr>
            </a:solidFill>
            <a:prstDash val="solid"/>
            <a:round/>
            <a:headEnd len="sm" w="sm" type="none"/>
            <a:tailEnd len="sm" w="sm" type="none"/>
          </a:ln>
        </p:spPr>
      </p:cxnSp>
      <p:cxnSp>
        <p:nvCxnSpPr>
          <p:cNvPr id="46" name="Google Shape;46;p5"/>
          <p:cNvCxnSpPr/>
          <p:nvPr/>
        </p:nvCxnSpPr>
        <p:spPr>
          <a:xfrm>
            <a:off x="6144768" y="0"/>
            <a:ext cx="0" cy="5143500"/>
          </a:xfrm>
          <a:prstGeom prst="straightConnector1">
            <a:avLst/>
          </a:prstGeom>
          <a:noFill/>
          <a:ln cap="flat" cmpd="sng" w="9525">
            <a:solidFill>
              <a:srgbClr val="111111">
                <a:alpha val="5100"/>
              </a:srgbClr>
            </a:solidFill>
            <a:prstDash val="solid"/>
            <a:round/>
            <a:headEnd len="sm" w="sm" type="none"/>
            <a:tailEnd len="sm" w="sm" type="none"/>
          </a:ln>
        </p:spPr>
      </p:cxnSp>
      <p:cxnSp>
        <p:nvCxnSpPr>
          <p:cNvPr id="47" name="Google Shape;47;p5"/>
          <p:cNvCxnSpPr/>
          <p:nvPr/>
        </p:nvCxnSpPr>
        <p:spPr>
          <a:xfrm>
            <a:off x="6528816" y="0"/>
            <a:ext cx="0" cy="5143500"/>
          </a:xfrm>
          <a:prstGeom prst="straightConnector1">
            <a:avLst/>
          </a:prstGeom>
          <a:noFill/>
          <a:ln cap="flat" cmpd="sng" w="9525">
            <a:solidFill>
              <a:srgbClr val="111111">
                <a:alpha val="5100"/>
              </a:srgbClr>
            </a:solidFill>
            <a:prstDash val="solid"/>
            <a:round/>
            <a:headEnd len="sm" w="sm" type="none"/>
            <a:tailEnd len="sm" w="sm" type="none"/>
          </a:ln>
        </p:spPr>
      </p:cxnSp>
      <p:cxnSp>
        <p:nvCxnSpPr>
          <p:cNvPr id="48" name="Google Shape;48;p5"/>
          <p:cNvCxnSpPr/>
          <p:nvPr/>
        </p:nvCxnSpPr>
        <p:spPr>
          <a:xfrm>
            <a:off x="6912864" y="0"/>
            <a:ext cx="0" cy="5143500"/>
          </a:xfrm>
          <a:prstGeom prst="straightConnector1">
            <a:avLst/>
          </a:prstGeom>
          <a:noFill/>
          <a:ln cap="flat" cmpd="sng" w="9525">
            <a:solidFill>
              <a:srgbClr val="111111">
                <a:alpha val="5100"/>
              </a:srgbClr>
            </a:solidFill>
            <a:prstDash val="solid"/>
            <a:round/>
            <a:headEnd len="sm" w="sm" type="none"/>
            <a:tailEnd len="sm" w="sm" type="none"/>
          </a:ln>
        </p:spPr>
      </p:cxnSp>
      <p:cxnSp>
        <p:nvCxnSpPr>
          <p:cNvPr id="49" name="Google Shape;49;p5"/>
          <p:cNvCxnSpPr/>
          <p:nvPr/>
        </p:nvCxnSpPr>
        <p:spPr>
          <a:xfrm>
            <a:off x="7296912" y="0"/>
            <a:ext cx="0" cy="5143500"/>
          </a:xfrm>
          <a:prstGeom prst="straightConnector1">
            <a:avLst/>
          </a:prstGeom>
          <a:noFill/>
          <a:ln cap="flat" cmpd="sng" w="9525">
            <a:solidFill>
              <a:srgbClr val="111111">
                <a:alpha val="5100"/>
              </a:srgbClr>
            </a:solidFill>
            <a:prstDash val="solid"/>
            <a:round/>
            <a:headEnd len="sm" w="sm" type="none"/>
            <a:tailEnd len="sm" w="sm" type="none"/>
          </a:ln>
        </p:spPr>
      </p:cxnSp>
      <p:cxnSp>
        <p:nvCxnSpPr>
          <p:cNvPr id="50" name="Google Shape;50;p5"/>
          <p:cNvCxnSpPr/>
          <p:nvPr/>
        </p:nvCxnSpPr>
        <p:spPr>
          <a:xfrm>
            <a:off x="7680960" y="0"/>
            <a:ext cx="0" cy="5143500"/>
          </a:xfrm>
          <a:prstGeom prst="straightConnector1">
            <a:avLst/>
          </a:prstGeom>
          <a:noFill/>
          <a:ln cap="flat" cmpd="sng" w="9525">
            <a:solidFill>
              <a:srgbClr val="111111">
                <a:alpha val="5100"/>
              </a:srgbClr>
            </a:solidFill>
            <a:prstDash val="solid"/>
            <a:round/>
            <a:headEnd len="sm" w="sm" type="none"/>
            <a:tailEnd len="sm" w="sm" type="none"/>
          </a:ln>
        </p:spPr>
      </p:cxnSp>
      <p:cxnSp>
        <p:nvCxnSpPr>
          <p:cNvPr id="51" name="Google Shape;51;p5"/>
          <p:cNvCxnSpPr/>
          <p:nvPr/>
        </p:nvCxnSpPr>
        <p:spPr>
          <a:xfrm>
            <a:off x="8065008" y="0"/>
            <a:ext cx="0" cy="5143500"/>
          </a:xfrm>
          <a:prstGeom prst="straightConnector1">
            <a:avLst/>
          </a:prstGeom>
          <a:noFill/>
          <a:ln cap="flat" cmpd="sng" w="9525">
            <a:solidFill>
              <a:srgbClr val="111111">
                <a:alpha val="5100"/>
              </a:srgbClr>
            </a:solidFill>
            <a:prstDash val="solid"/>
            <a:round/>
            <a:headEnd len="sm" w="sm" type="none"/>
            <a:tailEnd len="sm" w="sm" type="none"/>
          </a:ln>
        </p:spPr>
      </p:cxnSp>
      <p:cxnSp>
        <p:nvCxnSpPr>
          <p:cNvPr id="52" name="Google Shape;52;p5"/>
          <p:cNvCxnSpPr/>
          <p:nvPr/>
        </p:nvCxnSpPr>
        <p:spPr>
          <a:xfrm>
            <a:off x="8449056" y="0"/>
            <a:ext cx="0" cy="5143500"/>
          </a:xfrm>
          <a:prstGeom prst="straightConnector1">
            <a:avLst/>
          </a:prstGeom>
          <a:noFill/>
          <a:ln cap="flat" cmpd="sng" w="9525">
            <a:solidFill>
              <a:srgbClr val="111111">
                <a:alpha val="5100"/>
              </a:srgbClr>
            </a:solidFill>
            <a:prstDash val="solid"/>
            <a:round/>
            <a:headEnd len="sm" w="sm" type="none"/>
            <a:tailEnd len="sm" w="sm" type="none"/>
          </a:ln>
        </p:spPr>
      </p:cxnSp>
      <p:cxnSp>
        <p:nvCxnSpPr>
          <p:cNvPr id="53" name="Google Shape;53;p5"/>
          <p:cNvCxnSpPr/>
          <p:nvPr/>
        </p:nvCxnSpPr>
        <p:spPr>
          <a:xfrm>
            <a:off x="8833104" y="0"/>
            <a:ext cx="0" cy="5143500"/>
          </a:xfrm>
          <a:prstGeom prst="straightConnector1">
            <a:avLst/>
          </a:prstGeom>
          <a:noFill/>
          <a:ln cap="flat" cmpd="sng" w="9525">
            <a:solidFill>
              <a:srgbClr val="111111">
                <a:alpha val="5100"/>
              </a:srgbClr>
            </a:solidFill>
            <a:prstDash val="solid"/>
            <a:round/>
            <a:headEnd len="sm" w="sm" type="none"/>
            <a:tailEnd len="sm" w="sm" type="none"/>
          </a:ln>
        </p:spPr>
      </p:cxnSp>
      <p:cxnSp>
        <p:nvCxnSpPr>
          <p:cNvPr id="54" name="Google Shape;54;p5"/>
          <p:cNvCxnSpPr/>
          <p:nvPr/>
        </p:nvCxnSpPr>
        <p:spPr>
          <a:xfrm>
            <a:off x="0" y="384048"/>
            <a:ext cx="9144000" cy="0"/>
          </a:xfrm>
          <a:prstGeom prst="straightConnector1">
            <a:avLst/>
          </a:prstGeom>
          <a:noFill/>
          <a:ln cap="flat" cmpd="sng" w="9525">
            <a:solidFill>
              <a:srgbClr val="111111">
                <a:alpha val="5100"/>
              </a:srgbClr>
            </a:solidFill>
            <a:prstDash val="solid"/>
            <a:round/>
            <a:headEnd len="sm" w="sm" type="none"/>
            <a:tailEnd len="sm" w="sm" type="none"/>
          </a:ln>
        </p:spPr>
      </p:cxnSp>
      <p:cxnSp>
        <p:nvCxnSpPr>
          <p:cNvPr id="55" name="Google Shape;55;p5"/>
          <p:cNvCxnSpPr/>
          <p:nvPr/>
        </p:nvCxnSpPr>
        <p:spPr>
          <a:xfrm>
            <a:off x="0" y="768096"/>
            <a:ext cx="9144000" cy="0"/>
          </a:xfrm>
          <a:prstGeom prst="straightConnector1">
            <a:avLst/>
          </a:prstGeom>
          <a:noFill/>
          <a:ln cap="flat" cmpd="sng" w="9525">
            <a:solidFill>
              <a:srgbClr val="111111">
                <a:alpha val="5100"/>
              </a:srgbClr>
            </a:solidFill>
            <a:prstDash val="solid"/>
            <a:round/>
            <a:headEnd len="sm" w="sm" type="none"/>
            <a:tailEnd len="sm" w="sm" type="none"/>
          </a:ln>
        </p:spPr>
      </p:cxnSp>
      <p:cxnSp>
        <p:nvCxnSpPr>
          <p:cNvPr id="56" name="Google Shape;56;p5"/>
          <p:cNvCxnSpPr/>
          <p:nvPr/>
        </p:nvCxnSpPr>
        <p:spPr>
          <a:xfrm>
            <a:off x="0" y="1152144"/>
            <a:ext cx="9144000" cy="0"/>
          </a:xfrm>
          <a:prstGeom prst="straightConnector1">
            <a:avLst/>
          </a:prstGeom>
          <a:noFill/>
          <a:ln cap="flat" cmpd="sng" w="9525">
            <a:solidFill>
              <a:srgbClr val="111111">
                <a:alpha val="5100"/>
              </a:srgbClr>
            </a:solidFill>
            <a:prstDash val="solid"/>
            <a:round/>
            <a:headEnd len="sm" w="sm" type="none"/>
            <a:tailEnd len="sm" w="sm" type="none"/>
          </a:ln>
        </p:spPr>
      </p:cxnSp>
      <p:cxnSp>
        <p:nvCxnSpPr>
          <p:cNvPr id="57" name="Google Shape;57;p5"/>
          <p:cNvCxnSpPr/>
          <p:nvPr/>
        </p:nvCxnSpPr>
        <p:spPr>
          <a:xfrm>
            <a:off x="0" y="1536192"/>
            <a:ext cx="9144000" cy="0"/>
          </a:xfrm>
          <a:prstGeom prst="straightConnector1">
            <a:avLst/>
          </a:prstGeom>
          <a:noFill/>
          <a:ln cap="flat" cmpd="sng" w="9525">
            <a:solidFill>
              <a:srgbClr val="111111">
                <a:alpha val="5100"/>
              </a:srgbClr>
            </a:solidFill>
            <a:prstDash val="solid"/>
            <a:round/>
            <a:headEnd len="sm" w="sm" type="none"/>
            <a:tailEnd len="sm" w="sm" type="none"/>
          </a:ln>
        </p:spPr>
      </p:cxnSp>
      <p:cxnSp>
        <p:nvCxnSpPr>
          <p:cNvPr id="58" name="Google Shape;58;p5"/>
          <p:cNvCxnSpPr/>
          <p:nvPr/>
        </p:nvCxnSpPr>
        <p:spPr>
          <a:xfrm>
            <a:off x="0" y="1920240"/>
            <a:ext cx="9144000" cy="0"/>
          </a:xfrm>
          <a:prstGeom prst="straightConnector1">
            <a:avLst/>
          </a:prstGeom>
          <a:noFill/>
          <a:ln cap="flat" cmpd="sng" w="9525">
            <a:solidFill>
              <a:srgbClr val="111111">
                <a:alpha val="5100"/>
              </a:srgbClr>
            </a:solidFill>
            <a:prstDash val="solid"/>
            <a:round/>
            <a:headEnd len="sm" w="sm" type="none"/>
            <a:tailEnd len="sm" w="sm" type="none"/>
          </a:ln>
        </p:spPr>
      </p:cxnSp>
      <p:cxnSp>
        <p:nvCxnSpPr>
          <p:cNvPr id="59" name="Google Shape;59;p5"/>
          <p:cNvCxnSpPr/>
          <p:nvPr/>
        </p:nvCxnSpPr>
        <p:spPr>
          <a:xfrm>
            <a:off x="0" y="2304288"/>
            <a:ext cx="9144000" cy="0"/>
          </a:xfrm>
          <a:prstGeom prst="straightConnector1">
            <a:avLst/>
          </a:prstGeom>
          <a:noFill/>
          <a:ln cap="flat" cmpd="sng" w="9525">
            <a:solidFill>
              <a:srgbClr val="111111">
                <a:alpha val="5100"/>
              </a:srgbClr>
            </a:solidFill>
            <a:prstDash val="solid"/>
            <a:round/>
            <a:headEnd len="sm" w="sm" type="none"/>
            <a:tailEnd len="sm" w="sm" type="none"/>
          </a:ln>
        </p:spPr>
      </p:cxnSp>
      <p:cxnSp>
        <p:nvCxnSpPr>
          <p:cNvPr id="60" name="Google Shape;60;p5"/>
          <p:cNvCxnSpPr/>
          <p:nvPr/>
        </p:nvCxnSpPr>
        <p:spPr>
          <a:xfrm>
            <a:off x="0" y="2688336"/>
            <a:ext cx="9144000" cy="0"/>
          </a:xfrm>
          <a:prstGeom prst="straightConnector1">
            <a:avLst/>
          </a:prstGeom>
          <a:noFill/>
          <a:ln cap="flat" cmpd="sng" w="9525">
            <a:solidFill>
              <a:srgbClr val="111111">
                <a:alpha val="5100"/>
              </a:srgbClr>
            </a:solidFill>
            <a:prstDash val="solid"/>
            <a:round/>
            <a:headEnd len="sm" w="sm" type="none"/>
            <a:tailEnd len="sm" w="sm" type="none"/>
          </a:ln>
        </p:spPr>
      </p:cxnSp>
      <p:cxnSp>
        <p:nvCxnSpPr>
          <p:cNvPr id="61" name="Google Shape;61;p5"/>
          <p:cNvCxnSpPr/>
          <p:nvPr/>
        </p:nvCxnSpPr>
        <p:spPr>
          <a:xfrm>
            <a:off x="0" y="3072384"/>
            <a:ext cx="9144000" cy="0"/>
          </a:xfrm>
          <a:prstGeom prst="straightConnector1">
            <a:avLst/>
          </a:prstGeom>
          <a:noFill/>
          <a:ln cap="flat" cmpd="sng" w="9525">
            <a:solidFill>
              <a:srgbClr val="111111">
                <a:alpha val="5100"/>
              </a:srgbClr>
            </a:solidFill>
            <a:prstDash val="solid"/>
            <a:round/>
            <a:headEnd len="sm" w="sm" type="none"/>
            <a:tailEnd len="sm" w="sm" type="none"/>
          </a:ln>
        </p:spPr>
      </p:cxnSp>
      <p:cxnSp>
        <p:nvCxnSpPr>
          <p:cNvPr id="62" name="Google Shape;62;p5"/>
          <p:cNvCxnSpPr/>
          <p:nvPr/>
        </p:nvCxnSpPr>
        <p:spPr>
          <a:xfrm>
            <a:off x="0" y="3456432"/>
            <a:ext cx="9144000" cy="0"/>
          </a:xfrm>
          <a:prstGeom prst="straightConnector1">
            <a:avLst/>
          </a:prstGeom>
          <a:noFill/>
          <a:ln cap="flat" cmpd="sng" w="9525">
            <a:solidFill>
              <a:srgbClr val="111111">
                <a:alpha val="5100"/>
              </a:srgbClr>
            </a:solidFill>
            <a:prstDash val="solid"/>
            <a:round/>
            <a:headEnd len="sm" w="sm" type="none"/>
            <a:tailEnd len="sm" w="sm" type="none"/>
          </a:ln>
        </p:spPr>
      </p:cxnSp>
      <p:cxnSp>
        <p:nvCxnSpPr>
          <p:cNvPr id="63" name="Google Shape;63;p5"/>
          <p:cNvCxnSpPr/>
          <p:nvPr/>
        </p:nvCxnSpPr>
        <p:spPr>
          <a:xfrm>
            <a:off x="0" y="3840480"/>
            <a:ext cx="9144000" cy="0"/>
          </a:xfrm>
          <a:prstGeom prst="straightConnector1">
            <a:avLst/>
          </a:prstGeom>
          <a:noFill/>
          <a:ln cap="flat" cmpd="sng" w="9525">
            <a:solidFill>
              <a:srgbClr val="111111">
                <a:alpha val="5100"/>
              </a:srgbClr>
            </a:solidFill>
            <a:prstDash val="solid"/>
            <a:round/>
            <a:headEnd len="sm" w="sm" type="none"/>
            <a:tailEnd len="sm" w="sm" type="none"/>
          </a:ln>
        </p:spPr>
      </p:cxnSp>
      <p:cxnSp>
        <p:nvCxnSpPr>
          <p:cNvPr id="64" name="Google Shape;64;p5"/>
          <p:cNvCxnSpPr/>
          <p:nvPr/>
        </p:nvCxnSpPr>
        <p:spPr>
          <a:xfrm>
            <a:off x="0" y="4224528"/>
            <a:ext cx="9144000" cy="0"/>
          </a:xfrm>
          <a:prstGeom prst="straightConnector1">
            <a:avLst/>
          </a:prstGeom>
          <a:noFill/>
          <a:ln cap="flat" cmpd="sng" w="9525">
            <a:solidFill>
              <a:srgbClr val="111111">
                <a:alpha val="5100"/>
              </a:srgbClr>
            </a:solidFill>
            <a:prstDash val="solid"/>
            <a:round/>
            <a:headEnd len="sm" w="sm" type="none"/>
            <a:tailEnd len="sm" w="sm" type="none"/>
          </a:ln>
        </p:spPr>
      </p:cxnSp>
      <p:cxnSp>
        <p:nvCxnSpPr>
          <p:cNvPr id="65" name="Google Shape;65;p5"/>
          <p:cNvCxnSpPr/>
          <p:nvPr/>
        </p:nvCxnSpPr>
        <p:spPr>
          <a:xfrm>
            <a:off x="0" y="4608576"/>
            <a:ext cx="9144000" cy="0"/>
          </a:xfrm>
          <a:prstGeom prst="straightConnector1">
            <a:avLst/>
          </a:prstGeom>
          <a:noFill/>
          <a:ln cap="flat" cmpd="sng" w="9525">
            <a:solidFill>
              <a:srgbClr val="111111">
                <a:alpha val="5100"/>
              </a:srgbClr>
            </a:solidFill>
            <a:prstDash val="solid"/>
            <a:round/>
            <a:headEnd len="sm" w="sm" type="none"/>
            <a:tailEnd len="sm" w="sm" type="none"/>
          </a:ln>
        </p:spPr>
      </p:cxnSp>
      <p:cxnSp>
        <p:nvCxnSpPr>
          <p:cNvPr id="66" name="Google Shape;66;p5"/>
          <p:cNvCxnSpPr/>
          <p:nvPr/>
        </p:nvCxnSpPr>
        <p:spPr>
          <a:xfrm>
            <a:off x="0" y="4992624"/>
            <a:ext cx="9144000" cy="0"/>
          </a:xfrm>
          <a:prstGeom prst="straightConnector1">
            <a:avLst/>
          </a:prstGeom>
          <a:noFill/>
          <a:ln cap="flat" cmpd="sng" w="9525">
            <a:solidFill>
              <a:srgbClr val="111111">
                <a:alpha val="5100"/>
              </a:srgbClr>
            </a:solidFill>
            <a:prstDash val="solid"/>
            <a:round/>
            <a:headEnd len="sm" w="sm" type="none"/>
            <a:tailEnd len="sm" w="sm" type="none"/>
          </a:ln>
        </p:spPr>
      </p:cxnSp>
      <p:sp>
        <p:nvSpPr>
          <p:cNvPr id="67" name="Google Shape;67;p5"/>
          <p:cNvSpPr/>
          <p:nvPr/>
        </p:nvSpPr>
        <p:spPr>
          <a:xfrm>
            <a:off x="5486400" y="283464"/>
            <a:ext cx="1280100" cy="201300"/>
          </a:xfrm>
          <a:prstGeom prst="rect">
            <a:avLst/>
          </a:prstGeom>
          <a:noFill/>
          <a:ln>
            <a:noFill/>
          </a:ln>
        </p:spPr>
        <p:txBody>
          <a:bodyPr anchorCtr="0" anchor="ctr" bIns="0" lIns="0" spcFirstLastPara="1" rIns="0" wrap="square" tIns="0">
            <a:noAutofit/>
          </a:bodyPr>
          <a:lstStyle/>
          <a:p>
            <a:pPr indent="0" lvl="0" marL="0" marR="0" rtl="0" algn="r">
              <a:spcBef>
                <a:spcPts val="0"/>
              </a:spcBef>
              <a:spcAft>
                <a:spcPts val="0"/>
              </a:spcAft>
              <a:buClr>
                <a:srgbClr val="C74634"/>
              </a:buClr>
              <a:buSzPts val="1300"/>
              <a:buFont typeface="DM Sans"/>
              <a:buNone/>
            </a:pPr>
            <a:r>
              <a:rPr b="1" i="0" lang="en-US" sz="1300" u="none" cap="none" strike="noStrike">
                <a:solidFill>
                  <a:srgbClr val="C74634"/>
                </a:solidFill>
                <a:latin typeface="DM Sans"/>
                <a:ea typeface="DM Sans"/>
                <a:cs typeface="DM Sans"/>
                <a:sym typeface="DM Sans"/>
              </a:rPr>
              <a:t>ORACLE</a:t>
            </a:r>
            <a:endParaRPr b="0" i="0" sz="1300" u="none" cap="none" strike="noStrike">
              <a:solidFill>
                <a:schemeClr val="dk1"/>
              </a:solidFill>
              <a:latin typeface="Calibri"/>
              <a:ea typeface="Calibri"/>
              <a:cs typeface="Calibri"/>
              <a:sym typeface="Calibri"/>
            </a:endParaRPr>
          </a:p>
        </p:txBody>
      </p:sp>
      <p:sp>
        <p:nvSpPr>
          <p:cNvPr id="68" name="Google Shape;68;p5"/>
          <p:cNvSpPr/>
          <p:nvPr/>
        </p:nvSpPr>
        <p:spPr>
          <a:xfrm>
            <a:off x="6858000" y="320040"/>
            <a:ext cx="7200" cy="146400"/>
          </a:xfrm>
          <a:prstGeom prst="rect">
            <a:avLst/>
          </a:prstGeom>
          <a:solidFill>
            <a:srgbClr val="C8C4BF"/>
          </a:solidFill>
          <a:ln cap="flat" cmpd="sng" w="12700">
            <a:solidFill>
              <a:srgbClr val="C8C4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5"/>
          <p:cNvSpPr/>
          <p:nvPr/>
        </p:nvSpPr>
        <p:spPr>
          <a:xfrm>
            <a:off x="6903720" y="283464"/>
            <a:ext cx="1828800" cy="2013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4A4A4A"/>
              </a:buClr>
              <a:buSzPts val="1000"/>
              <a:buFont typeface="DM Sans"/>
              <a:buNone/>
            </a:pPr>
            <a:r>
              <a:rPr b="0" i="0" lang="en-US" sz="1000" u="none" cap="none" strike="noStrike">
                <a:solidFill>
                  <a:srgbClr val="4A4A4A"/>
                </a:solidFill>
                <a:latin typeface="DM Sans"/>
                <a:ea typeface="DM Sans"/>
                <a:cs typeface="DM Sans"/>
                <a:sym typeface="DM Sans"/>
              </a:rPr>
              <a:t>AI Developer Experience</a:t>
            </a:r>
            <a:endParaRPr b="0" i="0" sz="1000" u="none" cap="none" strike="noStrike">
              <a:solidFill>
                <a:schemeClr val="dk1"/>
              </a:solidFill>
              <a:latin typeface="Calibri"/>
              <a:ea typeface="Calibri"/>
              <a:cs typeface="Calibri"/>
              <a:sym typeface="Calibri"/>
            </a:endParaRPr>
          </a:p>
        </p:txBody>
      </p:sp>
      <p:sp>
        <p:nvSpPr>
          <p:cNvPr id="70" name="Google Shape;70;p5"/>
          <p:cNvSpPr/>
          <p:nvPr/>
        </p:nvSpPr>
        <p:spPr>
          <a:xfrm>
            <a:off x="667512" y="1645920"/>
            <a:ext cx="7809000" cy="2743200"/>
          </a:xfrm>
          <a:prstGeom prst="rect">
            <a:avLst/>
          </a:prstGeom>
          <a:noFill/>
          <a:ln>
            <a:noFill/>
          </a:ln>
        </p:spPr>
        <p:txBody>
          <a:bodyPr anchorCtr="0" anchor="t" bIns="0" lIns="0" spcFirstLastPara="1" rIns="0" wrap="square" tIns="0">
            <a:noAutofit/>
          </a:bodyPr>
          <a:lstStyle/>
          <a:p>
            <a:pPr indent="0" lvl="0" marL="0" marR="0" rtl="0" algn="l">
              <a:lnSpc>
                <a:spcPct val="105000"/>
              </a:lnSpc>
              <a:spcBef>
                <a:spcPts val="0"/>
              </a:spcBef>
              <a:spcAft>
                <a:spcPts val="0"/>
              </a:spcAft>
              <a:buClr>
                <a:srgbClr val="111111"/>
              </a:buClr>
              <a:buSzPts val="4200"/>
              <a:buFont typeface="DM Sans"/>
              <a:buNone/>
            </a:pPr>
            <a:r>
              <a:rPr b="1" lang="en-US" sz="4200">
                <a:solidFill>
                  <a:srgbClr val="A32D2D"/>
                </a:solidFill>
                <a:latin typeface="DM Sans"/>
                <a:ea typeface="DM Sans"/>
                <a:cs typeface="DM Sans"/>
                <a:sym typeface="DM Sans"/>
              </a:rPr>
              <a:t>Oracle</a:t>
            </a:r>
            <a:r>
              <a:rPr b="1" lang="en-US" sz="4200">
                <a:solidFill>
                  <a:srgbClr val="A32D2D"/>
                </a:solidFill>
                <a:latin typeface="DM Sans"/>
                <a:ea typeface="DM Sans"/>
                <a:cs typeface="DM Sans"/>
                <a:sym typeface="DM Sans"/>
              </a:rPr>
              <a:t> AI Database</a:t>
            </a:r>
            <a:r>
              <a:rPr b="1" lang="en-US" sz="4200">
                <a:solidFill>
                  <a:srgbClr val="111111"/>
                </a:solidFill>
                <a:latin typeface="DM Sans"/>
                <a:ea typeface="DM Sans"/>
                <a:cs typeface="DM Sans"/>
                <a:sym typeface="DM Sans"/>
              </a:rPr>
              <a:t> </a:t>
            </a:r>
            <a:br>
              <a:rPr b="1" lang="en-US" sz="4200">
                <a:solidFill>
                  <a:srgbClr val="111111"/>
                </a:solidFill>
                <a:latin typeface="DM Sans"/>
                <a:ea typeface="DM Sans"/>
                <a:cs typeface="DM Sans"/>
                <a:sym typeface="DM Sans"/>
              </a:rPr>
            </a:br>
            <a:r>
              <a:rPr b="1" lang="en-US" sz="4200">
                <a:solidFill>
                  <a:srgbClr val="111111"/>
                </a:solidFill>
                <a:latin typeface="DM Sans"/>
                <a:ea typeface="DM Sans"/>
                <a:cs typeface="DM Sans"/>
                <a:sym typeface="DM Sans"/>
              </a:rPr>
              <a:t>and </a:t>
            </a:r>
            <a:r>
              <a:rPr b="1" i="1" lang="en-US" sz="4200">
                <a:solidFill>
                  <a:srgbClr val="111111"/>
                </a:solidFill>
                <a:latin typeface="DM Sans"/>
                <a:ea typeface="DM Sans"/>
                <a:cs typeface="DM Sans"/>
                <a:sym typeface="DM Sans"/>
              </a:rPr>
              <a:t>Agent Memory</a:t>
            </a:r>
            <a:endParaRPr b="0" i="1" sz="4200" u="none" cap="none" strike="noStrike">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EFED"/>
        </a:solidFill>
      </p:bgPr>
    </p:bg>
    <p:spTree>
      <p:nvGrpSpPr>
        <p:cNvPr id="288" name="Shape 288"/>
        <p:cNvGrpSpPr/>
        <p:nvPr/>
      </p:nvGrpSpPr>
      <p:grpSpPr>
        <a:xfrm>
          <a:off x="0" y="0"/>
          <a:ext cx="0" cy="0"/>
          <a:chOff x="0" y="0"/>
          <a:chExt cx="0" cy="0"/>
        </a:xfrm>
      </p:grpSpPr>
      <p:cxnSp>
        <p:nvCxnSpPr>
          <p:cNvPr id="289" name="Google Shape;289;p14"/>
          <p:cNvCxnSpPr>
            <a:stCxn id="290" idx="3"/>
            <a:endCxn id="291" idx="2"/>
          </p:cNvCxnSpPr>
          <p:nvPr/>
        </p:nvCxnSpPr>
        <p:spPr>
          <a:xfrm>
            <a:off x="7142275" y="2436400"/>
            <a:ext cx="802500" cy="173400"/>
          </a:xfrm>
          <a:prstGeom prst="bentConnector3">
            <a:avLst>
              <a:gd fmla="val 50008" name="adj1"/>
            </a:avLst>
          </a:prstGeom>
          <a:noFill/>
          <a:ln cap="flat" cmpd="sng" w="19050">
            <a:solidFill>
              <a:srgbClr val="F1B13F"/>
            </a:solidFill>
            <a:prstDash val="dot"/>
            <a:round/>
            <a:headEnd len="sm" w="sm" type="none"/>
            <a:tailEnd len="med" w="med" type="triangle"/>
          </a:ln>
        </p:spPr>
      </p:cxnSp>
      <p:pic>
        <p:nvPicPr>
          <p:cNvPr id="292" name="Google Shape;292;p14"/>
          <p:cNvPicPr preferRelativeResize="0"/>
          <p:nvPr/>
        </p:nvPicPr>
        <p:blipFill rotWithShape="1">
          <a:blip r:embed="rId3">
            <a:alphaModFix/>
          </a:blip>
          <a:srcRect b="0" l="30817" r="27689" t="2028"/>
          <a:stretch/>
        </p:blipFill>
        <p:spPr>
          <a:xfrm>
            <a:off x="459675" y="1449950"/>
            <a:ext cx="806702" cy="1266775"/>
          </a:xfrm>
          <a:prstGeom prst="rect">
            <a:avLst/>
          </a:prstGeom>
          <a:noFill/>
          <a:ln cap="flat" cmpd="sng" w="9525">
            <a:solidFill>
              <a:srgbClr val="000000"/>
            </a:solidFill>
            <a:prstDash val="dot"/>
            <a:round/>
            <a:headEnd len="sm" w="sm" type="none"/>
            <a:tailEnd len="sm" w="sm" type="none"/>
          </a:ln>
        </p:spPr>
      </p:pic>
      <p:pic>
        <p:nvPicPr>
          <p:cNvPr descr="A black cube with white lines&#10;&#10;AI-generated content may be incorrect." id="293" name="Google Shape;293;p14"/>
          <p:cNvPicPr preferRelativeResize="0"/>
          <p:nvPr/>
        </p:nvPicPr>
        <p:blipFill rotWithShape="1">
          <a:blip r:embed="rId4">
            <a:alphaModFix/>
          </a:blip>
          <a:srcRect b="725" l="14456" r="15672" t="0"/>
          <a:stretch/>
        </p:blipFill>
        <p:spPr>
          <a:xfrm>
            <a:off x="2055961" y="1333662"/>
            <a:ext cx="562200" cy="417301"/>
          </a:xfrm>
          <a:prstGeom prst="rect">
            <a:avLst/>
          </a:prstGeom>
          <a:noFill/>
          <a:ln>
            <a:noFill/>
          </a:ln>
        </p:spPr>
      </p:pic>
      <p:sp>
        <p:nvSpPr>
          <p:cNvPr id="294" name="Google Shape;294;p14"/>
          <p:cNvSpPr/>
          <p:nvPr/>
        </p:nvSpPr>
        <p:spPr>
          <a:xfrm>
            <a:off x="1696858" y="1987864"/>
            <a:ext cx="1280400" cy="217200"/>
          </a:xfrm>
          <a:prstGeom prst="roundRect">
            <a:avLst>
              <a:gd fmla="val 16667" name="adj"/>
            </a:avLst>
          </a:prstGeom>
          <a:solidFill>
            <a:srgbClr val="C2D4D4"/>
          </a:solid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rPr b="1" lang="en-US" sz="600">
                <a:solidFill>
                  <a:srgbClr val="1E3224"/>
                </a:solidFill>
              </a:rPr>
              <a:t>Data ingested into a </a:t>
            </a:r>
            <a:br>
              <a:rPr b="1" lang="en-US" sz="600">
                <a:solidFill>
                  <a:srgbClr val="1E3224"/>
                </a:solidFill>
              </a:rPr>
            </a:br>
            <a:r>
              <a:rPr b="1" lang="en-US" sz="600">
                <a:solidFill>
                  <a:srgbClr val="1E3224"/>
                </a:solidFill>
              </a:rPr>
              <a:t>Data Processing pipeline</a:t>
            </a:r>
            <a:endParaRPr b="1" sz="600">
              <a:solidFill>
                <a:srgbClr val="1E3224"/>
              </a:solidFill>
            </a:endParaRPr>
          </a:p>
        </p:txBody>
      </p:sp>
      <p:pic>
        <p:nvPicPr>
          <p:cNvPr id="295" name="Google Shape;295;p14"/>
          <p:cNvPicPr preferRelativeResize="0"/>
          <p:nvPr/>
        </p:nvPicPr>
        <p:blipFill rotWithShape="1">
          <a:blip r:embed="rId5">
            <a:alphaModFix/>
          </a:blip>
          <a:srcRect b="0" l="14880" r="16740" t="0"/>
          <a:stretch/>
        </p:blipFill>
        <p:spPr>
          <a:xfrm>
            <a:off x="3978712" y="1491550"/>
            <a:ext cx="527717" cy="449075"/>
          </a:xfrm>
          <a:prstGeom prst="rect">
            <a:avLst/>
          </a:prstGeom>
          <a:noFill/>
          <a:ln>
            <a:noFill/>
          </a:ln>
        </p:spPr>
      </p:pic>
      <p:cxnSp>
        <p:nvCxnSpPr>
          <p:cNvPr id="296" name="Google Shape;296;p14"/>
          <p:cNvCxnSpPr>
            <a:stCxn id="292" idx="3"/>
            <a:endCxn id="294" idx="1"/>
          </p:cNvCxnSpPr>
          <p:nvPr/>
        </p:nvCxnSpPr>
        <p:spPr>
          <a:xfrm>
            <a:off x="1266377" y="2083338"/>
            <a:ext cx="430500" cy="13200"/>
          </a:xfrm>
          <a:prstGeom prst="straightConnector1">
            <a:avLst/>
          </a:prstGeom>
          <a:noFill/>
          <a:ln cap="flat" cmpd="sng" w="19050">
            <a:solidFill>
              <a:srgbClr val="F1B13F"/>
            </a:solidFill>
            <a:prstDash val="dot"/>
            <a:round/>
            <a:headEnd len="sm" w="sm" type="none"/>
            <a:tailEnd len="med" w="med" type="triangle"/>
          </a:ln>
        </p:spPr>
      </p:cxnSp>
      <p:cxnSp>
        <p:nvCxnSpPr>
          <p:cNvPr id="297" name="Google Shape;297;p14"/>
          <p:cNvCxnSpPr>
            <a:stCxn id="298" idx="3"/>
            <a:endCxn id="295" idx="1"/>
          </p:cNvCxnSpPr>
          <p:nvPr/>
        </p:nvCxnSpPr>
        <p:spPr>
          <a:xfrm flipH="1" rot="10800000">
            <a:off x="2679959" y="1716125"/>
            <a:ext cx="1298700" cy="137700"/>
          </a:xfrm>
          <a:prstGeom prst="curvedConnector3">
            <a:avLst>
              <a:gd fmla="val 50002" name="adj1"/>
            </a:avLst>
          </a:prstGeom>
          <a:noFill/>
          <a:ln cap="flat" cmpd="sng" w="19050">
            <a:solidFill>
              <a:srgbClr val="F1B13F"/>
            </a:solidFill>
            <a:prstDash val="dot"/>
            <a:round/>
            <a:headEnd len="sm" w="sm" type="none"/>
            <a:tailEnd len="med" w="med" type="triangle"/>
          </a:ln>
        </p:spPr>
      </p:cxnSp>
      <p:pic>
        <p:nvPicPr>
          <p:cNvPr id="299" name="Google Shape;299;p14"/>
          <p:cNvPicPr preferRelativeResize="0"/>
          <p:nvPr/>
        </p:nvPicPr>
        <p:blipFill rotWithShape="1">
          <a:blip r:embed="rId6">
            <a:alphaModFix/>
          </a:blip>
          <a:srcRect b="-1159" l="14814" r="12712" t="-2297"/>
          <a:stretch/>
        </p:blipFill>
        <p:spPr>
          <a:xfrm>
            <a:off x="4076440" y="2833462"/>
            <a:ext cx="370814" cy="297300"/>
          </a:xfrm>
          <a:prstGeom prst="rect">
            <a:avLst/>
          </a:prstGeom>
          <a:noFill/>
          <a:ln>
            <a:noFill/>
          </a:ln>
        </p:spPr>
      </p:pic>
      <p:cxnSp>
        <p:nvCxnSpPr>
          <p:cNvPr id="300" name="Google Shape;300;p14"/>
          <p:cNvCxnSpPr>
            <a:stCxn id="295" idx="2"/>
            <a:endCxn id="299" idx="0"/>
          </p:cNvCxnSpPr>
          <p:nvPr/>
        </p:nvCxnSpPr>
        <p:spPr>
          <a:xfrm>
            <a:off x="4242571" y="1940625"/>
            <a:ext cx="19200" cy="892800"/>
          </a:xfrm>
          <a:prstGeom prst="straightConnector1">
            <a:avLst/>
          </a:prstGeom>
          <a:noFill/>
          <a:ln cap="flat" cmpd="sng" w="19050">
            <a:solidFill>
              <a:srgbClr val="F1B13F"/>
            </a:solidFill>
            <a:prstDash val="dot"/>
            <a:round/>
            <a:headEnd len="sm" w="sm" type="none"/>
            <a:tailEnd len="med" w="med" type="triangle"/>
          </a:ln>
        </p:spPr>
      </p:cxnSp>
      <p:sp>
        <p:nvSpPr>
          <p:cNvPr id="301" name="Google Shape;301;p14"/>
          <p:cNvSpPr/>
          <p:nvPr/>
        </p:nvSpPr>
        <p:spPr>
          <a:xfrm rot="-5400000">
            <a:off x="2355200" y="2237250"/>
            <a:ext cx="1960500" cy="214200"/>
          </a:xfrm>
          <a:prstGeom prst="roundRect">
            <a:avLst>
              <a:gd fmla="val 16667" name="adj"/>
            </a:avLst>
          </a:prstGeom>
          <a:solidFill>
            <a:schemeClr val="accent3"/>
          </a:solidFill>
          <a:ln cap="flat" cmpd="sng" w="7150">
            <a:solidFill>
              <a:schemeClr val="lt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US" sz="800">
                <a:solidFill>
                  <a:schemeClr val="lt1"/>
                </a:solidFill>
              </a:rPr>
              <a:t>Data objects are broken into chunks</a:t>
            </a:r>
            <a:endParaRPr b="1" sz="1400">
              <a:solidFill>
                <a:schemeClr val="lt1"/>
              </a:solidFill>
            </a:endParaRPr>
          </a:p>
        </p:txBody>
      </p:sp>
      <p:sp>
        <p:nvSpPr>
          <p:cNvPr id="302" name="Google Shape;302;p14"/>
          <p:cNvSpPr/>
          <p:nvPr/>
        </p:nvSpPr>
        <p:spPr>
          <a:xfrm>
            <a:off x="3818600" y="3148100"/>
            <a:ext cx="886500" cy="141600"/>
          </a:xfrm>
          <a:prstGeom prst="roundRect">
            <a:avLst>
              <a:gd fmla="val 16667" name="adj"/>
            </a:avLst>
          </a:prstGeom>
          <a:solidFill>
            <a:schemeClr val="lt2"/>
          </a:solidFill>
          <a:ln cap="flat" cmpd="sng" w="7150">
            <a:solidFill>
              <a:schemeClr val="accent4"/>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rPr b="1" lang="en-US" sz="600">
                <a:solidFill>
                  <a:schemeClr val="dk1"/>
                </a:solidFill>
              </a:rPr>
              <a:t>Embedding Model</a:t>
            </a:r>
            <a:endParaRPr b="1" sz="600">
              <a:solidFill>
                <a:schemeClr val="dk1"/>
              </a:solidFill>
            </a:endParaRPr>
          </a:p>
        </p:txBody>
      </p:sp>
      <p:pic>
        <p:nvPicPr>
          <p:cNvPr id="303" name="Google Shape;303;p14"/>
          <p:cNvPicPr preferRelativeResize="0"/>
          <p:nvPr/>
        </p:nvPicPr>
        <p:blipFill rotWithShape="1">
          <a:blip r:embed="rId7">
            <a:alphaModFix/>
          </a:blip>
          <a:srcRect b="24879" l="431" r="-581" t="22943"/>
          <a:stretch/>
        </p:blipFill>
        <p:spPr>
          <a:xfrm>
            <a:off x="5851839" y="2803396"/>
            <a:ext cx="1258512" cy="381640"/>
          </a:xfrm>
          <a:prstGeom prst="rect">
            <a:avLst/>
          </a:prstGeom>
          <a:noFill/>
          <a:ln cap="flat" cmpd="sng" w="9525">
            <a:solidFill>
              <a:srgbClr val="000000"/>
            </a:solidFill>
            <a:prstDash val="dash"/>
            <a:round/>
            <a:headEnd len="sm" w="sm" type="none"/>
            <a:tailEnd len="sm" w="sm" type="none"/>
          </a:ln>
        </p:spPr>
      </p:pic>
      <p:sp>
        <p:nvSpPr>
          <p:cNvPr id="304" name="Google Shape;304;p14"/>
          <p:cNvSpPr txBox="1"/>
          <p:nvPr/>
        </p:nvSpPr>
        <p:spPr>
          <a:xfrm>
            <a:off x="5806991" y="1445989"/>
            <a:ext cx="1348200" cy="623400"/>
          </a:xfrm>
          <a:prstGeom prst="rect">
            <a:avLst/>
          </a:prstGeom>
          <a:noFill/>
          <a:ln cap="flat" cmpd="sng" w="9525">
            <a:solidFill>
              <a:srgbClr val="000000"/>
            </a:solidFill>
            <a:prstDash val="dash"/>
            <a:round/>
            <a:headEnd len="sm" w="sm" type="none"/>
            <a:tailEnd len="sm" w="sm" type="none"/>
          </a:ln>
        </p:spPr>
        <p:txBody>
          <a:bodyPr anchorCtr="0" anchor="t" bIns="34275" lIns="68575" spcFirstLastPara="1" rIns="68575" wrap="square" tIns="34275">
            <a:spAutoFit/>
          </a:bodyPr>
          <a:lstStyle/>
          <a:p>
            <a:pPr indent="0" lvl="0" marL="0" marR="0" rtl="0" algn="l">
              <a:spcBef>
                <a:spcPts val="0"/>
              </a:spcBef>
              <a:spcAft>
                <a:spcPts val="0"/>
              </a:spcAft>
              <a:buNone/>
            </a:pPr>
            <a:r>
              <a:rPr i="1" lang="en-US" sz="600">
                <a:solidFill>
                  <a:schemeClr val="dk1"/>
                </a:solidFill>
                <a:latin typeface="Poppins"/>
                <a:ea typeface="Poppins"/>
                <a:cs typeface="Poppins"/>
                <a:sym typeface="Poppins"/>
              </a:rPr>
              <a:t>"We find that retrieval-augmented generation significantly reduces hallucin…all Questions benchmark when using contriver-based retrieval."</a:t>
            </a:r>
            <a:endParaRPr sz="600">
              <a:solidFill>
                <a:schemeClr val="dk1"/>
              </a:solidFill>
              <a:latin typeface="Arial"/>
              <a:ea typeface="Arial"/>
              <a:cs typeface="Arial"/>
              <a:sym typeface="Arial"/>
            </a:endParaRPr>
          </a:p>
        </p:txBody>
      </p:sp>
      <p:sp>
        <p:nvSpPr>
          <p:cNvPr id="290" name="Google Shape;290;p14"/>
          <p:cNvSpPr txBox="1"/>
          <p:nvPr/>
        </p:nvSpPr>
        <p:spPr>
          <a:xfrm>
            <a:off x="5843575" y="2170900"/>
            <a:ext cx="1298700" cy="531000"/>
          </a:xfrm>
          <a:prstGeom prst="rect">
            <a:avLst/>
          </a:prstGeom>
          <a:noFill/>
          <a:ln cap="flat" cmpd="sng" w="9525">
            <a:solidFill>
              <a:srgbClr val="000000"/>
            </a:solidFill>
            <a:prstDash val="dash"/>
            <a:round/>
            <a:headEnd len="sm" w="sm" type="none"/>
            <a:tailEnd len="sm" w="sm" type="none"/>
          </a:ln>
        </p:spPr>
        <p:txBody>
          <a:bodyPr anchorCtr="0" anchor="t" bIns="34275" lIns="68575" spcFirstLastPara="1" rIns="68575" wrap="square" tIns="34275">
            <a:spAutoFit/>
          </a:bodyPr>
          <a:lstStyle/>
          <a:p>
            <a:pPr indent="0" lvl="0" marL="0" marR="0" rtl="0" algn="l">
              <a:spcBef>
                <a:spcPts val="0"/>
              </a:spcBef>
              <a:spcAft>
                <a:spcPts val="0"/>
              </a:spcAft>
              <a:buNone/>
            </a:pPr>
            <a:r>
              <a:rPr i="1" lang="en-US" sz="500">
                <a:solidFill>
                  <a:schemeClr val="dk1"/>
                </a:solidFill>
                <a:latin typeface="Poppins"/>
                <a:ea typeface="Poppins"/>
                <a:cs typeface="Poppins"/>
                <a:sym typeface="Poppins"/>
              </a:rPr>
              <a:t>{  "</a:t>
            </a:r>
            <a:r>
              <a:rPr i="1" lang="en-US" sz="500">
                <a:solidFill>
                  <a:srgbClr val="C00000"/>
                </a:solidFill>
                <a:latin typeface="Poppins"/>
                <a:ea typeface="Poppins"/>
                <a:cs typeface="Poppins"/>
                <a:sym typeface="Poppins"/>
              </a:rPr>
              <a:t>paper_id</a:t>
            </a:r>
            <a:r>
              <a:rPr i="1" lang="en-US" sz="500">
                <a:solidFill>
                  <a:schemeClr val="dk1"/>
                </a:solidFill>
                <a:latin typeface="Poppins"/>
                <a:ea typeface="Poppins"/>
                <a:cs typeface="Poppins"/>
                <a:sym typeface="Poppins"/>
              </a:rPr>
              <a:t>": "</a:t>
            </a:r>
            <a:r>
              <a:rPr i="1" lang="en-US" sz="500">
                <a:solidFill>
                  <a:srgbClr val="6AA84F"/>
                </a:solidFill>
                <a:latin typeface="Poppins"/>
                <a:ea typeface="Poppins"/>
                <a:cs typeface="Poppins"/>
                <a:sym typeface="Poppins"/>
              </a:rPr>
              <a:t>2312.10997</a:t>
            </a:r>
            <a:r>
              <a:rPr i="1" lang="en-US" sz="500">
                <a:solidFill>
                  <a:schemeClr val="dk1"/>
                </a:solidFill>
                <a:latin typeface="Poppins"/>
                <a:ea typeface="Poppins"/>
                <a:cs typeface="Poppins"/>
                <a:sym typeface="Poppins"/>
              </a:rPr>
              <a:t>",  "</a:t>
            </a:r>
            <a:r>
              <a:rPr i="1" lang="en-US" sz="500">
                <a:solidFill>
                  <a:srgbClr val="C00000"/>
                </a:solidFill>
                <a:latin typeface="Poppins"/>
                <a:ea typeface="Poppins"/>
                <a:cs typeface="Poppins"/>
                <a:sym typeface="Poppins"/>
              </a:rPr>
              <a:t>title</a:t>
            </a:r>
            <a:r>
              <a:rPr i="1" lang="en-US" sz="500">
                <a:solidFill>
                  <a:schemeClr val="dk1"/>
                </a:solidFill>
                <a:latin typeface="Poppins"/>
                <a:ea typeface="Poppins"/>
                <a:cs typeface="Poppins"/>
                <a:sym typeface="Poppins"/>
              </a:rPr>
              <a:t>": "</a:t>
            </a:r>
            <a:r>
              <a:rPr i="1" lang="en-US" sz="500">
                <a:solidFill>
                  <a:srgbClr val="6AA84F"/>
                </a:solidFill>
                <a:latin typeface="Poppins"/>
                <a:ea typeface="Poppins"/>
                <a:cs typeface="Poppins"/>
                <a:sym typeface="Poppins"/>
              </a:rPr>
              <a:t>Benchmarking RAG for Factual Consistency</a:t>
            </a:r>
            <a:r>
              <a:rPr i="1" lang="en-US" sz="500">
                <a:solidFill>
                  <a:schemeClr val="dk1"/>
                </a:solidFill>
                <a:latin typeface="Poppins"/>
                <a:ea typeface="Poppins"/>
                <a:cs typeface="Poppins"/>
                <a:sym typeface="Poppins"/>
              </a:rPr>
              <a:t>",  "</a:t>
            </a:r>
            <a:r>
              <a:rPr i="1" lang="en-US" sz="500">
                <a:solidFill>
                  <a:srgbClr val="C00000"/>
                </a:solidFill>
                <a:latin typeface="Poppins"/>
                <a:ea typeface="Poppins"/>
                <a:cs typeface="Poppins"/>
                <a:sym typeface="Poppins"/>
              </a:rPr>
              <a:t>authors</a:t>
            </a:r>
            <a:r>
              <a:rPr i="1" lang="en-US" sz="500">
                <a:solidFill>
                  <a:schemeClr val="dk1"/>
                </a:solidFill>
                <a:latin typeface="Poppins"/>
                <a:ea typeface="Poppins"/>
                <a:cs typeface="Poppins"/>
                <a:sym typeface="Poppins"/>
              </a:rPr>
              <a:t>": ["</a:t>
            </a:r>
            <a:r>
              <a:rPr i="1" lang="en-US" sz="500">
                <a:solidFill>
                  <a:srgbClr val="6AA84F"/>
                </a:solidFill>
                <a:latin typeface="Poppins"/>
                <a:ea typeface="Poppins"/>
                <a:cs typeface="Poppins"/>
                <a:sym typeface="Poppins"/>
              </a:rPr>
              <a:t>Chen, Wei", "Patel, Anika", "Yamamoto, Kenji"</a:t>
            </a:r>
            <a:r>
              <a:rPr i="1" lang="en-US" sz="500">
                <a:solidFill>
                  <a:schemeClr val="dk1"/>
                </a:solidFill>
                <a:latin typeface="Poppins"/>
                <a:ea typeface="Poppins"/>
                <a:cs typeface="Poppins"/>
                <a:sym typeface="Poppins"/>
              </a:rPr>
              <a:t>],  "</a:t>
            </a:r>
            <a:r>
              <a:rPr i="1" lang="en-US" sz="500">
                <a:solidFill>
                  <a:srgbClr val="C00000"/>
                </a:solidFill>
                <a:latin typeface="Poppins"/>
                <a:ea typeface="Poppins"/>
                <a:cs typeface="Poppins"/>
                <a:sym typeface="Poppins"/>
              </a:rPr>
              <a:t>section</a:t>
            </a:r>
            <a:r>
              <a:rPr i="1" lang="en-US" sz="500">
                <a:solidFill>
                  <a:schemeClr val="dk1"/>
                </a:solidFill>
                <a:latin typeface="Poppins"/>
                <a:ea typeface="Poppins"/>
                <a:cs typeface="Poppins"/>
                <a:sym typeface="Poppins"/>
              </a:rPr>
              <a:t>": "</a:t>
            </a:r>
            <a:r>
              <a:rPr i="1" lang="en-US" sz="500">
                <a:solidFill>
                  <a:srgbClr val="6AA84F"/>
                </a:solidFill>
                <a:latin typeface="Poppins"/>
                <a:ea typeface="Poppins"/>
                <a:cs typeface="Poppins"/>
                <a:sym typeface="Poppins"/>
              </a:rPr>
              <a:t>Results</a:t>
            </a:r>
            <a:r>
              <a:rPr i="1" lang="en-US" sz="500">
                <a:solidFill>
                  <a:schemeClr val="dk1"/>
                </a:solidFill>
                <a:latin typeface="Poppins"/>
                <a:ea typeface="Poppins"/>
                <a:cs typeface="Poppins"/>
                <a:sym typeface="Poppins"/>
              </a:rPr>
              <a:t>",  "</a:t>
            </a:r>
            <a:r>
              <a:rPr i="1" lang="en-US" sz="500">
                <a:solidFill>
                  <a:srgbClr val="C00000"/>
                </a:solidFill>
                <a:latin typeface="Poppins"/>
                <a:ea typeface="Poppins"/>
                <a:cs typeface="Poppins"/>
                <a:sym typeface="Poppins"/>
              </a:rPr>
              <a:t>page</a:t>
            </a:r>
            <a:r>
              <a:rPr i="1" lang="en-US" sz="500">
                <a:solidFill>
                  <a:schemeClr val="dk1"/>
                </a:solidFill>
                <a:latin typeface="Poppins"/>
                <a:ea typeface="Poppins"/>
                <a:cs typeface="Poppins"/>
                <a:sym typeface="Poppins"/>
              </a:rPr>
              <a:t>": </a:t>
            </a:r>
            <a:r>
              <a:rPr i="1" lang="en-US" sz="500">
                <a:solidFill>
                  <a:srgbClr val="6AA84F"/>
                </a:solidFill>
                <a:latin typeface="Poppins"/>
                <a:ea typeface="Poppins"/>
                <a:cs typeface="Poppins"/>
                <a:sym typeface="Poppins"/>
              </a:rPr>
              <a:t>7</a:t>
            </a:r>
            <a:r>
              <a:rPr i="1" lang="en-US" sz="500">
                <a:solidFill>
                  <a:schemeClr val="dk1"/>
                </a:solidFill>
                <a:latin typeface="Poppins"/>
                <a:ea typeface="Poppins"/>
                <a:cs typeface="Poppins"/>
                <a:sym typeface="Poppins"/>
              </a:rPr>
              <a:t>,  "</a:t>
            </a:r>
            <a:r>
              <a:rPr i="1" lang="en-US" sz="500">
                <a:solidFill>
                  <a:srgbClr val="C00000"/>
                </a:solidFill>
                <a:latin typeface="Poppins"/>
                <a:ea typeface="Poppins"/>
                <a:cs typeface="Poppins"/>
                <a:sym typeface="Poppins"/>
              </a:rPr>
              <a:t>chunk_index</a:t>
            </a:r>
            <a:r>
              <a:rPr i="1" lang="en-US" sz="500">
                <a:solidFill>
                  <a:schemeClr val="dk1"/>
                </a:solidFill>
                <a:latin typeface="Poppins"/>
                <a:ea typeface="Poppins"/>
                <a:cs typeface="Poppins"/>
                <a:sym typeface="Poppins"/>
              </a:rPr>
              <a:t>": </a:t>
            </a:r>
            <a:r>
              <a:rPr i="1" lang="en-US" sz="500">
                <a:solidFill>
                  <a:srgbClr val="6AA84F"/>
                </a:solidFill>
                <a:latin typeface="Poppins"/>
                <a:ea typeface="Poppins"/>
                <a:cs typeface="Poppins"/>
                <a:sym typeface="Poppins"/>
              </a:rPr>
              <a:t>42</a:t>
            </a:r>
            <a:r>
              <a:rPr i="1" lang="en-US" sz="500">
                <a:solidFill>
                  <a:schemeClr val="dk1"/>
                </a:solidFill>
                <a:latin typeface="Poppins"/>
                <a:ea typeface="Poppins"/>
                <a:cs typeface="Poppins"/>
                <a:sym typeface="Poppins"/>
              </a:rPr>
              <a:t>}</a:t>
            </a:r>
            <a:endParaRPr sz="500">
              <a:solidFill>
                <a:schemeClr val="dk1"/>
              </a:solidFill>
              <a:latin typeface="Arial"/>
              <a:ea typeface="Arial"/>
              <a:cs typeface="Arial"/>
              <a:sym typeface="Arial"/>
            </a:endParaRPr>
          </a:p>
        </p:txBody>
      </p:sp>
      <p:cxnSp>
        <p:nvCxnSpPr>
          <p:cNvPr id="305" name="Google Shape;305;p14"/>
          <p:cNvCxnSpPr>
            <a:stCxn id="299" idx="3"/>
            <a:endCxn id="303" idx="1"/>
          </p:cNvCxnSpPr>
          <p:nvPr/>
        </p:nvCxnSpPr>
        <p:spPr>
          <a:xfrm>
            <a:off x="4447255" y="2982112"/>
            <a:ext cx="1404600" cy="12000"/>
          </a:xfrm>
          <a:prstGeom prst="bentConnector3">
            <a:avLst>
              <a:gd fmla="val 49999" name="adj1"/>
            </a:avLst>
          </a:prstGeom>
          <a:noFill/>
          <a:ln cap="flat" cmpd="sng" w="19050">
            <a:solidFill>
              <a:srgbClr val="F1B13F"/>
            </a:solidFill>
            <a:prstDash val="dot"/>
            <a:round/>
            <a:headEnd len="sm" w="sm" type="none"/>
            <a:tailEnd len="med" w="med" type="triangle"/>
          </a:ln>
        </p:spPr>
      </p:cxnSp>
      <p:cxnSp>
        <p:nvCxnSpPr>
          <p:cNvPr id="306" name="Google Shape;306;p14"/>
          <p:cNvCxnSpPr>
            <a:stCxn id="295" idx="3"/>
            <a:endCxn id="304" idx="1"/>
          </p:cNvCxnSpPr>
          <p:nvPr/>
        </p:nvCxnSpPr>
        <p:spPr>
          <a:xfrm>
            <a:off x="4506429" y="1716087"/>
            <a:ext cx="1300500" cy="41700"/>
          </a:xfrm>
          <a:prstGeom prst="curvedConnector3">
            <a:avLst>
              <a:gd fmla="val 50002" name="adj1"/>
            </a:avLst>
          </a:prstGeom>
          <a:noFill/>
          <a:ln cap="flat" cmpd="sng" w="19050">
            <a:solidFill>
              <a:srgbClr val="F1B13F"/>
            </a:solidFill>
            <a:prstDash val="dot"/>
            <a:round/>
            <a:headEnd len="sm" w="sm" type="none"/>
            <a:tailEnd len="med" w="med" type="triangle"/>
          </a:ln>
        </p:spPr>
      </p:cxnSp>
      <p:cxnSp>
        <p:nvCxnSpPr>
          <p:cNvPr id="307" name="Google Shape;307;p14"/>
          <p:cNvCxnSpPr>
            <a:stCxn id="295" idx="3"/>
            <a:endCxn id="290" idx="1"/>
          </p:cNvCxnSpPr>
          <p:nvPr/>
        </p:nvCxnSpPr>
        <p:spPr>
          <a:xfrm>
            <a:off x="4506429" y="1716087"/>
            <a:ext cx="1337100" cy="720300"/>
          </a:xfrm>
          <a:prstGeom prst="curvedConnector3">
            <a:avLst>
              <a:gd fmla="val 50002" name="adj1"/>
            </a:avLst>
          </a:prstGeom>
          <a:noFill/>
          <a:ln cap="flat" cmpd="sng" w="19050">
            <a:solidFill>
              <a:srgbClr val="F1B13F"/>
            </a:solidFill>
            <a:prstDash val="dot"/>
            <a:round/>
            <a:headEnd len="sm" w="sm" type="none"/>
            <a:tailEnd len="med" w="med" type="triangle"/>
          </a:ln>
        </p:spPr>
      </p:cxnSp>
      <p:cxnSp>
        <p:nvCxnSpPr>
          <p:cNvPr id="308" name="Google Shape;308;p14"/>
          <p:cNvCxnSpPr>
            <a:stCxn id="290" idx="3"/>
            <a:endCxn id="309" idx="2"/>
          </p:cNvCxnSpPr>
          <p:nvPr/>
        </p:nvCxnSpPr>
        <p:spPr>
          <a:xfrm flipH="1" rot="10800000">
            <a:off x="7142275" y="2109100"/>
            <a:ext cx="802500" cy="327300"/>
          </a:xfrm>
          <a:prstGeom prst="bentConnector3">
            <a:avLst>
              <a:gd fmla="val 50008" name="adj1"/>
            </a:avLst>
          </a:prstGeom>
          <a:noFill/>
          <a:ln cap="flat" cmpd="sng" w="19050">
            <a:solidFill>
              <a:srgbClr val="F1B13F"/>
            </a:solidFill>
            <a:prstDash val="dot"/>
            <a:round/>
            <a:headEnd len="sm" w="sm" type="none"/>
            <a:tailEnd len="med" w="med" type="triangle"/>
          </a:ln>
        </p:spPr>
      </p:cxnSp>
      <p:cxnSp>
        <p:nvCxnSpPr>
          <p:cNvPr id="310" name="Google Shape;310;p14"/>
          <p:cNvCxnSpPr>
            <a:stCxn id="304" idx="3"/>
            <a:endCxn id="311" idx="2"/>
          </p:cNvCxnSpPr>
          <p:nvPr/>
        </p:nvCxnSpPr>
        <p:spPr>
          <a:xfrm flipH="1" rot="10800000">
            <a:off x="7155191" y="1640089"/>
            <a:ext cx="794700" cy="117600"/>
          </a:xfrm>
          <a:prstGeom prst="bentConnector3">
            <a:avLst>
              <a:gd fmla="val 50002" name="adj1"/>
            </a:avLst>
          </a:prstGeom>
          <a:noFill/>
          <a:ln cap="flat" cmpd="sng" w="19050">
            <a:solidFill>
              <a:srgbClr val="F1B13F"/>
            </a:solidFill>
            <a:prstDash val="dot"/>
            <a:round/>
            <a:headEnd len="sm" w="sm" type="none"/>
            <a:tailEnd len="med" w="med" type="triangle"/>
          </a:ln>
        </p:spPr>
      </p:cxnSp>
      <p:cxnSp>
        <p:nvCxnSpPr>
          <p:cNvPr id="312" name="Google Shape;312;p14"/>
          <p:cNvCxnSpPr>
            <a:stCxn id="303" idx="3"/>
            <a:endCxn id="313" idx="2"/>
          </p:cNvCxnSpPr>
          <p:nvPr/>
        </p:nvCxnSpPr>
        <p:spPr>
          <a:xfrm>
            <a:off x="7110351" y="2994215"/>
            <a:ext cx="846300" cy="85200"/>
          </a:xfrm>
          <a:prstGeom prst="bentConnector3">
            <a:avLst>
              <a:gd fmla="val 49997" name="adj1"/>
            </a:avLst>
          </a:prstGeom>
          <a:noFill/>
          <a:ln cap="flat" cmpd="sng" w="19050">
            <a:solidFill>
              <a:srgbClr val="F1B13F"/>
            </a:solidFill>
            <a:prstDash val="dot"/>
            <a:round/>
            <a:headEnd len="sm" w="sm" type="none"/>
            <a:tailEnd len="med" w="med" type="triangle"/>
          </a:ln>
        </p:spPr>
      </p:cxnSp>
      <p:sp>
        <p:nvSpPr>
          <p:cNvPr id="314" name="Google Shape;314;p14"/>
          <p:cNvSpPr txBox="1"/>
          <p:nvPr/>
        </p:nvSpPr>
        <p:spPr>
          <a:xfrm>
            <a:off x="5830709" y="3241954"/>
            <a:ext cx="1312800" cy="684900"/>
          </a:xfrm>
          <a:prstGeom prst="rect">
            <a:avLst/>
          </a:prstGeom>
          <a:noFill/>
          <a:ln cap="flat" cmpd="sng" w="9525">
            <a:solidFill>
              <a:srgbClr val="000000"/>
            </a:solidFill>
            <a:prstDash val="dash"/>
            <a:round/>
            <a:headEnd len="sm" w="sm" type="none"/>
            <a:tailEnd len="sm" w="sm" type="none"/>
          </a:ln>
        </p:spPr>
        <p:txBody>
          <a:bodyPr anchorCtr="0" anchor="t" bIns="34275" lIns="68575" spcFirstLastPara="1" rIns="68575" wrap="square" tIns="34275">
            <a:spAutoFit/>
          </a:bodyPr>
          <a:lstStyle/>
          <a:p>
            <a:pPr indent="0" lvl="0" marL="0" marR="0" rtl="0" algn="l">
              <a:spcBef>
                <a:spcPts val="0"/>
              </a:spcBef>
              <a:spcAft>
                <a:spcPts val="0"/>
              </a:spcAft>
              <a:buNone/>
            </a:pPr>
            <a:r>
              <a:rPr lang="en-US" sz="500">
                <a:solidFill>
                  <a:schemeClr val="dk1"/>
                </a:solidFill>
                <a:latin typeface="Arial"/>
                <a:ea typeface="Arial"/>
                <a:cs typeface="Arial"/>
                <a:sym typeface="Arial"/>
              </a:rPr>
              <a:t>(:Paper {paper_id: "2312.10997", title: "Benchmarking RAG for Factual Consistency"})</a:t>
            </a:r>
            <a:endParaRPr sz="1400">
              <a:solidFill>
                <a:schemeClr val="dk1"/>
              </a:solidFill>
              <a:latin typeface="Arial"/>
              <a:ea typeface="Arial"/>
              <a:cs typeface="Arial"/>
              <a:sym typeface="Arial"/>
            </a:endParaRPr>
          </a:p>
          <a:p>
            <a:pPr indent="0" lvl="0" marL="0" marR="0" rtl="0" algn="l">
              <a:spcBef>
                <a:spcPts val="0"/>
              </a:spcBef>
              <a:spcAft>
                <a:spcPts val="0"/>
              </a:spcAft>
              <a:buNone/>
            </a:pPr>
            <a:r>
              <a:rPr lang="en-US" sz="500">
                <a:solidFill>
                  <a:schemeClr val="dk1"/>
                </a:solidFill>
                <a:latin typeface="Arial"/>
                <a:ea typeface="Arial"/>
                <a:cs typeface="Arial"/>
                <a:sym typeface="Arial"/>
              </a:rPr>
              <a:t>  -[:HAS_SECTION]→ (:Section {name: "Results"})</a:t>
            </a:r>
            <a:endParaRPr sz="1400">
              <a:solidFill>
                <a:schemeClr val="dk1"/>
              </a:solidFill>
              <a:latin typeface="Arial"/>
              <a:ea typeface="Arial"/>
              <a:cs typeface="Arial"/>
              <a:sym typeface="Arial"/>
            </a:endParaRPr>
          </a:p>
          <a:p>
            <a:pPr indent="0" lvl="0" marL="0" marR="0" rtl="0" algn="l">
              <a:spcBef>
                <a:spcPts val="0"/>
              </a:spcBef>
              <a:spcAft>
                <a:spcPts val="0"/>
              </a:spcAft>
              <a:buNone/>
            </a:pPr>
            <a:r>
              <a:rPr lang="en-US" sz="500">
                <a:solidFill>
                  <a:schemeClr val="dk1"/>
                </a:solidFill>
                <a:latin typeface="Arial"/>
                <a:ea typeface="Arial"/>
                <a:cs typeface="Arial"/>
                <a:sym typeface="Arial"/>
              </a:rPr>
              <a:t>    -[:CONTAINS_CHUNK]→ (:Chunk D_BY]→ (:Author {name: "Yamamoto, Kenji"})</a:t>
            </a:r>
            <a:endParaRPr sz="1400">
              <a:solidFill>
                <a:schemeClr val="dk1"/>
              </a:solidFill>
              <a:latin typeface="Arial"/>
              <a:ea typeface="Arial"/>
              <a:cs typeface="Arial"/>
              <a:sym typeface="Arial"/>
            </a:endParaRPr>
          </a:p>
        </p:txBody>
      </p:sp>
      <p:cxnSp>
        <p:nvCxnSpPr>
          <p:cNvPr id="315" name="Google Shape;315;p14"/>
          <p:cNvCxnSpPr>
            <a:stCxn id="314" idx="3"/>
            <a:endCxn id="316" idx="2"/>
          </p:cNvCxnSpPr>
          <p:nvPr/>
        </p:nvCxnSpPr>
        <p:spPr>
          <a:xfrm flipH="1" rot="10800000">
            <a:off x="7143509" y="3538804"/>
            <a:ext cx="818100" cy="45600"/>
          </a:xfrm>
          <a:prstGeom prst="bentConnector3">
            <a:avLst>
              <a:gd fmla="val 50001" name="adj1"/>
            </a:avLst>
          </a:prstGeom>
          <a:noFill/>
          <a:ln cap="flat" cmpd="sng" w="19050">
            <a:solidFill>
              <a:srgbClr val="F1B13F"/>
            </a:solidFill>
            <a:prstDash val="dot"/>
            <a:round/>
            <a:headEnd len="sm" w="sm" type="none"/>
            <a:tailEnd len="med" w="med" type="triangle"/>
          </a:ln>
        </p:spPr>
      </p:cxnSp>
      <p:sp>
        <p:nvSpPr>
          <p:cNvPr id="317" name="Google Shape;317;p14"/>
          <p:cNvSpPr/>
          <p:nvPr/>
        </p:nvSpPr>
        <p:spPr>
          <a:xfrm rot="-5400000">
            <a:off x="6258289" y="2557121"/>
            <a:ext cx="2415900" cy="186300"/>
          </a:xfrm>
          <a:prstGeom prst="roundRect">
            <a:avLst>
              <a:gd fmla="val 16667" name="adj"/>
            </a:avLst>
          </a:prstGeom>
          <a:solidFill>
            <a:schemeClr val="accent3"/>
          </a:solidFill>
          <a:ln cap="flat" cmpd="sng" w="7150">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rPr b="1" lang="en-US" sz="800">
                <a:solidFill>
                  <a:schemeClr val="lt1"/>
                </a:solidFill>
              </a:rPr>
              <a:t>Data Ingestion</a:t>
            </a:r>
            <a:endParaRPr b="1" sz="800">
              <a:solidFill>
                <a:schemeClr val="lt1"/>
              </a:solidFill>
            </a:endParaRPr>
          </a:p>
        </p:txBody>
      </p:sp>
      <p:sp>
        <p:nvSpPr>
          <p:cNvPr id="318" name="Google Shape;318;p14"/>
          <p:cNvSpPr/>
          <p:nvPr/>
        </p:nvSpPr>
        <p:spPr>
          <a:xfrm>
            <a:off x="406823" y="2778088"/>
            <a:ext cx="886500" cy="141600"/>
          </a:xfrm>
          <a:prstGeom prst="roundRect">
            <a:avLst>
              <a:gd fmla="val 16667" name="adj"/>
            </a:avLst>
          </a:prstGeom>
          <a:solidFill>
            <a:schemeClr val="lt2"/>
          </a:solidFill>
          <a:ln cap="flat" cmpd="sng" w="7150">
            <a:solidFill>
              <a:schemeClr val="accent4"/>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US" sz="800">
                <a:solidFill>
                  <a:schemeClr val="dk1"/>
                </a:solidFill>
                <a:latin typeface="Arial"/>
                <a:ea typeface="Arial"/>
                <a:cs typeface="Arial"/>
                <a:sym typeface="Arial"/>
              </a:rPr>
              <a:t>Data Sources</a:t>
            </a:r>
            <a:endParaRPr sz="1100"/>
          </a:p>
        </p:txBody>
      </p:sp>
      <p:sp>
        <p:nvSpPr>
          <p:cNvPr id="298" name="Google Shape;298;p14"/>
          <p:cNvSpPr/>
          <p:nvPr/>
        </p:nvSpPr>
        <p:spPr>
          <a:xfrm>
            <a:off x="1994159" y="1783025"/>
            <a:ext cx="685800" cy="141600"/>
          </a:xfrm>
          <a:prstGeom prst="roundRect">
            <a:avLst>
              <a:gd fmla="val 16667" name="adj"/>
            </a:avLst>
          </a:prstGeom>
          <a:solidFill>
            <a:schemeClr val="lt2"/>
          </a:solidFill>
          <a:ln cap="flat" cmpd="sng" w="7150">
            <a:solidFill>
              <a:schemeClr val="accent4"/>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US" sz="700">
                <a:solidFill>
                  <a:schemeClr val="dk1"/>
                </a:solidFill>
              </a:rPr>
              <a:t>Data Object</a:t>
            </a:r>
            <a:endParaRPr b="1" sz="700"/>
          </a:p>
        </p:txBody>
      </p:sp>
      <p:sp>
        <p:nvSpPr>
          <p:cNvPr id="319" name="Google Shape;319;p14"/>
          <p:cNvSpPr/>
          <p:nvPr/>
        </p:nvSpPr>
        <p:spPr>
          <a:xfrm>
            <a:off x="1994159" y="2268325"/>
            <a:ext cx="685800" cy="141600"/>
          </a:xfrm>
          <a:prstGeom prst="roundRect">
            <a:avLst>
              <a:gd fmla="val 16667" name="adj"/>
            </a:avLst>
          </a:prstGeom>
          <a:solidFill>
            <a:schemeClr val="lt2"/>
          </a:solidFill>
          <a:ln cap="flat" cmpd="sng" w="7150">
            <a:solidFill>
              <a:srgbClr val="C0000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US" sz="700">
                <a:solidFill>
                  <a:schemeClr val="dk1"/>
                </a:solidFill>
              </a:rPr>
              <a:t>Chunking</a:t>
            </a:r>
            <a:endParaRPr sz="700"/>
          </a:p>
        </p:txBody>
      </p:sp>
      <p:sp>
        <p:nvSpPr>
          <p:cNvPr id="320" name="Google Shape;320;p14"/>
          <p:cNvSpPr/>
          <p:nvPr/>
        </p:nvSpPr>
        <p:spPr>
          <a:xfrm>
            <a:off x="1876258" y="2433226"/>
            <a:ext cx="921600" cy="141600"/>
          </a:xfrm>
          <a:prstGeom prst="roundRect">
            <a:avLst>
              <a:gd fmla="val 16667" name="adj"/>
            </a:avLst>
          </a:prstGeom>
          <a:solidFill>
            <a:schemeClr val="lt2"/>
          </a:solidFill>
          <a:ln cap="flat" cmpd="sng" w="7150">
            <a:solidFill>
              <a:srgbClr val="C0000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US" sz="700">
                <a:solidFill>
                  <a:schemeClr val="dk1"/>
                </a:solidFill>
              </a:rPr>
              <a:t>Data Deduplication</a:t>
            </a:r>
            <a:endParaRPr sz="700"/>
          </a:p>
        </p:txBody>
      </p:sp>
      <p:sp>
        <p:nvSpPr>
          <p:cNvPr id="321" name="Google Shape;321;p14"/>
          <p:cNvSpPr/>
          <p:nvPr/>
        </p:nvSpPr>
        <p:spPr>
          <a:xfrm>
            <a:off x="1876258" y="2615615"/>
            <a:ext cx="921600" cy="141600"/>
          </a:xfrm>
          <a:prstGeom prst="roundRect">
            <a:avLst>
              <a:gd fmla="val 16667" name="adj"/>
            </a:avLst>
          </a:prstGeom>
          <a:solidFill>
            <a:schemeClr val="lt2"/>
          </a:solidFill>
          <a:ln cap="flat" cmpd="sng" w="7150">
            <a:solidFill>
              <a:srgbClr val="C0000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US" sz="700">
                <a:solidFill>
                  <a:schemeClr val="dk1"/>
                </a:solidFill>
              </a:rPr>
              <a:t>Text Normalization</a:t>
            </a:r>
            <a:endParaRPr sz="700"/>
          </a:p>
        </p:txBody>
      </p:sp>
      <p:sp>
        <p:nvSpPr>
          <p:cNvPr id="322" name="Google Shape;322;p14"/>
          <p:cNvSpPr/>
          <p:nvPr/>
        </p:nvSpPr>
        <p:spPr>
          <a:xfrm>
            <a:off x="1876258" y="2789265"/>
            <a:ext cx="921600" cy="141600"/>
          </a:xfrm>
          <a:prstGeom prst="roundRect">
            <a:avLst>
              <a:gd fmla="val 16667" name="adj"/>
            </a:avLst>
          </a:prstGeom>
          <a:solidFill>
            <a:schemeClr val="lt2"/>
          </a:solidFill>
          <a:ln cap="flat" cmpd="sng" w="7150">
            <a:solidFill>
              <a:srgbClr val="C0000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US" sz="700">
                <a:solidFill>
                  <a:schemeClr val="dk1"/>
                </a:solidFill>
              </a:rPr>
              <a:t>Entity extraction</a:t>
            </a:r>
            <a:endParaRPr sz="700"/>
          </a:p>
        </p:txBody>
      </p:sp>
      <p:sp>
        <p:nvSpPr>
          <p:cNvPr id="323" name="Google Shape;323;p14"/>
          <p:cNvSpPr/>
          <p:nvPr/>
        </p:nvSpPr>
        <p:spPr>
          <a:xfrm>
            <a:off x="2285304" y="3326006"/>
            <a:ext cx="21900" cy="23100"/>
          </a:xfrm>
          <a:prstGeom prst="ellipse">
            <a:avLst/>
          </a:prstGeom>
          <a:solidFill>
            <a:schemeClr val="accent3"/>
          </a:solidFill>
          <a:ln cap="flat" cmpd="sng" w="7525">
            <a:solidFill>
              <a:schemeClr val="dk2"/>
            </a:solidFill>
            <a:prstDash val="solid"/>
            <a:round/>
            <a:headEnd len="sm" w="sm" type="none"/>
            <a:tailEnd len="sm" w="sm" type="none"/>
          </a:ln>
        </p:spPr>
        <p:txBody>
          <a:bodyPr anchorCtr="0" anchor="ctr" bIns="72150" lIns="72150" spcFirstLastPara="1" rIns="72150" wrap="square" tIns="72150">
            <a:noAutofit/>
          </a:bodyPr>
          <a:lstStyle/>
          <a:p>
            <a:pPr indent="0" lvl="0" marL="0" rtl="0" algn="ctr">
              <a:spcBef>
                <a:spcPts val="0"/>
              </a:spcBef>
              <a:spcAft>
                <a:spcPts val="0"/>
              </a:spcAft>
              <a:buNone/>
            </a:pPr>
            <a:r>
              <a:t/>
            </a:r>
            <a:endParaRPr sz="1105"/>
          </a:p>
        </p:txBody>
      </p:sp>
      <p:sp>
        <p:nvSpPr>
          <p:cNvPr id="324" name="Google Shape;324;p14"/>
          <p:cNvSpPr/>
          <p:nvPr/>
        </p:nvSpPr>
        <p:spPr>
          <a:xfrm>
            <a:off x="2285304" y="3385203"/>
            <a:ext cx="21900" cy="23100"/>
          </a:xfrm>
          <a:prstGeom prst="ellipse">
            <a:avLst/>
          </a:prstGeom>
          <a:solidFill>
            <a:schemeClr val="accent3"/>
          </a:solidFill>
          <a:ln cap="flat" cmpd="sng" w="7525">
            <a:solidFill>
              <a:schemeClr val="dk2"/>
            </a:solidFill>
            <a:prstDash val="solid"/>
            <a:round/>
            <a:headEnd len="sm" w="sm" type="none"/>
            <a:tailEnd len="sm" w="sm" type="none"/>
          </a:ln>
        </p:spPr>
        <p:txBody>
          <a:bodyPr anchorCtr="0" anchor="ctr" bIns="72150" lIns="72150" spcFirstLastPara="1" rIns="72150" wrap="square" tIns="72150">
            <a:noAutofit/>
          </a:bodyPr>
          <a:lstStyle/>
          <a:p>
            <a:pPr indent="0" lvl="0" marL="0" rtl="0" algn="ctr">
              <a:spcBef>
                <a:spcPts val="0"/>
              </a:spcBef>
              <a:spcAft>
                <a:spcPts val="0"/>
              </a:spcAft>
              <a:buNone/>
            </a:pPr>
            <a:r>
              <a:t/>
            </a:r>
            <a:endParaRPr sz="1105"/>
          </a:p>
        </p:txBody>
      </p:sp>
      <p:sp>
        <p:nvSpPr>
          <p:cNvPr id="325" name="Google Shape;325;p14"/>
          <p:cNvSpPr/>
          <p:nvPr/>
        </p:nvSpPr>
        <p:spPr>
          <a:xfrm>
            <a:off x="2285304" y="3447053"/>
            <a:ext cx="21900" cy="23100"/>
          </a:xfrm>
          <a:prstGeom prst="ellipse">
            <a:avLst/>
          </a:prstGeom>
          <a:solidFill>
            <a:schemeClr val="accent3"/>
          </a:solidFill>
          <a:ln cap="flat" cmpd="sng" w="7525">
            <a:solidFill>
              <a:schemeClr val="dk2"/>
            </a:solidFill>
            <a:prstDash val="solid"/>
            <a:round/>
            <a:headEnd len="sm" w="sm" type="none"/>
            <a:tailEnd len="sm" w="sm" type="none"/>
          </a:ln>
        </p:spPr>
        <p:txBody>
          <a:bodyPr anchorCtr="0" anchor="ctr" bIns="72150" lIns="72150" spcFirstLastPara="1" rIns="72150" wrap="square" tIns="72150">
            <a:noAutofit/>
          </a:bodyPr>
          <a:lstStyle/>
          <a:p>
            <a:pPr indent="0" lvl="0" marL="0" rtl="0" algn="ctr">
              <a:spcBef>
                <a:spcPts val="0"/>
              </a:spcBef>
              <a:spcAft>
                <a:spcPts val="0"/>
              </a:spcAft>
              <a:buNone/>
            </a:pPr>
            <a:r>
              <a:t/>
            </a:r>
            <a:endParaRPr sz="1105"/>
          </a:p>
        </p:txBody>
      </p:sp>
      <p:sp>
        <p:nvSpPr>
          <p:cNvPr id="326" name="Google Shape;326;p14"/>
          <p:cNvSpPr/>
          <p:nvPr/>
        </p:nvSpPr>
        <p:spPr>
          <a:xfrm>
            <a:off x="3693650" y="2175775"/>
            <a:ext cx="1127100" cy="346200"/>
          </a:xfrm>
          <a:prstGeom prst="roundRect">
            <a:avLst>
              <a:gd fmla="val 16667" name="adj"/>
            </a:avLst>
          </a:prstGeom>
          <a:solidFill>
            <a:srgbClr val="C2D4D4"/>
          </a:solid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rPr b="1" lang="en-US" sz="600">
                <a:solidFill>
                  <a:srgbClr val="1E3224"/>
                </a:solidFill>
              </a:rPr>
              <a:t>Chunks passed into an embedding model. </a:t>
            </a:r>
            <a:endParaRPr b="1" sz="600">
              <a:solidFill>
                <a:srgbClr val="1E3224"/>
              </a:solidFill>
            </a:endParaRPr>
          </a:p>
          <a:p>
            <a:pPr indent="0" lvl="0" marL="0" marR="0" rtl="0" algn="ctr">
              <a:lnSpc>
                <a:spcPct val="100000"/>
              </a:lnSpc>
              <a:spcBef>
                <a:spcPts val="0"/>
              </a:spcBef>
              <a:spcAft>
                <a:spcPts val="0"/>
              </a:spcAft>
              <a:buNone/>
            </a:pPr>
            <a:r>
              <a:rPr b="1" lang="en-US" sz="600">
                <a:solidFill>
                  <a:srgbClr val="1E3224"/>
                </a:solidFill>
              </a:rPr>
              <a:t>Embedding Generation</a:t>
            </a:r>
            <a:endParaRPr b="1" sz="600">
              <a:solidFill>
                <a:srgbClr val="1E3224"/>
              </a:solidFill>
            </a:endParaRPr>
          </a:p>
        </p:txBody>
      </p:sp>
      <p:cxnSp>
        <p:nvCxnSpPr>
          <p:cNvPr id="327" name="Google Shape;327;p14"/>
          <p:cNvCxnSpPr>
            <a:stCxn id="295" idx="3"/>
            <a:endCxn id="314" idx="1"/>
          </p:cNvCxnSpPr>
          <p:nvPr/>
        </p:nvCxnSpPr>
        <p:spPr>
          <a:xfrm>
            <a:off x="4506429" y="1716087"/>
            <a:ext cx="1324200" cy="1868400"/>
          </a:xfrm>
          <a:prstGeom prst="curvedConnector3">
            <a:avLst>
              <a:gd fmla="val 50003" name="adj1"/>
            </a:avLst>
          </a:prstGeom>
          <a:noFill/>
          <a:ln cap="flat" cmpd="sng" w="19050">
            <a:solidFill>
              <a:srgbClr val="F1B13F"/>
            </a:solidFill>
            <a:prstDash val="dot"/>
            <a:round/>
            <a:headEnd len="sm" w="sm" type="none"/>
            <a:tailEnd len="med" w="med" type="triangle"/>
          </a:ln>
        </p:spPr>
      </p:cxnSp>
      <p:sp>
        <p:nvSpPr>
          <p:cNvPr id="328" name="Google Shape;328;p14"/>
          <p:cNvSpPr/>
          <p:nvPr/>
        </p:nvSpPr>
        <p:spPr>
          <a:xfrm>
            <a:off x="1876250" y="2957150"/>
            <a:ext cx="921600" cy="141600"/>
          </a:xfrm>
          <a:prstGeom prst="roundRect">
            <a:avLst>
              <a:gd fmla="val 16667" name="adj"/>
            </a:avLst>
          </a:prstGeom>
          <a:solidFill>
            <a:schemeClr val="lt2"/>
          </a:solidFill>
          <a:ln cap="flat" cmpd="sng" w="7150">
            <a:solidFill>
              <a:srgbClr val="C0000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US" sz="700">
                <a:solidFill>
                  <a:schemeClr val="dk1"/>
                </a:solidFill>
              </a:rPr>
              <a:t>PII Redaction</a:t>
            </a:r>
            <a:endParaRPr sz="700"/>
          </a:p>
        </p:txBody>
      </p:sp>
      <p:sp>
        <p:nvSpPr>
          <p:cNvPr id="329" name="Google Shape;329;p14"/>
          <p:cNvSpPr/>
          <p:nvPr/>
        </p:nvSpPr>
        <p:spPr>
          <a:xfrm>
            <a:off x="1767955" y="3117818"/>
            <a:ext cx="1138200" cy="141600"/>
          </a:xfrm>
          <a:prstGeom prst="roundRect">
            <a:avLst>
              <a:gd fmla="val 16667" name="adj"/>
            </a:avLst>
          </a:prstGeom>
          <a:solidFill>
            <a:schemeClr val="lt2"/>
          </a:solidFill>
          <a:ln cap="flat" cmpd="sng" w="7150">
            <a:solidFill>
              <a:srgbClr val="C0000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US" sz="700">
                <a:solidFill>
                  <a:schemeClr val="dk1"/>
                </a:solidFill>
              </a:rPr>
              <a:t>Content Classification</a:t>
            </a:r>
            <a:endParaRPr sz="700"/>
          </a:p>
        </p:txBody>
      </p:sp>
      <p:sp>
        <p:nvSpPr>
          <p:cNvPr id="330" name="Google Shape;330;p14"/>
          <p:cNvSpPr/>
          <p:nvPr/>
        </p:nvSpPr>
        <p:spPr>
          <a:xfrm rot="5400000">
            <a:off x="8208879" y="2541663"/>
            <a:ext cx="839400" cy="217200"/>
          </a:xfrm>
          <a:prstGeom prst="roundRect">
            <a:avLst>
              <a:gd fmla="val 16667" name="adj"/>
            </a:avLst>
          </a:prstGeom>
          <a:solidFill>
            <a:schemeClr val="lt2"/>
          </a:solidFill>
          <a:ln cap="flat" cmpd="sng" w="7150">
            <a:solidFill>
              <a:srgbClr val="C0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rPr b="1" lang="en-US" sz="600">
                <a:solidFill>
                  <a:schemeClr val="dk1"/>
                </a:solidFill>
              </a:rPr>
              <a:t>Data Sync Logic</a:t>
            </a:r>
            <a:endParaRPr b="1" sz="600">
              <a:solidFill>
                <a:schemeClr val="dk1"/>
              </a:solidFill>
            </a:endParaRPr>
          </a:p>
        </p:txBody>
      </p:sp>
      <p:sp>
        <p:nvSpPr>
          <p:cNvPr id="311" name="Google Shape;311;p14"/>
          <p:cNvSpPr/>
          <p:nvPr/>
        </p:nvSpPr>
        <p:spPr>
          <a:xfrm>
            <a:off x="7949925" y="1491550"/>
            <a:ext cx="214200" cy="297300"/>
          </a:xfrm>
          <a:prstGeom prst="can">
            <a:avLst>
              <a:gd fmla="val 25000" name="adj"/>
            </a:avLst>
          </a:prstGeom>
          <a:solidFill>
            <a:srgbClr val="343B3B"/>
          </a:solidFill>
          <a:ln cap="flat" cmpd="sng" w="7150">
            <a:solidFill>
              <a:srgbClr val="343B3B"/>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309" name="Google Shape;309;p14"/>
          <p:cNvSpPr/>
          <p:nvPr/>
        </p:nvSpPr>
        <p:spPr>
          <a:xfrm>
            <a:off x="7944900" y="1960500"/>
            <a:ext cx="214200" cy="297300"/>
          </a:xfrm>
          <a:prstGeom prst="can">
            <a:avLst>
              <a:gd fmla="val 25000" name="adj"/>
            </a:avLst>
          </a:prstGeom>
          <a:solidFill>
            <a:srgbClr val="274E13"/>
          </a:solidFill>
          <a:ln cap="flat" cmpd="sng" w="7150">
            <a:solidFill>
              <a:srgbClr val="343B3B"/>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291" name="Google Shape;291;p14"/>
          <p:cNvSpPr/>
          <p:nvPr/>
        </p:nvSpPr>
        <p:spPr>
          <a:xfrm>
            <a:off x="7944900" y="2461025"/>
            <a:ext cx="214200" cy="297300"/>
          </a:xfrm>
          <a:prstGeom prst="can">
            <a:avLst>
              <a:gd fmla="val 25000" name="adj"/>
            </a:avLst>
          </a:prstGeom>
          <a:solidFill>
            <a:srgbClr val="351C75"/>
          </a:solidFill>
          <a:ln cap="flat" cmpd="sng" w="7150">
            <a:solidFill>
              <a:srgbClr val="343B3B"/>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313" name="Google Shape;313;p14"/>
          <p:cNvSpPr/>
          <p:nvPr/>
        </p:nvSpPr>
        <p:spPr>
          <a:xfrm>
            <a:off x="7956600" y="2930700"/>
            <a:ext cx="214200" cy="297300"/>
          </a:xfrm>
          <a:prstGeom prst="can">
            <a:avLst>
              <a:gd fmla="val 25000" name="adj"/>
            </a:avLst>
          </a:prstGeom>
          <a:solidFill>
            <a:srgbClr val="1155CC"/>
          </a:solidFill>
          <a:ln cap="flat" cmpd="sng" w="7150">
            <a:solidFill>
              <a:srgbClr val="343B3B"/>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316" name="Google Shape;316;p14"/>
          <p:cNvSpPr/>
          <p:nvPr/>
        </p:nvSpPr>
        <p:spPr>
          <a:xfrm>
            <a:off x="7961625" y="3390250"/>
            <a:ext cx="214200" cy="297300"/>
          </a:xfrm>
          <a:prstGeom prst="can">
            <a:avLst>
              <a:gd fmla="val 25000" name="adj"/>
            </a:avLst>
          </a:prstGeom>
          <a:solidFill>
            <a:srgbClr val="BF9000"/>
          </a:solidFill>
          <a:ln cap="flat" cmpd="sng" w="7150">
            <a:solidFill>
              <a:srgbClr val="343B3B"/>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331" name="Google Shape;331;p14"/>
          <p:cNvSpPr/>
          <p:nvPr/>
        </p:nvSpPr>
        <p:spPr>
          <a:xfrm>
            <a:off x="7883324" y="3733600"/>
            <a:ext cx="370800" cy="73500"/>
          </a:xfrm>
          <a:prstGeom prst="roundRect">
            <a:avLst>
              <a:gd fmla="val 16667" name="adj"/>
            </a:avLst>
          </a:prstGeom>
          <a:solidFill>
            <a:srgbClr val="C2D4D4"/>
          </a:solidFill>
          <a:ln cap="flat" cmpd="sng" w="9525">
            <a:solidFill>
              <a:schemeClr val="dk1"/>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rPr lang="en-US" sz="500">
                <a:solidFill>
                  <a:srgbClr val="1E3224"/>
                </a:solidFill>
                <a:latin typeface="Lexend Deca"/>
                <a:ea typeface="Lexend Deca"/>
                <a:cs typeface="Lexend Deca"/>
                <a:sym typeface="Lexend Deca"/>
              </a:rPr>
              <a:t>Graph</a:t>
            </a:r>
            <a:endParaRPr sz="500">
              <a:solidFill>
                <a:srgbClr val="1E3224"/>
              </a:solidFill>
              <a:latin typeface="Lexend Deca"/>
              <a:ea typeface="Lexend Deca"/>
              <a:cs typeface="Lexend Deca"/>
              <a:sym typeface="Lexend Deca"/>
            </a:endParaRPr>
          </a:p>
        </p:txBody>
      </p:sp>
      <p:sp>
        <p:nvSpPr>
          <p:cNvPr id="332" name="Google Shape;332;p14"/>
          <p:cNvSpPr/>
          <p:nvPr/>
        </p:nvSpPr>
        <p:spPr>
          <a:xfrm>
            <a:off x="7883274" y="3272500"/>
            <a:ext cx="370800" cy="73500"/>
          </a:xfrm>
          <a:prstGeom prst="roundRect">
            <a:avLst>
              <a:gd fmla="val 16667" name="adj"/>
            </a:avLst>
          </a:prstGeom>
          <a:solidFill>
            <a:srgbClr val="C2D4D4"/>
          </a:solidFill>
          <a:ln cap="flat" cmpd="sng" w="9525">
            <a:solidFill>
              <a:schemeClr val="dk1"/>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rPr lang="en-US" sz="500">
                <a:solidFill>
                  <a:srgbClr val="1E3224"/>
                </a:solidFill>
                <a:latin typeface="Lexend Deca"/>
                <a:ea typeface="Lexend Deca"/>
                <a:cs typeface="Lexend Deca"/>
                <a:sym typeface="Lexend Deca"/>
              </a:rPr>
              <a:t>Vector</a:t>
            </a:r>
            <a:endParaRPr sz="500">
              <a:solidFill>
                <a:srgbClr val="1E3224"/>
              </a:solidFill>
              <a:latin typeface="Lexend Deca"/>
              <a:ea typeface="Lexend Deca"/>
              <a:cs typeface="Lexend Deca"/>
              <a:sym typeface="Lexend Deca"/>
            </a:endParaRPr>
          </a:p>
        </p:txBody>
      </p:sp>
      <p:sp>
        <p:nvSpPr>
          <p:cNvPr id="333" name="Google Shape;333;p14"/>
          <p:cNvSpPr/>
          <p:nvPr/>
        </p:nvSpPr>
        <p:spPr>
          <a:xfrm>
            <a:off x="7878299" y="2307250"/>
            <a:ext cx="370800" cy="73500"/>
          </a:xfrm>
          <a:prstGeom prst="roundRect">
            <a:avLst>
              <a:gd fmla="val 16667" name="adj"/>
            </a:avLst>
          </a:prstGeom>
          <a:solidFill>
            <a:srgbClr val="C2D4D4"/>
          </a:solidFill>
          <a:ln cap="flat" cmpd="sng" w="9525">
            <a:solidFill>
              <a:schemeClr val="dk1"/>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rPr lang="en-US" sz="500">
                <a:solidFill>
                  <a:srgbClr val="1E3224"/>
                </a:solidFill>
                <a:latin typeface="Lexend Deca"/>
                <a:ea typeface="Lexend Deca"/>
                <a:cs typeface="Lexend Deca"/>
                <a:sym typeface="Lexend Deca"/>
              </a:rPr>
              <a:t>JSON</a:t>
            </a:r>
            <a:endParaRPr sz="500">
              <a:solidFill>
                <a:srgbClr val="1E3224"/>
              </a:solidFill>
              <a:latin typeface="Lexend Deca"/>
              <a:ea typeface="Lexend Deca"/>
              <a:cs typeface="Lexend Deca"/>
              <a:sym typeface="Lexend Deca"/>
            </a:endParaRPr>
          </a:p>
        </p:txBody>
      </p:sp>
      <p:sp>
        <p:nvSpPr>
          <p:cNvPr id="334" name="Google Shape;334;p14"/>
          <p:cNvSpPr/>
          <p:nvPr/>
        </p:nvSpPr>
        <p:spPr>
          <a:xfrm>
            <a:off x="7819575" y="1806750"/>
            <a:ext cx="498300" cy="73500"/>
          </a:xfrm>
          <a:prstGeom prst="roundRect">
            <a:avLst>
              <a:gd fmla="val 16667" name="adj"/>
            </a:avLst>
          </a:prstGeom>
          <a:solidFill>
            <a:srgbClr val="C2D4D4"/>
          </a:solidFill>
          <a:ln cap="flat" cmpd="sng" w="9525">
            <a:solidFill>
              <a:schemeClr val="dk1"/>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rPr lang="en-US" sz="500">
                <a:solidFill>
                  <a:srgbClr val="1E3224"/>
                </a:solidFill>
                <a:latin typeface="Lexend Deca"/>
                <a:ea typeface="Lexend Deca"/>
                <a:cs typeface="Lexend Deca"/>
                <a:sym typeface="Lexend Deca"/>
              </a:rPr>
              <a:t>Relational</a:t>
            </a:r>
            <a:endParaRPr sz="500">
              <a:solidFill>
                <a:srgbClr val="1E3224"/>
              </a:solidFill>
              <a:latin typeface="Lexend Deca"/>
              <a:ea typeface="Lexend Deca"/>
              <a:cs typeface="Lexend Deca"/>
              <a:sym typeface="Lexend Deca"/>
            </a:endParaRPr>
          </a:p>
        </p:txBody>
      </p:sp>
      <p:sp>
        <p:nvSpPr>
          <p:cNvPr id="335" name="Google Shape;335;p14"/>
          <p:cNvSpPr/>
          <p:nvPr/>
        </p:nvSpPr>
        <p:spPr>
          <a:xfrm>
            <a:off x="7883324" y="2807750"/>
            <a:ext cx="370800" cy="73500"/>
          </a:xfrm>
          <a:prstGeom prst="roundRect">
            <a:avLst>
              <a:gd fmla="val 16667" name="adj"/>
            </a:avLst>
          </a:prstGeom>
          <a:solidFill>
            <a:srgbClr val="C2D4D4"/>
          </a:solidFill>
          <a:ln cap="flat" cmpd="sng" w="9525">
            <a:solidFill>
              <a:schemeClr val="dk1"/>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rPr lang="en-US" sz="500">
                <a:solidFill>
                  <a:srgbClr val="1E3224"/>
                </a:solidFill>
                <a:latin typeface="Lexend Deca"/>
                <a:ea typeface="Lexend Deca"/>
                <a:cs typeface="Lexend Deca"/>
                <a:sym typeface="Lexend Deca"/>
              </a:rPr>
              <a:t>Spatial</a:t>
            </a:r>
            <a:endParaRPr sz="500">
              <a:solidFill>
                <a:srgbClr val="1E3224"/>
              </a:solidFill>
              <a:latin typeface="Lexend Deca"/>
              <a:ea typeface="Lexend Deca"/>
              <a:cs typeface="Lexend Deca"/>
              <a:sym typeface="Lexend Deca"/>
            </a:endParaRPr>
          </a:p>
        </p:txBody>
      </p:sp>
      <p:cxnSp>
        <p:nvCxnSpPr>
          <p:cNvPr id="336" name="Google Shape;336;p14"/>
          <p:cNvCxnSpPr>
            <a:stCxn id="311" idx="4"/>
            <a:endCxn id="330" idx="2"/>
          </p:cNvCxnSpPr>
          <p:nvPr/>
        </p:nvCxnSpPr>
        <p:spPr>
          <a:xfrm>
            <a:off x="8164125" y="1640200"/>
            <a:ext cx="355800" cy="1010100"/>
          </a:xfrm>
          <a:prstGeom prst="curvedConnector3">
            <a:avLst>
              <a:gd fmla="val 50008" name="adj1"/>
            </a:avLst>
          </a:prstGeom>
          <a:noFill/>
          <a:ln cap="flat" cmpd="sng" w="9525">
            <a:solidFill>
              <a:srgbClr val="F1B13F"/>
            </a:solidFill>
            <a:prstDash val="dot"/>
            <a:round/>
            <a:headEnd len="sm" w="sm" type="triangle"/>
            <a:tailEnd len="med" w="med" type="triangle"/>
          </a:ln>
        </p:spPr>
      </p:cxnSp>
      <p:cxnSp>
        <p:nvCxnSpPr>
          <p:cNvPr id="337" name="Google Shape;337;p14"/>
          <p:cNvCxnSpPr>
            <a:stCxn id="309" idx="4"/>
            <a:endCxn id="330" idx="2"/>
          </p:cNvCxnSpPr>
          <p:nvPr/>
        </p:nvCxnSpPr>
        <p:spPr>
          <a:xfrm>
            <a:off x="8159100" y="2109150"/>
            <a:ext cx="360900" cy="541200"/>
          </a:xfrm>
          <a:prstGeom prst="curvedConnector3">
            <a:avLst>
              <a:gd fmla="val 49997" name="adj1"/>
            </a:avLst>
          </a:prstGeom>
          <a:noFill/>
          <a:ln cap="flat" cmpd="sng" w="9525">
            <a:solidFill>
              <a:srgbClr val="F1B13F"/>
            </a:solidFill>
            <a:prstDash val="dot"/>
            <a:round/>
            <a:headEnd len="sm" w="sm" type="triangle"/>
            <a:tailEnd len="med" w="med" type="triangle"/>
          </a:ln>
        </p:spPr>
      </p:cxnSp>
      <p:cxnSp>
        <p:nvCxnSpPr>
          <p:cNvPr id="338" name="Google Shape;338;p14"/>
          <p:cNvCxnSpPr>
            <a:stCxn id="291" idx="4"/>
            <a:endCxn id="330" idx="2"/>
          </p:cNvCxnSpPr>
          <p:nvPr/>
        </p:nvCxnSpPr>
        <p:spPr>
          <a:xfrm>
            <a:off x="8159100" y="2609675"/>
            <a:ext cx="360900" cy="40500"/>
          </a:xfrm>
          <a:prstGeom prst="curvedConnector3">
            <a:avLst>
              <a:gd fmla="val 49997" name="adj1"/>
            </a:avLst>
          </a:prstGeom>
          <a:noFill/>
          <a:ln cap="flat" cmpd="sng" w="9525">
            <a:solidFill>
              <a:srgbClr val="F1B13F"/>
            </a:solidFill>
            <a:prstDash val="dot"/>
            <a:round/>
            <a:headEnd len="sm" w="sm" type="triangle"/>
            <a:tailEnd len="med" w="med" type="triangle"/>
          </a:ln>
        </p:spPr>
      </p:cxnSp>
      <p:cxnSp>
        <p:nvCxnSpPr>
          <p:cNvPr id="339" name="Google Shape;339;p14"/>
          <p:cNvCxnSpPr>
            <a:stCxn id="313" idx="4"/>
            <a:endCxn id="330" idx="2"/>
          </p:cNvCxnSpPr>
          <p:nvPr/>
        </p:nvCxnSpPr>
        <p:spPr>
          <a:xfrm flipH="1" rot="10800000">
            <a:off x="8170800" y="2650350"/>
            <a:ext cx="349200" cy="429000"/>
          </a:xfrm>
          <a:prstGeom prst="curvedConnector3">
            <a:avLst>
              <a:gd fmla="val 49997" name="adj1"/>
            </a:avLst>
          </a:prstGeom>
          <a:noFill/>
          <a:ln cap="flat" cmpd="sng" w="9525">
            <a:solidFill>
              <a:srgbClr val="F1B13F"/>
            </a:solidFill>
            <a:prstDash val="dot"/>
            <a:round/>
            <a:headEnd len="sm" w="sm" type="triangle"/>
            <a:tailEnd len="med" w="med" type="triangle"/>
          </a:ln>
        </p:spPr>
      </p:cxnSp>
      <p:cxnSp>
        <p:nvCxnSpPr>
          <p:cNvPr id="340" name="Google Shape;340;p14"/>
          <p:cNvCxnSpPr>
            <a:stCxn id="316" idx="4"/>
            <a:endCxn id="330" idx="2"/>
          </p:cNvCxnSpPr>
          <p:nvPr/>
        </p:nvCxnSpPr>
        <p:spPr>
          <a:xfrm flipH="1" rot="10800000">
            <a:off x="8175825" y="2650300"/>
            <a:ext cx="344100" cy="888600"/>
          </a:xfrm>
          <a:prstGeom prst="curvedConnector3">
            <a:avLst>
              <a:gd fmla="val 50008" name="adj1"/>
            </a:avLst>
          </a:prstGeom>
          <a:noFill/>
          <a:ln cap="flat" cmpd="sng" w="9525">
            <a:solidFill>
              <a:srgbClr val="F1B13F"/>
            </a:solidFill>
            <a:prstDash val="dot"/>
            <a:round/>
            <a:headEnd len="sm" w="sm" type="triangle"/>
            <a:tailEnd len="med" w="med" type="triangle"/>
          </a:ln>
        </p:spPr>
      </p:cxnSp>
      <p:sp>
        <p:nvSpPr>
          <p:cNvPr id="341" name="Google Shape;341;p14"/>
          <p:cNvSpPr/>
          <p:nvPr/>
        </p:nvSpPr>
        <p:spPr>
          <a:xfrm>
            <a:off x="-200" y="0"/>
            <a:ext cx="9144000" cy="530400"/>
          </a:xfrm>
          <a:prstGeom prst="rect">
            <a:avLst/>
          </a:prstGeom>
          <a:solidFill>
            <a:srgbClr val="C74634"/>
          </a:solidFill>
          <a:ln cap="flat" cmpd="sng" w="12700">
            <a:solidFill>
              <a:srgbClr val="C7463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14"/>
          <p:cNvSpPr/>
          <p:nvPr/>
        </p:nvSpPr>
        <p:spPr>
          <a:xfrm>
            <a:off x="426289" y="0"/>
            <a:ext cx="8374800" cy="5304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FFFFFF"/>
              </a:buClr>
              <a:buSzPts val="2000"/>
              <a:buFont typeface="Calibri"/>
              <a:buNone/>
            </a:pPr>
            <a:r>
              <a:rPr b="1" lang="en-US" sz="2000">
                <a:solidFill>
                  <a:srgbClr val="FFFFFF"/>
                </a:solidFill>
                <a:latin typeface="Lexend Deca"/>
                <a:ea typeface="Lexend Deca"/>
                <a:cs typeface="Lexend Deca"/>
                <a:sym typeface="Lexend Deca"/>
              </a:rPr>
              <a:t>RAG Pipeline</a:t>
            </a:r>
            <a:endParaRPr b="1" sz="2000">
              <a:solidFill>
                <a:srgbClr val="FFFFFF"/>
              </a:solidFill>
              <a:latin typeface="Lexend Deca"/>
              <a:ea typeface="Lexend Deca"/>
              <a:cs typeface="Lexend Deca"/>
              <a:sym typeface="Lexend Deca"/>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EFED"/>
        </a:solidFill>
      </p:bgPr>
    </p:bg>
    <p:spTree>
      <p:nvGrpSpPr>
        <p:cNvPr id="346" name="Shape 346"/>
        <p:cNvGrpSpPr/>
        <p:nvPr/>
      </p:nvGrpSpPr>
      <p:grpSpPr>
        <a:xfrm>
          <a:off x="0" y="0"/>
          <a:ext cx="0" cy="0"/>
          <a:chOff x="0" y="0"/>
          <a:chExt cx="0" cy="0"/>
        </a:xfrm>
      </p:grpSpPr>
      <p:cxnSp>
        <p:nvCxnSpPr>
          <p:cNvPr id="347" name="Google Shape;347;p15"/>
          <p:cNvCxnSpPr>
            <a:stCxn id="348" idx="3"/>
            <a:endCxn id="349" idx="2"/>
          </p:cNvCxnSpPr>
          <p:nvPr/>
        </p:nvCxnSpPr>
        <p:spPr>
          <a:xfrm>
            <a:off x="7142275" y="2436400"/>
            <a:ext cx="802500" cy="173400"/>
          </a:xfrm>
          <a:prstGeom prst="bentConnector3">
            <a:avLst>
              <a:gd fmla="val 50008" name="adj1"/>
            </a:avLst>
          </a:prstGeom>
          <a:noFill/>
          <a:ln cap="flat" cmpd="sng" w="19050">
            <a:solidFill>
              <a:srgbClr val="F1B13F"/>
            </a:solidFill>
            <a:prstDash val="dot"/>
            <a:round/>
            <a:headEnd len="sm" w="sm" type="none"/>
            <a:tailEnd len="med" w="med" type="triangle"/>
          </a:ln>
        </p:spPr>
      </p:cxnSp>
      <p:pic>
        <p:nvPicPr>
          <p:cNvPr id="350" name="Google Shape;350;p15"/>
          <p:cNvPicPr preferRelativeResize="0"/>
          <p:nvPr/>
        </p:nvPicPr>
        <p:blipFill rotWithShape="1">
          <a:blip r:embed="rId3">
            <a:alphaModFix/>
          </a:blip>
          <a:srcRect b="0" l="30817" r="27689" t="2028"/>
          <a:stretch/>
        </p:blipFill>
        <p:spPr>
          <a:xfrm>
            <a:off x="459675" y="1449950"/>
            <a:ext cx="806702" cy="1266775"/>
          </a:xfrm>
          <a:prstGeom prst="rect">
            <a:avLst/>
          </a:prstGeom>
          <a:noFill/>
          <a:ln cap="flat" cmpd="sng" w="9525">
            <a:solidFill>
              <a:srgbClr val="000000"/>
            </a:solidFill>
            <a:prstDash val="dot"/>
            <a:round/>
            <a:headEnd len="sm" w="sm" type="none"/>
            <a:tailEnd len="sm" w="sm" type="none"/>
          </a:ln>
        </p:spPr>
      </p:pic>
      <p:pic>
        <p:nvPicPr>
          <p:cNvPr descr="A black cube with white lines&#10;&#10;AI-generated content may be incorrect." id="351" name="Google Shape;351;p15"/>
          <p:cNvPicPr preferRelativeResize="0"/>
          <p:nvPr/>
        </p:nvPicPr>
        <p:blipFill rotWithShape="1">
          <a:blip r:embed="rId4">
            <a:alphaModFix/>
          </a:blip>
          <a:srcRect b="725" l="14456" r="15672" t="0"/>
          <a:stretch/>
        </p:blipFill>
        <p:spPr>
          <a:xfrm>
            <a:off x="2055961" y="1333662"/>
            <a:ext cx="562200" cy="417301"/>
          </a:xfrm>
          <a:prstGeom prst="rect">
            <a:avLst/>
          </a:prstGeom>
          <a:noFill/>
          <a:ln>
            <a:noFill/>
          </a:ln>
        </p:spPr>
      </p:pic>
      <p:sp>
        <p:nvSpPr>
          <p:cNvPr id="352" name="Google Shape;352;p15"/>
          <p:cNvSpPr/>
          <p:nvPr/>
        </p:nvSpPr>
        <p:spPr>
          <a:xfrm>
            <a:off x="1696858" y="1987864"/>
            <a:ext cx="1280400" cy="217200"/>
          </a:xfrm>
          <a:prstGeom prst="roundRect">
            <a:avLst>
              <a:gd fmla="val 16667" name="adj"/>
            </a:avLst>
          </a:prstGeom>
          <a:solidFill>
            <a:srgbClr val="C2D4D4"/>
          </a:solid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rPr b="1" lang="en-US" sz="600">
                <a:solidFill>
                  <a:srgbClr val="1E3224"/>
                </a:solidFill>
              </a:rPr>
              <a:t>Data ingested into a </a:t>
            </a:r>
            <a:br>
              <a:rPr b="1" lang="en-US" sz="600">
                <a:solidFill>
                  <a:srgbClr val="1E3224"/>
                </a:solidFill>
              </a:rPr>
            </a:br>
            <a:r>
              <a:rPr b="1" lang="en-US" sz="600">
                <a:solidFill>
                  <a:srgbClr val="1E3224"/>
                </a:solidFill>
              </a:rPr>
              <a:t>Data Processing pipeline</a:t>
            </a:r>
            <a:endParaRPr b="1" sz="600">
              <a:solidFill>
                <a:srgbClr val="1E3224"/>
              </a:solidFill>
            </a:endParaRPr>
          </a:p>
        </p:txBody>
      </p:sp>
      <p:pic>
        <p:nvPicPr>
          <p:cNvPr id="353" name="Google Shape;353;p15"/>
          <p:cNvPicPr preferRelativeResize="0"/>
          <p:nvPr/>
        </p:nvPicPr>
        <p:blipFill rotWithShape="1">
          <a:blip r:embed="rId5">
            <a:alphaModFix/>
          </a:blip>
          <a:srcRect b="0" l="14880" r="16740" t="0"/>
          <a:stretch/>
        </p:blipFill>
        <p:spPr>
          <a:xfrm>
            <a:off x="3978712" y="1491550"/>
            <a:ext cx="527717" cy="449075"/>
          </a:xfrm>
          <a:prstGeom prst="rect">
            <a:avLst/>
          </a:prstGeom>
          <a:noFill/>
          <a:ln>
            <a:noFill/>
          </a:ln>
        </p:spPr>
      </p:pic>
      <p:cxnSp>
        <p:nvCxnSpPr>
          <p:cNvPr id="354" name="Google Shape;354;p15"/>
          <p:cNvCxnSpPr>
            <a:stCxn id="350" idx="3"/>
            <a:endCxn id="352" idx="1"/>
          </p:cNvCxnSpPr>
          <p:nvPr/>
        </p:nvCxnSpPr>
        <p:spPr>
          <a:xfrm>
            <a:off x="1266377" y="2083338"/>
            <a:ext cx="430500" cy="13200"/>
          </a:xfrm>
          <a:prstGeom prst="straightConnector1">
            <a:avLst/>
          </a:prstGeom>
          <a:noFill/>
          <a:ln cap="flat" cmpd="sng" w="19050">
            <a:solidFill>
              <a:srgbClr val="F1B13F"/>
            </a:solidFill>
            <a:prstDash val="dot"/>
            <a:round/>
            <a:headEnd len="sm" w="sm" type="none"/>
            <a:tailEnd len="med" w="med" type="triangle"/>
          </a:ln>
        </p:spPr>
      </p:cxnSp>
      <p:cxnSp>
        <p:nvCxnSpPr>
          <p:cNvPr id="355" name="Google Shape;355;p15"/>
          <p:cNvCxnSpPr>
            <a:stCxn id="356" idx="3"/>
            <a:endCxn id="353" idx="1"/>
          </p:cNvCxnSpPr>
          <p:nvPr/>
        </p:nvCxnSpPr>
        <p:spPr>
          <a:xfrm flipH="1" rot="10800000">
            <a:off x="2679959" y="1716125"/>
            <a:ext cx="1298700" cy="137700"/>
          </a:xfrm>
          <a:prstGeom prst="curvedConnector3">
            <a:avLst>
              <a:gd fmla="val 50002" name="adj1"/>
            </a:avLst>
          </a:prstGeom>
          <a:noFill/>
          <a:ln cap="flat" cmpd="sng" w="19050">
            <a:solidFill>
              <a:srgbClr val="F1B13F"/>
            </a:solidFill>
            <a:prstDash val="dot"/>
            <a:round/>
            <a:headEnd len="sm" w="sm" type="none"/>
            <a:tailEnd len="med" w="med" type="triangle"/>
          </a:ln>
        </p:spPr>
      </p:cxnSp>
      <p:pic>
        <p:nvPicPr>
          <p:cNvPr id="357" name="Google Shape;357;p15"/>
          <p:cNvPicPr preferRelativeResize="0"/>
          <p:nvPr/>
        </p:nvPicPr>
        <p:blipFill rotWithShape="1">
          <a:blip r:embed="rId6">
            <a:alphaModFix/>
          </a:blip>
          <a:srcRect b="-1159" l="14814" r="12712" t="-2297"/>
          <a:stretch/>
        </p:blipFill>
        <p:spPr>
          <a:xfrm>
            <a:off x="4076440" y="2833462"/>
            <a:ext cx="370814" cy="297300"/>
          </a:xfrm>
          <a:prstGeom prst="rect">
            <a:avLst/>
          </a:prstGeom>
          <a:noFill/>
          <a:ln>
            <a:noFill/>
          </a:ln>
        </p:spPr>
      </p:pic>
      <p:cxnSp>
        <p:nvCxnSpPr>
          <p:cNvPr id="358" name="Google Shape;358;p15"/>
          <p:cNvCxnSpPr>
            <a:stCxn id="353" idx="2"/>
            <a:endCxn id="357" idx="0"/>
          </p:cNvCxnSpPr>
          <p:nvPr/>
        </p:nvCxnSpPr>
        <p:spPr>
          <a:xfrm>
            <a:off x="4242571" y="1940625"/>
            <a:ext cx="19200" cy="892800"/>
          </a:xfrm>
          <a:prstGeom prst="straightConnector1">
            <a:avLst/>
          </a:prstGeom>
          <a:noFill/>
          <a:ln cap="flat" cmpd="sng" w="19050">
            <a:solidFill>
              <a:srgbClr val="F1B13F"/>
            </a:solidFill>
            <a:prstDash val="dot"/>
            <a:round/>
            <a:headEnd len="sm" w="sm" type="none"/>
            <a:tailEnd len="med" w="med" type="triangle"/>
          </a:ln>
        </p:spPr>
      </p:cxnSp>
      <p:sp>
        <p:nvSpPr>
          <p:cNvPr id="359" name="Google Shape;359;p15"/>
          <p:cNvSpPr/>
          <p:nvPr/>
        </p:nvSpPr>
        <p:spPr>
          <a:xfrm rot="-5400000">
            <a:off x="2355200" y="2237250"/>
            <a:ext cx="1960500" cy="214200"/>
          </a:xfrm>
          <a:prstGeom prst="roundRect">
            <a:avLst>
              <a:gd fmla="val 16667" name="adj"/>
            </a:avLst>
          </a:prstGeom>
          <a:solidFill>
            <a:schemeClr val="accent3"/>
          </a:solidFill>
          <a:ln cap="flat" cmpd="sng" w="7150">
            <a:solidFill>
              <a:schemeClr val="lt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US" sz="800">
                <a:solidFill>
                  <a:schemeClr val="lt1"/>
                </a:solidFill>
              </a:rPr>
              <a:t>Data objects are broken into chunks</a:t>
            </a:r>
            <a:endParaRPr b="1" sz="1400">
              <a:solidFill>
                <a:schemeClr val="lt1"/>
              </a:solidFill>
            </a:endParaRPr>
          </a:p>
        </p:txBody>
      </p:sp>
      <p:sp>
        <p:nvSpPr>
          <p:cNvPr id="360" name="Google Shape;360;p15"/>
          <p:cNvSpPr/>
          <p:nvPr/>
        </p:nvSpPr>
        <p:spPr>
          <a:xfrm>
            <a:off x="3818600" y="3148100"/>
            <a:ext cx="886500" cy="141600"/>
          </a:xfrm>
          <a:prstGeom prst="roundRect">
            <a:avLst>
              <a:gd fmla="val 16667" name="adj"/>
            </a:avLst>
          </a:prstGeom>
          <a:solidFill>
            <a:schemeClr val="lt2"/>
          </a:solidFill>
          <a:ln cap="flat" cmpd="sng" w="7150">
            <a:solidFill>
              <a:schemeClr val="accent4"/>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rPr b="1" lang="en-US" sz="600">
                <a:solidFill>
                  <a:schemeClr val="dk1"/>
                </a:solidFill>
              </a:rPr>
              <a:t>Embedding Model</a:t>
            </a:r>
            <a:endParaRPr b="1" sz="600">
              <a:solidFill>
                <a:schemeClr val="dk1"/>
              </a:solidFill>
            </a:endParaRPr>
          </a:p>
        </p:txBody>
      </p:sp>
      <p:pic>
        <p:nvPicPr>
          <p:cNvPr id="361" name="Google Shape;361;p15"/>
          <p:cNvPicPr preferRelativeResize="0"/>
          <p:nvPr/>
        </p:nvPicPr>
        <p:blipFill rotWithShape="1">
          <a:blip r:embed="rId7">
            <a:alphaModFix/>
          </a:blip>
          <a:srcRect b="24879" l="431" r="-581" t="22943"/>
          <a:stretch/>
        </p:blipFill>
        <p:spPr>
          <a:xfrm>
            <a:off x="5851839" y="2803396"/>
            <a:ext cx="1258512" cy="381640"/>
          </a:xfrm>
          <a:prstGeom prst="rect">
            <a:avLst/>
          </a:prstGeom>
          <a:noFill/>
          <a:ln cap="flat" cmpd="sng" w="9525">
            <a:solidFill>
              <a:srgbClr val="000000"/>
            </a:solidFill>
            <a:prstDash val="dash"/>
            <a:round/>
            <a:headEnd len="sm" w="sm" type="none"/>
            <a:tailEnd len="sm" w="sm" type="none"/>
          </a:ln>
        </p:spPr>
      </p:pic>
      <p:sp>
        <p:nvSpPr>
          <p:cNvPr id="362" name="Google Shape;362;p15"/>
          <p:cNvSpPr txBox="1"/>
          <p:nvPr/>
        </p:nvSpPr>
        <p:spPr>
          <a:xfrm>
            <a:off x="5806991" y="1445989"/>
            <a:ext cx="1348200" cy="623400"/>
          </a:xfrm>
          <a:prstGeom prst="rect">
            <a:avLst/>
          </a:prstGeom>
          <a:noFill/>
          <a:ln cap="flat" cmpd="sng" w="9525">
            <a:solidFill>
              <a:srgbClr val="000000"/>
            </a:solidFill>
            <a:prstDash val="dash"/>
            <a:round/>
            <a:headEnd len="sm" w="sm" type="none"/>
            <a:tailEnd len="sm" w="sm" type="none"/>
          </a:ln>
        </p:spPr>
        <p:txBody>
          <a:bodyPr anchorCtr="0" anchor="t" bIns="34275" lIns="68575" spcFirstLastPara="1" rIns="68575" wrap="square" tIns="34275">
            <a:spAutoFit/>
          </a:bodyPr>
          <a:lstStyle/>
          <a:p>
            <a:pPr indent="0" lvl="0" marL="0" marR="0" rtl="0" algn="l">
              <a:spcBef>
                <a:spcPts val="0"/>
              </a:spcBef>
              <a:spcAft>
                <a:spcPts val="0"/>
              </a:spcAft>
              <a:buNone/>
            </a:pPr>
            <a:r>
              <a:rPr i="1" lang="en-US" sz="600">
                <a:solidFill>
                  <a:schemeClr val="dk1"/>
                </a:solidFill>
                <a:latin typeface="Poppins"/>
                <a:ea typeface="Poppins"/>
                <a:cs typeface="Poppins"/>
                <a:sym typeface="Poppins"/>
              </a:rPr>
              <a:t>"We find that retrieval-augmented generation significantly reduces hallucin…all Questions benchmark when using contriver-based retrieval."</a:t>
            </a:r>
            <a:endParaRPr sz="600">
              <a:solidFill>
                <a:schemeClr val="dk1"/>
              </a:solidFill>
              <a:latin typeface="Arial"/>
              <a:ea typeface="Arial"/>
              <a:cs typeface="Arial"/>
              <a:sym typeface="Arial"/>
            </a:endParaRPr>
          </a:p>
        </p:txBody>
      </p:sp>
      <p:sp>
        <p:nvSpPr>
          <p:cNvPr id="348" name="Google Shape;348;p15"/>
          <p:cNvSpPr txBox="1"/>
          <p:nvPr/>
        </p:nvSpPr>
        <p:spPr>
          <a:xfrm>
            <a:off x="5843575" y="2170900"/>
            <a:ext cx="1298700" cy="531000"/>
          </a:xfrm>
          <a:prstGeom prst="rect">
            <a:avLst/>
          </a:prstGeom>
          <a:noFill/>
          <a:ln cap="flat" cmpd="sng" w="9525">
            <a:solidFill>
              <a:srgbClr val="000000"/>
            </a:solidFill>
            <a:prstDash val="dash"/>
            <a:round/>
            <a:headEnd len="sm" w="sm" type="none"/>
            <a:tailEnd len="sm" w="sm" type="none"/>
          </a:ln>
        </p:spPr>
        <p:txBody>
          <a:bodyPr anchorCtr="0" anchor="t" bIns="34275" lIns="68575" spcFirstLastPara="1" rIns="68575" wrap="square" tIns="34275">
            <a:spAutoFit/>
          </a:bodyPr>
          <a:lstStyle/>
          <a:p>
            <a:pPr indent="0" lvl="0" marL="0" marR="0" rtl="0" algn="l">
              <a:spcBef>
                <a:spcPts val="0"/>
              </a:spcBef>
              <a:spcAft>
                <a:spcPts val="0"/>
              </a:spcAft>
              <a:buNone/>
            </a:pPr>
            <a:r>
              <a:rPr i="1" lang="en-US" sz="500">
                <a:solidFill>
                  <a:schemeClr val="dk1"/>
                </a:solidFill>
                <a:latin typeface="Poppins"/>
                <a:ea typeface="Poppins"/>
                <a:cs typeface="Poppins"/>
                <a:sym typeface="Poppins"/>
              </a:rPr>
              <a:t>{  "</a:t>
            </a:r>
            <a:r>
              <a:rPr i="1" lang="en-US" sz="500">
                <a:solidFill>
                  <a:srgbClr val="C00000"/>
                </a:solidFill>
                <a:latin typeface="Poppins"/>
                <a:ea typeface="Poppins"/>
                <a:cs typeface="Poppins"/>
                <a:sym typeface="Poppins"/>
              </a:rPr>
              <a:t>paper_id</a:t>
            </a:r>
            <a:r>
              <a:rPr i="1" lang="en-US" sz="500">
                <a:solidFill>
                  <a:schemeClr val="dk1"/>
                </a:solidFill>
                <a:latin typeface="Poppins"/>
                <a:ea typeface="Poppins"/>
                <a:cs typeface="Poppins"/>
                <a:sym typeface="Poppins"/>
              </a:rPr>
              <a:t>": "</a:t>
            </a:r>
            <a:r>
              <a:rPr i="1" lang="en-US" sz="500">
                <a:solidFill>
                  <a:srgbClr val="6AA84F"/>
                </a:solidFill>
                <a:latin typeface="Poppins"/>
                <a:ea typeface="Poppins"/>
                <a:cs typeface="Poppins"/>
                <a:sym typeface="Poppins"/>
              </a:rPr>
              <a:t>2312.10997</a:t>
            </a:r>
            <a:r>
              <a:rPr i="1" lang="en-US" sz="500">
                <a:solidFill>
                  <a:schemeClr val="dk1"/>
                </a:solidFill>
                <a:latin typeface="Poppins"/>
                <a:ea typeface="Poppins"/>
                <a:cs typeface="Poppins"/>
                <a:sym typeface="Poppins"/>
              </a:rPr>
              <a:t>",  "</a:t>
            </a:r>
            <a:r>
              <a:rPr i="1" lang="en-US" sz="500">
                <a:solidFill>
                  <a:srgbClr val="C00000"/>
                </a:solidFill>
                <a:latin typeface="Poppins"/>
                <a:ea typeface="Poppins"/>
                <a:cs typeface="Poppins"/>
                <a:sym typeface="Poppins"/>
              </a:rPr>
              <a:t>title</a:t>
            </a:r>
            <a:r>
              <a:rPr i="1" lang="en-US" sz="500">
                <a:solidFill>
                  <a:schemeClr val="dk1"/>
                </a:solidFill>
                <a:latin typeface="Poppins"/>
                <a:ea typeface="Poppins"/>
                <a:cs typeface="Poppins"/>
                <a:sym typeface="Poppins"/>
              </a:rPr>
              <a:t>": "</a:t>
            </a:r>
            <a:r>
              <a:rPr i="1" lang="en-US" sz="500">
                <a:solidFill>
                  <a:srgbClr val="6AA84F"/>
                </a:solidFill>
                <a:latin typeface="Poppins"/>
                <a:ea typeface="Poppins"/>
                <a:cs typeface="Poppins"/>
                <a:sym typeface="Poppins"/>
              </a:rPr>
              <a:t>Benchmarking RAG for Factual Consistency</a:t>
            </a:r>
            <a:r>
              <a:rPr i="1" lang="en-US" sz="500">
                <a:solidFill>
                  <a:schemeClr val="dk1"/>
                </a:solidFill>
                <a:latin typeface="Poppins"/>
                <a:ea typeface="Poppins"/>
                <a:cs typeface="Poppins"/>
                <a:sym typeface="Poppins"/>
              </a:rPr>
              <a:t>",  "</a:t>
            </a:r>
            <a:r>
              <a:rPr i="1" lang="en-US" sz="500">
                <a:solidFill>
                  <a:srgbClr val="C00000"/>
                </a:solidFill>
                <a:latin typeface="Poppins"/>
                <a:ea typeface="Poppins"/>
                <a:cs typeface="Poppins"/>
                <a:sym typeface="Poppins"/>
              </a:rPr>
              <a:t>authors</a:t>
            </a:r>
            <a:r>
              <a:rPr i="1" lang="en-US" sz="500">
                <a:solidFill>
                  <a:schemeClr val="dk1"/>
                </a:solidFill>
                <a:latin typeface="Poppins"/>
                <a:ea typeface="Poppins"/>
                <a:cs typeface="Poppins"/>
                <a:sym typeface="Poppins"/>
              </a:rPr>
              <a:t>": ["</a:t>
            </a:r>
            <a:r>
              <a:rPr i="1" lang="en-US" sz="500">
                <a:solidFill>
                  <a:srgbClr val="6AA84F"/>
                </a:solidFill>
                <a:latin typeface="Poppins"/>
                <a:ea typeface="Poppins"/>
                <a:cs typeface="Poppins"/>
                <a:sym typeface="Poppins"/>
              </a:rPr>
              <a:t>Chen, Wei", "Patel, Anika", "Yamamoto, Kenji"</a:t>
            </a:r>
            <a:r>
              <a:rPr i="1" lang="en-US" sz="500">
                <a:solidFill>
                  <a:schemeClr val="dk1"/>
                </a:solidFill>
                <a:latin typeface="Poppins"/>
                <a:ea typeface="Poppins"/>
                <a:cs typeface="Poppins"/>
                <a:sym typeface="Poppins"/>
              </a:rPr>
              <a:t>],  "</a:t>
            </a:r>
            <a:r>
              <a:rPr i="1" lang="en-US" sz="500">
                <a:solidFill>
                  <a:srgbClr val="C00000"/>
                </a:solidFill>
                <a:latin typeface="Poppins"/>
                <a:ea typeface="Poppins"/>
                <a:cs typeface="Poppins"/>
                <a:sym typeface="Poppins"/>
              </a:rPr>
              <a:t>section</a:t>
            </a:r>
            <a:r>
              <a:rPr i="1" lang="en-US" sz="500">
                <a:solidFill>
                  <a:schemeClr val="dk1"/>
                </a:solidFill>
                <a:latin typeface="Poppins"/>
                <a:ea typeface="Poppins"/>
                <a:cs typeface="Poppins"/>
                <a:sym typeface="Poppins"/>
              </a:rPr>
              <a:t>": "</a:t>
            </a:r>
            <a:r>
              <a:rPr i="1" lang="en-US" sz="500">
                <a:solidFill>
                  <a:srgbClr val="6AA84F"/>
                </a:solidFill>
                <a:latin typeface="Poppins"/>
                <a:ea typeface="Poppins"/>
                <a:cs typeface="Poppins"/>
                <a:sym typeface="Poppins"/>
              </a:rPr>
              <a:t>Results</a:t>
            </a:r>
            <a:r>
              <a:rPr i="1" lang="en-US" sz="500">
                <a:solidFill>
                  <a:schemeClr val="dk1"/>
                </a:solidFill>
                <a:latin typeface="Poppins"/>
                <a:ea typeface="Poppins"/>
                <a:cs typeface="Poppins"/>
                <a:sym typeface="Poppins"/>
              </a:rPr>
              <a:t>",  "</a:t>
            </a:r>
            <a:r>
              <a:rPr i="1" lang="en-US" sz="500">
                <a:solidFill>
                  <a:srgbClr val="C00000"/>
                </a:solidFill>
                <a:latin typeface="Poppins"/>
                <a:ea typeface="Poppins"/>
                <a:cs typeface="Poppins"/>
                <a:sym typeface="Poppins"/>
              </a:rPr>
              <a:t>page</a:t>
            </a:r>
            <a:r>
              <a:rPr i="1" lang="en-US" sz="500">
                <a:solidFill>
                  <a:schemeClr val="dk1"/>
                </a:solidFill>
                <a:latin typeface="Poppins"/>
                <a:ea typeface="Poppins"/>
                <a:cs typeface="Poppins"/>
                <a:sym typeface="Poppins"/>
              </a:rPr>
              <a:t>": </a:t>
            </a:r>
            <a:r>
              <a:rPr i="1" lang="en-US" sz="500">
                <a:solidFill>
                  <a:srgbClr val="6AA84F"/>
                </a:solidFill>
                <a:latin typeface="Poppins"/>
                <a:ea typeface="Poppins"/>
                <a:cs typeface="Poppins"/>
                <a:sym typeface="Poppins"/>
              </a:rPr>
              <a:t>7</a:t>
            </a:r>
            <a:r>
              <a:rPr i="1" lang="en-US" sz="500">
                <a:solidFill>
                  <a:schemeClr val="dk1"/>
                </a:solidFill>
                <a:latin typeface="Poppins"/>
                <a:ea typeface="Poppins"/>
                <a:cs typeface="Poppins"/>
                <a:sym typeface="Poppins"/>
              </a:rPr>
              <a:t>,  "</a:t>
            </a:r>
            <a:r>
              <a:rPr i="1" lang="en-US" sz="500">
                <a:solidFill>
                  <a:srgbClr val="C00000"/>
                </a:solidFill>
                <a:latin typeface="Poppins"/>
                <a:ea typeface="Poppins"/>
                <a:cs typeface="Poppins"/>
                <a:sym typeface="Poppins"/>
              </a:rPr>
              <a:t>chunk_index</a:t>
            </a:r>
            <a:r>
              <a:rPr i="1" lang="en-US" sz="500">
                <a:solidFill>
                  <a:schemeClr val="dk1"/>
                </a:solidFill>
                <a:latin typeface="Poppins"/>
                <a:ea typeface="Poppins"/>
                <a:cs typeface="Poppins"/>
                <a:sym typeface="Poppins"/>
              </a:rPr>
              <a:t>": </a:t>
            </a:r>
            <a:r>
              <a:rPr i="1" lang="en-US" sz="500">
                <a:solidFill>
                  <a:srgbClr val="6AA84F"/>
                </a:solidFill>
                <a:latin typeface="Poppins"/>
                <a:ea typeface="Poppins"/>
                <a:cs typeface="Poppins"/>
                <a:sym typeface="Poppins"/>
              </a:rPr>
              <a:t>42</a:t>
            </a:r>
            <a:r>
              <a:rPr i="1" lang="en-US" sz="500">
                <a:solidFill>
                  <a:schemeClr val="dk1"/>
                </a:solidFill>
                <a:latin typeface="Poppins"/>
                <a:ea typeface="Poppins"/>
                <a:cs typeface="Poppins"/>
                <a:sym typeface="Poppins"/>
              </a:rPr>
              <a:t>}</a:t>
            </a:r>
            <a:endParaRPr sz="500">
              <a:solidFill>
                <a:schemeClr val="dk1"/>
              </a:solidFill>
              <a:latin typeface="Arial"/>
              <a:ea typeface="Arial"/>
              <a:cs typeface="Arial"/>
              <a:sym typeface="Arial"/>
            </a:endParaRPr>
          </a:p>
        </p:txBody>
      </p:sp>
      <p:cxnSp>
        <p:nvCxnSpPr>
          <p:cNvPr id="363" name="Google Shape;363;p15"/>
          <p:cNvCxnSpPr>
            <a:stCxn id="357" idx="3"/>
            <a:endCxn id="361" idx="1"/>
          </p:cNvCxnSpPr>
          <p:nvPr/>
        </p:nvCxnSpPr>
        <p:spPr>
          <a:xfrm>
            <a:off x="4447255" y="2982112"/>
            <a:ext cx="1404600" cy="12000"/>
          </a:xfrm>
          <a:prstGeom prst="bentConnector3">
            <a:avLst>
              <a:gd fmla="val 49999" name="adj1"/>
            </a:avLst>
          </a:prstGeom>
          <a:noFill/>
          <a:ln cap="flat" cmpd="sng" w="19050">
            <a:solidFill>
              <a:srgbClr val="F1B13F"/>
            </a:solidFill>
            <a:prstDash val="dot"/>
            <a:round/>
            <a:headEnd len="sm" w="sm" type="none"/>
            <a:tailEnd len="med" w="med" type="triangle"/>
          </a:ln>
        </p:spPr>
      </p:cxnSp>
      <p:cxnSp>
        <p:nvCxnSpPr>
          <p:cNvPr id="364" name="Google Shape;364;p15"/>
          <p:cNvCxnSpPr>
            <a:stCxn id="353" idx="3"/>
            <a:endCxn id="362" idx="1"/>
          </p:cNvCxnSpPr>
          <p:nvPr/>
        </p:nvCxnSpPr>
        <p:spPr>
          <a:xfrm>
            <a:off x="4506429" y="1716087"/>
            <a:ext cx="1300500" cy="41700"/>
          </a:xfrm>
          <a:prstGeom prst="curvedConnector3">
            <a:avLst>
              <a:gd fmla="val 50002" name="adj1"/>
            </a:avLst>
          </a:prstGeom>
          <a:noFill/>
          <a:ln cap="flat" cmpd="sng" w="19050">
            <a:solidFill>
              <a:srgbClr val="F1B13F"/>
            </a:solidFill>
            <a:prstDash val="dot"/>
            <a:round/>
            <a:headEnd len="sm" w="sm" type="none"/>
            <a:tailEnd len="med" w="med" type="triangle"/>
          </a:ln>
        </p:spPr>
      </p:cxnSp>
      <p:cxnSp>
        <p:nvCxnSpPr>
          <p:cNvPr id="365" name="Google Shape;365;p15"/>
          <p:cNvCxnSpPr>
            <a:stCxn id="353" idx="3"/>
            <a:endCxn id="348" idx="1"/>
          </p:cNvCxnSpPr>
          <p:nvPr/>
        </p:nvCxnSpPr>
        <p:spPr>
          <a:xfrm>
            <a:off x="4506429" y="1716087"/>
            <a:ext cx="1337100" cy="720300"/>
          </a:xfrm>
          <a:prstGeom prst="curvedConnector3">
            <a:avLst>
              <a:gd fmla="val 50002" name="adj1"/>
            </a:avLst>
          </a:prstGeom>
          <a:noFill/>
          <a:ln cap="flat" cmpd="sng" w="19050">
            <a:solidFill>
              <a:srgbClr val="F1B13F"/>
            </a:solidFill>
            <a:prstDash val="dot"/>
            <a:round/>
            <a:headEnd len="sm" w="sm" type="none"/>
            <a:tailEnd len="med" w="med" type="triangle"/>
          </a:ln>
        </p:spPr>
      </p:cxnSp>
      <p:cxnSp>
        <p:nvCxnSpPr>
          <p:cNvPr id="366" name="Google Shape;366;p15"/>
          <p:cNvCxnSpPr>
            <a:stCxn id="348" idx="3"/>
            <a:endCxn id="367" idx="2"/>
          </p:cNvCxnSpPr>
          <p:nvPr/>
        </p:nvCxnSpPr>
        <p:spPr>
          <a:xfrm flipH="1" rot="10800000">
            <a:off x="7142275" y="2109100"/>
            <a:ext cx="802500" cy="327300"/>
          </a:xfrm>
          <a:prstGeom prst="bentConnector3">
            <a:avLst>
              <a:gd fmla="val 50008" name="adj1"/>
            </a:avLst>
          </a:prstGeom>
          <a:noFill/>
          <a:ln cap="flat" cmpd="sng" w="19050">
            <a:solidFill>
              <a:srgbClr val="F1B13F"/>
            </a:solidFill>
            <a:prstDash val="dot"/>
            <a:round/>
            <a:headEnd len="sm" w="sm" type="none"/>
            <a:tailEnd len="med" w="med" type="triangle"/>
          </a:ln>
        </p:spPr>
      </p:cxnSp>
      <p:cxnSp>
        <p:nvCxnSpPr>
          <p:cNvPr id="368" name="Google Shape;368;p15"/>
          <p:cNvCxnSpPr>
            <a:stCxn id="362" idx="3"/>
            <a:endCxn id="369" idx="2"/>
          </p:cNvCxnSpPr>
          <p:nvPr/>
        </p:nvCxnSpPr>
        <p:spPr>
          <a:xfrm flipH="1" rot="10800000">
            <a:off x="7155191" y="1640089"/>
            <a:ext cx="794700" cy="117600"/>
          </a:xfrm>
          <a:prstGeom prst="bentConnector3">
            <a:avLst>
              <a:gd fmla="val 50002" name="adj1"/>
            </a:avLst>
          </a:prstGeom>
          <a:noFill/>
          <a:ln cap="flat" cmpd="sng" w="19050">
            <a:solidFill>
              <a:srgbClr val="F1B13F"/>
            </a:solidFill>
            <a:prstDash val="dot"/>
            <a:round/>
            <a:headEnd len="sm" w="sm" type="none"/>
            <a:tailEnd len="med" w="med" type="triangle"/>
          </a:ln>
        </p:spPr>
      </p:cxnSp>
      <p:cxnSp>
        <p:nvCxnSpPr>
          <p:cNvPr id="370" name="Google Shape;370;p15"/>
          <p:cNvCxnSpPr>
            <a:stCxn id="361" idx="3"/>
            <a:endCxn id="371" idx="2"/>
          </p:cNvCxnSpPr>
          <p:nvPr/>
        </p:nvCxnSpPr>
        <p:spPr>
          <a:xfrm>
            <a:off x="7110351" y="2994215"/>
            <a:ext cx="846300" cy="85200"/>
          </a:xfrm>
          <a:prstGeom prst="bentConnector3">
            <a:avLst>
              <a:gd fmla="val 49997" name="adj1"/>
            </a:avLst>
          </a:prstGeom>
          <a:noFill/>
          <a:ln cap="flat" cmpd="sng" w="19050">
            <a:solidFill>
              <a:srgbClr val="F1B13F"/>
            </a:solidFill>
            <a:prstDash val="dot"/>
            <a:round/>
            <a:headEnd len="sm" w="sm" type="none"/>
            <a:tailEnd len="med" w="med" type="triangle"/>
          </a:ln>
        </p:spPr>
      </p:cxnSp>
      <p:sp>
        <p:nvSpPr>
          <p:cNvPr id="372" name="Google Shape;372;p15"/>
          <p:cNvSpPr txBox="1"/>
          <p:nvPr/>
        </p:nvSpPr>
        <p:spPr>
          <a:xfrm>
            <a:off x="5830709" y="3241954"/>
            <a:ext cx="1312800" cy="684900"/>
          </a:xfrm>
          <a:prstGeom prst="rect">
            <a:avLst/>
          </a:prstGeom>
          <a:noFill/>
          <a:ln cap="flat" cmpd="sng" w="9525">
            <a:solidFill>
              <a:srgbClr val="000000"/>
            </a:solidFill>
            <a:prstDash val="dash"/>
            <a:round/>
            <a:headEnd len="sm" w="sm" type="none"/>
            <a:tailEnd len="sm" w="sm" type="none"/>
          </a:ln>
        </p:spPr>
        <p:txBody>
          <a:bodyPr anchorCtr="0" anchor="t" bIns="34275" lIns="68575" spcFirstLastPara="1" rIns="68575" wrap="square" tIns="34275">
            <a:spAutoFit/>
          </a:bodyPr>
          <a:lstStyle/>
          <a:p>
            <a:pPr indent="0" lvl="0" marL="0" marR="0" rtl="0" algn="l">
              <a:spcBef>
                <a:spcPts val="0"/>
              </a:spcBef>
              <a:spcAft>
                <a:spcPts val="0"/>
              </a:spcAft>
              <a:buNone/>
            </a:pPr>
            <a:r>
              <a:rPr lang="en-US" sz="500">
                <a:solidFill>
                  <a:schemeClr val="dk1"/>
                </a:solidFill>
                <a:latin typeface="Arial"/>
                <a:ea typeface="Arial"/>
                <a:cs typeface="Arial"/>
                <a:sym typeface="Arial"/>
              </a:rPr>
              <a:t>(:Paper {paper_id: "2312.10997", title: "Benchmarking RAG for Factual Consistency"})</a:t>
            </a:r>
            <a:endParaRPr sz="1400">
              <a:solidFill>
                <a:schemeClr val="dk1"/>
              </a:solidFill>
              <a:latin typeface="Arial"/>
              <a:ea typeface="Arial"/>
              <a:cs typeface="Arial"/>
              <a:sym typeface="Arial"/>
            </a:endParaRPr>
          </a:p>
          <a:p>
            <a:pPr indent="0" lvl="0" marL="0" marR="0" rtl="0" algn="l">
              <a:spcBef>
                <a:spcPts val="0"/>
              </a:spcBef>
              <a:spcAft>
                <a:spcPts val="0"/>
              </a:spcAft>
              <a:buNone/>
            </a:pPr>
            <a:r>
              <a:rPr lang="en-US" sz="500">
                <a:solidFill>
                  <a:schemeClr val="dk1"/>
                </a:solidFill>
                <a:latin typeface="Arial"/>
                <a:ea typeface="Arial"/>
                <a:cs typeface="Arial"/>
                <a:sym typeface="Arial"/>
              </a:rPr>
              <a:t>  -[:HAS_SECTION]→ (:Section {name: "Results"})</a:t>
            </a:r>
            <a:endParaRPr sz="1400">
              <a:solidFill>
                <a:schemeClr val="dk1"/>
              </a:solidFill>
              <a:latin typeface="Arial"/>
              <a:ea typeface="Arial"/>
              <a:cs typeface="Arial"/>
              <a:sym typeface="Arial"/>
            </a:endParaRPr>
          </a:p>
          <a:p>
            <a:pPr indent="0" lvl="0" marL="0" marR="0" rtl="0" algn="l">
              <a:spcBef>
                <a:spcPts val="0"/>
              </a:spcBef>
              <a:spcAft>
                <a:spcPts val="0"/>
              </a:spcAft>
              <a:buNone/>
            </a:pPr>
            <a:r>
              <a:rPr lang="en-US" sz="500">
                <a:solidFill>
                  <a:schemeClr val="dk1"/>
                </a:solidFill>
                <a:latin typeface="Arial"/>
                <a:ea typeface="Arial"/>
                <a:cs typeface="Arial"/>
                <a:sym typeface="Arial"/>
              </a:rPr>
              <a:t>    -[:CONTAINS_CHUNK]→ (:Chunk D_BY]→ (:Author {name: "Yamamoto, Kenji"})</a:t>
            </a:r>
            <a:endParaRPr sz="1400">
              <a:solidFill>
                <a:schemeClr val="dk1"/>
              </a:solidFill>
              <a:latin typeface="Arial"/>
              <a:ea typeface="Arial"/>
              <a:cs typeface="Arial"/>
              <a:sym typeface="Arial"/>
            </a:endParaRPr>
          </a:p>
        </p:txBody>
      </p:sp>
      <p:cxnSp>
        <p:nvCxnSpPr>
          <p:cNvPr id="373" name="Google Shape;373;p15"/>
          <p:cNvCxnSpPr>
            <a:stCxn id="372" idx="3"/>
            <a:endCxn id="374" idx="2"/>
          </p:cNvCxnSpPr>
          <p:nvPr/>
        </p:nvCxnSpPr>
        <p:spPr>
          <a:xfrm flipH="1" rot="10800000">
            <a:off x="7143509" y="3538804"/>
            <a:ext cx="818100" cy="45600"/>
          </a:xfrm>
          <a:prstGeom prst="bentConnector3">
            <a:avLst>
              <a:gd fmla="val 50001" name="adj1"/>
            </a:avLst>
          </a:prstGeom>
          <a:noFill/>
          <a:ln cap="flat" cmpd="sng" w="19050">
            <a:solidFill>
              <a:srgbClr val="F1B13F"/>
            </a:solidFill>
            <a:prstDash val="dot"/>
            <a:round/>
            <a:headEnd len="sm" w="sm" type="none"/>
            <a:tailEnd len="med" w="med" type="triangle"/>
          </a:ln>
        </p:spPr>
      </p:cxnSp>
      <p:sp>
        <p:nvSpPr>
          <p:cNvPr id="375" name="Google Shape;375;p15"/>
          <p:cNvSpPr/>
          <p:nvPr/>
        </p:nvSpPr>
        <p:spPr>
          <a:xfrm rot="-5400000">
            <a:off x="6258289" y="2557121"/>
            <a:ext cx="2415900" cy="186300"/>
          </a:xfrm>
          <a:prstGeom prst="roundRect">
            <a:avLst>
              <a:gd fmla="val 16667" name="adj"/>
            </a:avLst>
          </a:prstGeom>
          <a:solidFill>
            <a:schemeClr val="accent3"/>
          </a:solidFill>
          <a:ln cap="flat" cmpd="sng" w="7150">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rPr b="1" lang="en-US" sz="800">
                <a:solidFill>
                  <a:schemeClr val="lt1"/>
                </a:solidFill>
              </a:rPr>
              <a:t>Data Ingestion</a:t>
            </a:r>
            <a:endParaRPr b="1" sz="800">
              <a:solidFill>
                <a:schemeClr val="lt1"/>
              </a:solidFill>
            </a:endParaRPr>
          </a:p>
        </p:txBody>
      </p:sp>
      <p:sp>
        <p:nvSpPr>
          <p:cNvPr id="376" name="Google Shape;376;p15"/>
          <p:cNvSpPr/>
          <p:nvPr/>
        </p:nvSpPr>
        <p:spPr>
          <a:xfrm>
            <a:off x="406823" y="2778088"/>
            <a:ext cx="886500" cy="141600"/>
          </a:xfrm>
          <a:prstGeom prst="roundRect">
            <a:avLst>
              <a:gd fmla="val 16667" name="adj"/>
            </a:avLst>
          </a:prstGeom>
          <a:solidFill>
            <a:schemeClr val="lt2"/>
          </a:solidFill>
          <a:ln cap="flat" cmpd="sng" w="7150">
            <a:solidFill>
              <a:schemeClr val="accent4"/>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US" sz="800">
                <a:solidFill>
                  <a:schemeClr val="dk1"/>
                </a:solidFill>
                <a:latin typeface="Arial"/>
                <a:ea typeface="Arial"/>
                <a:cs typeface="Arial"/>
                <a:sym typeface="Arial"/>
              </a:rPr>
              <a:t>Data Sources</a:t>
            </a:r>
            <a:endParaRPr sz="1100"/>
          </a:p>
        </p:txBody>
      </p:sp>
      <p:sp>
        <p:nvSpPr>
          <p:cNvPr id="356" name="Google Shape;356;p15"/>
          <p:cNvSpPr/>
          <p:nvPr/>
        </p:nvSpPr>
        <p:spPr>
          <a:xfrm>
            <a:off x="1994159" y="1783025"/>
            <a:ext cx="685800" cy="141600"/>
          </a:xfrm>
          <a:prstGeom prst="roundRect">
            <a:avLst>
              <a:gd fmla="val 16667" name="adj"/>
            </a:avLst>
          </a:prstGeom>
          <a:solidFill>
            <a:schemeClr val="lt2"/>
          </a:solidFill>
          <a:ln cap="flat" cmpd="sng" w="7150">
            <a:solidFill>
              <a:schemeClr val="accent4"/>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US" sz="700">
                <a:solidFill>
                  <a:schemeClr val="dk1"/>
                </a:solidFill>
              </a:rPr>
              <a:t>Data Object</a:t>
            </a:r>
            <a:endParaRPr b="1" sz="700"/>
          </a:p>
        </p:txBody>
      </p:sp>
      <p:sp>
        <p:nvSpPr>
          <p:cNvPr id="377" name="Google Shape;377;p15"/>
          <p:cNvSpPr/>
          <p:nvPr/>
        </p:nvSpPr>
        <p:spPr>
          <a:xfrm>
            <a:off x="1994159" y="2268325"/>
            <a:ext cx="685800" cy="141600"/>
          </a:xfrm>
          <a:prstGeom prst="roundRect">
            <a:avLst>
              <a:gd fmla="val 16667" name="adj"/>
            </a:avLst>
          </a:prstGeom>
          <a:solidFill>
            <a:schemeClr val="lt2"/>
          </a:solidFill>
          <a:ln cap="flat" cmpd="sng" w="7150">
            <a:solidFill>
              <a:srgbClr val="C0000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US" sz="700">
                <a:solidFill>
                  <a:schemeClr val="dk1"/>
                </a:solidFill>
              </a:rPr>
              <a:t>Chunking</a:t>
            </a:r>
            <a:endParaRPr sz="700"/>
          </a:p>
        </p:txBody>
      </p:sp>
      <p:sp>
        <p:nvSpPr>
          <p:cNvPr id="378" name="Google Shape;378;p15"/>
          <p:cNvSpPr/>
          <p:nvPr/>
        </p:nvSpPr>
        <p:spPr>
          <a:xfrm>
            <a:off x="1876258" y="2433226"/>
            <a:ext cx="921600" cy="141600"/>
          </a:xfrm>
          <a:prstGeom prst="roundRect">
            <a:avLst>
              <a:gd fmla="val 16667" name="adj"/>
            </a:avLst>
          </a:prstGeom>
          <a:solidFill>
            <a:schemeClr val="lt2"/>
          </a:solidFill>
          <a:ln cap="flat" cmpd="sng" w="7150">
            <a:solidFill>
              <a:srgbClr val="C0000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US" sz="700">
                <a:solidFill>
                  <a:schemeClr val="dk1"/>
                </a:solidFill>
              </a:rPr>
              <a:t>Data Deduplication</a:t>
            </a:r>
            <a:endParaRPr sz="700"/>
          </a:p>
        </p:txBody>
      </p:sp>
      <p:sp>
        <p:nvSpPr>
          <p:cNvPr id="379" name="Google Shape;379;p15"/>
          <p:cNvSpPr/>
          <p:nvPr/>
        </p:nvSpPr>
        <p:spPr>
          <a:xfrm>
            <a:off x="1876258" y="2615615"/>
            <a:ext cx="921600" cy="141600"/>
          </a:xfrm>
          <a:prstGeom prst="roundRect">
            <a:avLst>
              <a:gd fmla="val 16667" name="adj"/>
            </a:avLst>
          </a:prstGeom>
          <a:solidFill>
            <a:schemeClr val="lt2"/>
          </a:solidFill>
          <a:ln cap="flat" cmpd="sng" w="7150">
            <a:solidFill>
              <a:srgbClr val="C0000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US" sz="700">
                <a:solidFill>
                  <a:schemeClr val="dk1"/>
                </a:solidFill>
              </a:rPr>
              <a:t>Text Normalization</a:t>
            </a:r>
            <a:endParaRPr sz="700"/>
          </a:p>
        </p:txBody>
      </p:sp>
      <p:sp>
        <p:nvSpPr>
          <p:cNvPr id="380" name="Google Shape;380;p15"/>
          <p:cNvSpPr/>
          <p:nvPr/>
        </p:nvSpPr>
        <p:spPr>
          <a:xfrm>
            <a:off x="1876258" y="2789265"/>
            <a:ext cx="921600" cy="141600"/>
          </a:xfrm>
          <a:prstGeom prst="roundRect">
            <a:avLst>
              <a:gd fmla="val 16667" name="adj"/>
            </a:avLst>
          </a:prstGeom>
          <a:solidFill>
            <a:schemeClr val="lt2"/>
          </a:solidFill>
          <a:ln cap="flat" cmpd="sng" w="7150">
            <a:solidFill>
              <a:srgbClr val="C0000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US" sz="700">
                <a:solidFill>
                  <a:schemeClr val="dk1"/>
                </a:solidFill>
              </a:rPr>
              <a:t>Entity extraction</a:t>
            </a:r>
            <a:endParaRPr sz="700"/>
          </a:p>
        </p:txBody>
      </p:sp>
      <p:sp>
        <p:nvSpPr>
          <p:cNvPr id="381" name="Google Shape;381;p15"/>
          <p:cNvSpPr/>
          <p:nvPr/>
        </p:nvSpPr>
        <p:spPr>
          <a:xfrm>
            <a:off x="2285304" y="3326006"/>
            <a:ext cx="21900" cy="23100"/>
          </a:xfrm>
          <a:prstGeom prst="ellipse">
            <a:avLst/>
          </a:prstGeom>
          <a:solidFill>
            <a:schemeClr val="accent3"/>
          </a:solidFill>
          <a:ln cap="flat" cmpd="sng" w="7525">
            <a:solidFill>
              <a:schemeClr val="dk2"/>
            </a:solidFill>
            <a:prstDash val="solid"/>
            <a:round/>
            <a:headEnd len="sm" w="sm" type="none"/>
            <a:tailEnd len="sm" w="sm" type="none"/>
          </a:ln>
        </p:spPr>
        <p:txBody>
          <a:bodyPr anchorCtr="0" anchor="ctr" bIns="72150" lIns="72150" spcFirstLastPara="1" rIns="72150" wrap="square" tIns="72150">
            <a:noAutofit/>
          </a:bodyPr>
          <a:lstStyle/>
          <a:p>
            <a:pPr indent="0" lvl="0" marL="0" rtl="0" algn="ctr">
              <a:spcBef>
                <a:spcPts val="0"/>
              </a:spcBef>
              <a:spcAft>
                <a:spcPts val="0"/>
              </a:spcAft>
              <a:buNone/>
            </a:pPr>
            <a:r>
              <a:t/>
            </a:r>
            <a:endParaRPr sz="1105"/>
          </a:p>
        </p:txBody>
      </p:sp>
      <p:sp>
        <p:nvSpPr>
          <p:cNvPr id="382" name="Google Shape;382;p15"/>
          <p:cNvSpPr/>
          <p:nvPr/>
        </p:nvSpPr>
        <p:spPr>
          <a:xfrm>
            <a:off x="2285304" y="3385203"/>
            <a:ext cx="21900" cy="23100"/>
          </a:xfrm>
          <a:prstGeom prst="ellipse">
            <a:avLst/>
          </a:prstGeom>
          <a:solidFill>
            <a:schemeClr val="accent3"/>
          </a:solidFill>
          <a:ln cap="flat" cmpd="sng" w="7525">
            <a:solidFill>
              <a:schemeClr val="dk2"/>
            </a:solidFill>
            <a:prstDash val="solid"/>
            <a:round/>
            <a:headEnd len="sm" w="sm" type="none"/>
            <a:tailEnd len="sm" w="sm" type="none"/>
          </a:ln>
        </p:spPr>
        <p:txBody>
          <a:bodyPr anchorCtr="0" anchor="ctr" bIns="72150" lIns="72150" spcFirstLastPara="1" rIns="72150" wrap="square" tIns="72150">
            <a:noAutofit/>
          </a:bodyPr>
          <a:lstStyle/>
          <a:p>
            <a:pPr indent="0" lvl="0" marL="0" rtl="0" algn="ctr">
              <a:spcBef>
                <a:spcPts val="0"/>
              </a:spcBef>
              <a:spcAft>
                <a:spcPts val="0"/>
              </a:spcAft>
              <a:buNone/>
            </a:pPr>
            <a:r>
              <a:t/>
            </a:r>
            <a:endParaRPr sz="1105"/>
          </a:p>
        </p:txBody>
      </p:sp>
      <p:sp>
        <p:nvSpPr>
          <p:cNvPr id="383" name="Google Shape;383;p15"/>
          <p:cNvSpPr/>
          <p:nvPr/>
        </p:nvSpPr>
        <p:spPr>
          <a:xfrm>
            <a:off x="2285304" y="3447053"/>
            <a:ext cx="21900" cy="23100"/>
          </a:xfrm>
          <a:prstGeom prst="ellipse">
            <a:avLst/>
          </a:prstGeom>
          <a:solidFill>
            <a:schemeClr val="accent3"/>
          </a:solidFill>
          <a:ln cap="flat" cmpd="sng" w="7525">
            <a:solidFill>
              <a:schemeClr val="dk2"/>
            </a:solidFill>
            <a:prstDash val="solid"/>
            <a:round/>
            <a:headEnd len="sm" w="sm" type="none"/>
            <a:tailEnd len="sm" w="sm" type="none"/>
          </a:ln>
        </p:spPr>
        <p:txBody>
          <a:bodyPr anchorCtr="0" anchor="ctr" bIns="72150" lIns="72150" spcFirstLastPara="1" rIns="72150" wrap="square" tIns="72150">
            <a:noAutofit/>
          </a:bodyPr>
          <a:lstStyle/>
          <a:p>
            <a:pPr indent="0" lvl="0" marL="0" rtl="0" algn="ctr">
              <a:spcBef>
                <a:spcPts val="0"/>
              </a:spcBef>
              <a:spcAft>
                <a:spcPts val="0"/>
              </a:spcAft>
              <a:buNone/>
            </a:pPr>
            <a:r>
              <a:t/>
            </a:r>
            <a:endParaRPr sz="1105"/>
          </a:p>
        </p:txBody>
      </p:sp>
      <p:sp>
        <p:nvSpPr>
          <p:cNvPr id="384" name="Google Shape;384;p15"/>
          <p:cNvSpPr/>
          <p:nvPr/>
        </p:nvSpPr>
        <p:spPr>
          <a:xfrm>
            <a:off x="3693650" y="2175775"/>
            <a:ext cx="1127100" cy="346200"/>
          </a:xfrm>
          <a:prstGeom prst="roundRect">
            <a:avLst>
              <a:gd fmla="val 16667" name="adj"/>
            </a:avLst>
          </a:prstGeom>
          <a:solidFill>
            <a:srgbClr val="C2D4D4"/>
          </a:solid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rPr b="1" lang="en-US" sz="600">
                <a:solidFill>
                  <a:srgbClr val="1E3224"/>
                </a:solidFill>
              </a:rPr>
              <a:t>Chunks passed into an embedding model. </a:t>
            </a:r>
            <a:endParaRPr b="1" sz="600">
              <a:solidFill>
                <a:srgbClr val="1E3224"/>
              </a:solidFill>
            </a:endParaRPr>
          </a:p>
          <a:p>
            <a:pPr indent="0" lvl="0" marL="0" marR="0" rtl="0" algn="ctr">
              <a:lnSpc>
                <a:spcPct val="100000"/>
              </a:lnSpc>
              <a:spcBef>
                <a:spcPts val="0"/>
              </a:spcBef>
              <a:spcAft>
                <a:spcPts val="0"/>
              </a:spcAft>
              <a:buNone/>
            </a:pPr>
            <a:r>
              <a:rPr b="1" lang="en-US" sz="600">
                <a:solidFill>
                  <a:srgbClr val="1E3224"/>
                </a:solidFill>
              </a:rPr>
              <a:t>Embedding Generation</a:t>
            </a:r>
            <a:endParaRPr b="1" sz="600">
              <a:solidFill>
                <a:srgbClr val="1E3224"/>
              </a:solidFill>
            </a:endParaRPr>
          </a:p>
        </p:txBody>
      </p:sp>
      <p:cxnSp>
        <p:nvCxnSpPr>
          <p:cNvPr id="385" name="Google Shape;385;p15"/>
          <p:cNvCxnSpPr>
            <a:stCxn id="353" idx="3"/>
            <a:endCxn id="372" idx="1"/>
          </p:cNvCxnSpPr>
          <p:nvPr/>
        </p:nvCxnSpPr>
        <p:spPr>
          <a:xfrm>
            <a:off x="4506429" y="1716087"/>
            <a:ext cx="1324200" cy="1868400"/>
          </a:xfrm>
          <a:prstGeom prst="curvedConnector3">
            <a:avLst>
              <a:gd fmla="val 50003" name="adj1"/>
            </a:avLst>
          </a:prstGeom>
          <a:noFill/>
          <a:ln cap="flat" cmpd="sng" w="19050">
            <a:solidFill>
              <a:srgbClr val="F1B13F"/>
            </a:solidFill>
            <a:prstDash val="dot"/>
            <a:round/>
            <a:headEnd len="sm" w="sm" type="none"/>
            <a:tailEnd len="med" w="med" type="triangle"/>
          </a:ln>
        </p:spPr>
      </p:cxnSp>
      <p:sp>
        <p:nvSpPr>
          <p:cNvPr id="386" name="Google Shape;386;p15"/>
          <p:cNvSpPr/>
          <p:nvPr/>
        </p:nvSpPr>
        <p:spPr>
          <a:xfrm>
            <a:off x="1876250" y="2957150"/>
            <a:ext cx="921600" cy="141600"/>
          </a:xfrm>
          <a:prstGeom prst="roundRect">
            <a:avLst>
              <a:gd fmla="val 16667" name="adj"/>
            </a:avLst>
          </a:prstGeom>
          <a:solidFill>
            <a:schemeClr val="lt2"/>
          </a:solidFill>
          <a:ln cap="flat" cmpd="sng" w="7150">
            <a:solidFill>
              <a:srgbClr val="C0000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US" sz="700">
                <a:solidFill>
                  <a:schemeClr val="dk1"/>
                </a:solidFill>
              </a:rPr>
              <a:t>PII Redaction</a:t>
            </a:r>
            <a:endParaRPr sz="700"/>
          </a:p>
        </p:txBody>
      </p:sp>
      <p:sp>
        <p:nvSpPr>
          <p:cNvPr id="387" name="Google Shape;387;p15"/>
          <p:cNvSpPr/>
          <p:nvPr/>
        </p:nvSpPr>
        <p:spPr>
          <a:xfrm>
            <a:off x="1767955" y="3117818"/>
            <a:ext cx="1138200" cy="141600"/>
          </a:xfrm>
          <a:prstGeom prst="roundRect">
            <a:avLst>
              <a:gd fmla="val 16667" name="adj"/>
            </a:avLst>
          </a:prstGeom>
          <a:solidFill>
            <a:schemeClr val="lt2"/>
          </a:solidFill>
          <a:ln cap="flat" cmpd="sng" w="7150">
            <a:solidFill>
              <a:srgbClr val="C0000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US" sz="700">
                <a:solidFill>
                  <a:schemeClr val="dk1"/>
                </a:solidFill>
              </a:rPr>
              <a:t>Content Classification</a:t>
            </a:r>
            <a:endParaRPr sz="700"/>
          </a:p>
        </p:txBody>
      </p:sp>
      <p:sp>
        <p:nvSpPr>
          <p:cNvPr id="388" name="Google Shape;388;p15"/>
          <p:cNvSpPr/>
          <p:nvPr/>
        </p:nvSpPr>
        <p:spPr>
          <a:xfrm rot="5400000">
            <a:off x="8208879" y="2541663"/>
            <a:ext cx="839400" cy="217200"/>
          </a:xfrm>
          <a:prstGeom prst="roundRect">
            <a:avLst>
              <a:gd fmla="val 16667" name="adj"/>
            </a:avLst>
          </a:prstGeom>
          <a:solidFill>
            <a:schemeClr val="lt2"/>
          </a:solidFill>
          <a:ln cap="flat" cmpd="sng" w="7150">
            <a:solidFill>
              <a:srgbClr val="C0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rPr b="1" lang="en-US" sz="600">
                <a:solidFill>
                  <a:schemeClr val="dk1"/>
                </a:solidFill>
              </a:rPr>
              <a:t>Data Sync Logic</a:t>
            </a:r>
            <a:endParaRPr b="1" sz="600">
              <a:solidFill>
                <a:schemeClr val="dk1"/>
              </a:solidFill>
            </a:endParaRPr>
          </a:p>
        </p:txBody>
      </p:sp>
      <p:sp>
        <p:nvSpPr>
          <p:cNvPr id="369" name="Google Shape;369;p15"/>
          <p:cNvSpPr/>
          <p:nvPr/>
        </p:nvSpPr>
        <p:spPr>
          <a:xfrm>
            <a:off x="7949925" y="1491550"/>
            <a:ext cx="214200" cy="297300"/>
          </a:xfrm>
          <a:prstGeom prst="can">
            <a:avLst>
              <a:gd fmla="val 25000" name="adj"/>
            </a:avLst>
          </a:prstGeom>
          <a:solidFill>
            <a:srgbClr val="343B3B"/>
          </a:solidFill>
          <a:ln cap="flat" cmpd="sng" w="7150">
            <a:solidFill>
              <a:srgbClr val="343B3B"/>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367" name="Google Shape;367;p15"/>
          <p:cNvSpPr/>
          <p:nvPr/>
        </p:nvSpPr>
        <p:spPr>
          <a:xfrm>
            <a:off x="7944900" y="1960500"/>
            <a:ext cx="214200" cy="297300"/>
          </a:xfrm>
          <a:prstGeom prst="can">
            <a:avLst>
              <a:gd fmla="val 25000" name="adj"/>
            </a:avLst>
          </a:prstGeom>
          <a:solidFill>
            <a:srgbClr val="274E13"/>
          </a:solidFill>
          <a:ln cap="flat" cmpd="sng" w="7150">
            <a:solidFill>
              <a:srgbClr val="343B3B"/>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349" name="Google Shape;349;p15"/>
          <p:cNvSpPr/>
          <p:nvPr/>
        </p:nvSpPr>
        <p:spPr>
          <a:xfrm>
            <a:off x="7944900" y="2461025"/>
            <a:ext cx="214200" cy="297300"/>
          </a:xfrm>
          <a:prstGeom prst="can">
            <a:avLst>
              <a:gd fmla="val 25000" name="adj"/>
            </a:avLst>
          </a:prstGeom>
          <a:solidFill>
            <a:srgbClr val="351C75"/>
          </a:solidFill>
          <a:ln cap="flat" cmpd="sng" w="7150">
            <a:solidFill>
              <a:srgbClr val="343B3B"/>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371" name="Google Shape;371;p15"/>
          <p:cNvSpPr/>
          <p:nvPr/>
        </p:nvSpPr>
        <p:spPr>
          <a:xfrm>
            <a:off x="7956600" y="2930700"/>
            <a:ext cx="214200" cy="297300"/>
          </a:xfrm>
          <a:prstGeom prst="can">
            <a:avLst>
              <a:gd fmla="val 25000" name="adj"/>
            </a:avLst>
          </a:prstGeom>
          <a:solidFill>
            <a:srgbClr val="1155CC"/>
          </a:solidFill>
          <a:ln cap="flat" cmpd="sng" w="7150">
            <a:solidFill>
              <a:srgbClr val="343B3B"/>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374" name="Google Shape;374;p15"/>
          <p:cNvSpPr/>
          <p:nvPr/>
        </p:nvSpPr>
        <p:spPr>
          <a:xfrm>
            <a:off x="7961625" y="3390250"/>
            <a:ext cx="214200" cy="297300"/>
          </a:xfrm>
          <a:prstGeom prst="can">
            <a:avLst>
              <a:gd fmla="val 25000" name="adj"/>
            </a:avLst>
          </a:prstGeom>
          <a:solidFill>
            <a:srgbClr val="BF9000"/>
          </a:solidFill>
          <a:ln cap="flat" cmpd="sng" w="7150">
            <a:solidFill>
              <a:srgbClr val="343B3B"/>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389" name="Google Shape;389;p15"/>
          <p:cNvSpPr/>
          <p:nvPr/>
        </p:nvSpPr>
        <p:spPr>
          <a:xfrm>
            <a:off x="7883324" y="3733600"/>
            <a:ext cx="370800" cy="73500"/>
          </a:xfrm>
          <a:prstGeom prst="roundRect">
            <a:avLst>
              <a:gd fmla="val 16667" name="adj"/>
            </a:avLst>
          </a:prstGeom>
          <a:solidFill>
            <a:srgbClr val="C2D4D4"/>
          </a:solidFill>
          <a:ln cap="flat" cmpd="sng" w="9525">
            <a:solidFill>
              <a:schemeClr val="dk1"/>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rPr lang="en-US" sz="500">
                <a:solidFill>
                  <a:srgbClr val="1E3224"/>
                </a:solidFill>
                <a:latin typeface="Lexend Deca"/>
                <a:ea typeface="Lexend Deca"/>
                <a:cs typeface="Lexend Deca"/>
                <a:sym typeface="Lexend Deca"/>
              </a:rPr>
              <a:t>Graph</a:t>
            </a:r>
            <a:endParaRPr sz="500">
              <a:solidFill>
                <a:srgbClr val="1E3224"/>
              </a:solidFill>
              <a:latin typeface="Lexend Deca"/>
              <a:ea typeface="Lexend Deca"/>
              <a:cs typeface="Lexend Deca"/>
              <a:sym typeface="Lexend Deca"/>
            </a:endParaRPr>
          </a:p>
        </p:txBody>
      </p:sp>
      <p:sp>
        <p:nvSpPr>
          <p:cNvPr id="390" name="Google Shape;390;p15"/>
          <p:cNvSpPr/>
          <p:nvPr/>
        </p:nvSpPr>
        <p:spPr>
          <a:xfrm>
            <a:off x="7883274" y="3272500"/>
            <a:ext cx="370800" cy="73500"/>
          </a:xfrm>
          <a:prstGeom prst="roundRect">
            <a:avLst>
              <a:gd fmla="val 16667" name="adj"/>
            </a:avLst>
          </a:prstGeom>
          <a:solidFill>
            <a:srgbClr val="C2D4D4"/>
          </a:solidFill>
          <a:ln cap="flat" cmpd="sng" w="9525">
            <a:solidFill>
              <a:schemeClr val="dk1"/>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rPr lang="en-US" sz="500">
                <a:solidFill>
                  <a:srgbClr val="1E3224"/>
                </a:solidFill>
                <a:latin typeface="Lexend Deca"/>
                <a:ea typeface="Lexend Deca"/>
                <a:cs typeface="Lexend Deca"/>
                <a:sym typeface="Lexend Deca"/>
              </a:rPr>
              <a:t>Vector</a:t>
            </a:r>
            <a:endParaRPr sz="500">
              <a:solidFill>
                <a:srgbClr val="1E3224"/>
              </a:solidFill>
              <a:latin typeface="Lexend Deca"/>
              <a:ea typeface="Lexend Deca"/>
              <a:cs typeface="Lexend Deca"/>
              <a:sym typeface="Lexend Deca"/>
            </a:endParaRPr>
          </a:p>
        </p:txBody>
      </p:sp>
      <p:sp>
        <p:nvSpPr>
          <p:cNvPr id="391" name="Google Shape;391;p15"/>
          <p:cNvSpPr/>
          <p:nvPr/>
        </p:nvSpPr>
        <p:spPr>
          <a:xfrm>
            <a:off x="7878299" y="2307250"/>
            <a:ext cx="370800" cy="73500"/>
          </a:xfrm>
          <a:prstGeom prst="roundRect">
            <a:avLst>
              <a:gd fmla="val 16667" name="adj"/>
            </a:avLst>
          </a:prstGeom>
          <a:solidFill>
            <a:srgbClr val="C2D4D4"/>
          </a:solidFill>
          <a:ln cap="flat" cmpd="sng" w="9525">
            <a:solidFill>
              <a:schemeClr val="dk1"/>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rPr lang="en-US" sz="500">
                <a:solidFill>
                  <a:srgbClr val="1E3224"/>
                </a:solidFill>
                <a:latin typeface="Lexend Deca"/>
                <a:ea typeface="Lexend Deca"/>
                <a:cs typeface="Lexend Deca"/>
                <a:sym typeface="Lexend Deca"/>
              </a:rPr>
              <a:t>JSON</a:t>
            </a:r>
            <a:endParaRPr sz="500">
              <a:solidFill>
                <a:srgbClr val="1E3224"/>
              </a:solidFill>
              <a:latin typeface="Lexend Deca"/>
              <a:ea typeface="Lexend Deca"/>
              <a:cs typeface="Lexend Deca"/>
              <a:sym typeface="Lexend Deca"/>
            </a:endParaRPr>
          </a:p>
        </p:txBody>
      </p:sp>
      <p:sp>
        <p:nvSpPr>
          <p:cNvPr id="392" name="Google Shape;392;p15"/>
          <p:cNvSpPr/>
          <p:nvPr/>
        </p:nvSpPr>
        <p:spPr>
          <a:xfrm>
            <a:off x="7819575" y="1806750"/>
            <a:ext cx="498300" cy="73500"/>
          </a:xfrm>
          <a:prstGeom prst="roundRect">
            <a:avLst>
              <a:gd fmla="val 16667" name="adj"/>
            </a:avLst>
          </a:prstGeom>
          <a:solidFill>
            <a:srgbClr val="C2D4D4"/>
          </a:solidFill>
          <a:ln cap="flat" cmpd="sng" w="9525">
            <a:solidFill>
              <a:schemeClr val="dk1"/>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rPr lang="en-US" sz="500">
                <a:solidFill>
                  <a:srgbClr val="1E3224"/>
                </a:solidFill>
                <a:latin typeface="Lexend Deca"/>
                <a:ea typeface="Lexend Deca"/>
                <a:cs typeface="Lexend Deca"/>
                <a:sym typeface="Lexend Deca"/>
              </a:rPr>
              <a:t>Relational</a:t>
            </a:r>
            <a:endParaRPr sz="500">
              <a:solidFill>
                <a:srgbClr val="1E3224"/>
              </a:solidFill>
              <a:latin typeface="Lexend Deca"/>
              <a:ea typeface="Lexend Deca"/>
              <a:cs typeface="Lexend Deca"/>
              <a:sym typeface="Lexend Deca"/>
            </a:endParaRPr>
          </a:p>
        </p:txBody>
      </p:sp>
      <p:sp>
        <p:nvSpPr>
          <p:cNvPr id="393" name="Google Shape;393;p15"/>
          <p:cNvSpPr/>
          <p:nvPr/>
        </p:nvSpPr>
        <p:spPr>
          <a:xfrm>
            <a:off x="7883324" y="2807750"/>
            <a:ext cx="370800" cy="73500"/>
          </a:xfrm>
          <a:prstGeom prst="roundRect">
            <a:avLst>
              <a:gd fmla="val 16667" name="adj"/>
            </a:avLst>
          </a:prstGeom>
          <a:solidFill>
            <a:srgbClr val="C2D4D4"/>
          </a:solidFill>
          <a:ln cap="flat" cmpd="sng" w="9525">
            <a:solidFill>
              <a:schemeClr val="dk1"/>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rPr lang="en-US" sz="500">
                <a:solidFill>
                  <a:srgbClr val="1E3224"/>
                </a:solidFill>
                <a:latin typeface="Lexend Deca"/>
                <a:ea typeface="Lexend Deca"/>
                <a:cs typeface="Lexend Deca"/>
                <a:sym typeface="Lexend Deca"/>
              </a:rPr>
              <a:t>Spatial</a:t>
            </a:r>
            <a:endParaRPr sz="500">
              <a:solidFill>
                <a:srgbClr val="1E3224"/>
              </a:solidFill>
              <a:latin typeface="Lexend Deca"/>
              <a:ea typeface="Lexend Deca"/>
              <a:cs typeface="Lexend Deca"/>
              <a:sym typeface="Lexend Deca"/>
            </a:endParaRPr>
          </a:p>
        </p:txBody>
      </p:sp>
      <p:cxnSp>
        <p:nvCxnSpPr>
          <p:cNvPr id="394" name="Google Shape;394;p15"/>
          <p:cNvCxnSpPr>
            <a:stCxn id="369" idx="4"/>
            <a:endCxn id="388" idx="2"/>
          </p:cNvCxnSpPr>
          <p:nvPr/>
        </p:nvCxnSpPr>
        <p:spPr>
          <a:xfrm>
            <a:off x="8164125" y="1640200"/>
            <a:ext cx="355800" cy="1010100"/>
          </a:xfrm>
          <a:prstGeom prst="curvedConnector3">
            <a:avLst>
              <a:gd fmla="val 50008" name="adj1"/>
            </a:avLst>
          </a:prstGeom>
          <a:noFill/>
          <a:ln cap="flat" cmpd="sng" w="9525">
            <a:solidFill>
              <a:srgbClr val="F1B13F"/>
            </a:solidFill>
            <a:prstDash val="dot"/>
            <a:round/>
            <a:headEnd len="sm" w="sm" type="triangle"/>
            <a:tailEnd len="med" w="med" type="triangle"/>
          </a:ln>
        </p:spPr>
      </p:cxnSp>
      <p:cxnSp>
        <p:nvCxnSpPr>
          <p:cNvPr id="395" name="Google Shape;395;p15"/>
          <p:cNvCxnSpPr>
            <a:stCxn id="367" idx="4"/>
            <a:endCxn id="388" idx="2"/>
          </p:cNvCxnSpPr>
          <p:nvPr/>
        </p:nvCxnSpPr>
        <p:spPr>
          <a:xfrm>
            <a:off x="8159100" y="2109150"/>
            <a:ext cx="360900" cy="541200"/>
          </a:xfrm>
          <a:prstGeom prst="curvedConnector3">
            <a:avLst>
              <a:gd fmla="val 49997" name="adj1"/>
            </a:avLst>
          </a:prstGeom>
          <a:noFill/>
          <a:ln cap="flat" cmpd="sng" w="9525">
            <a:solidFill>
              <a:srgbClr val="F1B13F"/>
            </a:solidFill>
            <a:prstDash val="dot"/>
            <a:round/>
            <a:headEnd len="sm" w="sm" type="triangle"/>
            <a:tailEnd len="med" w="med" type="triangle"/>
          </a:ln>
        </p:spPr>
      </p:cxnSp>
      <p:cxnSp>
        <p:nvCxnSpPr>
          <p:cNvPr id="396" name="Google Shape;396;p15"/>
          <p:cNvCxnSpPr>
            <a:stCxn id="349" idx="4"/>
            <a:endCxn id="388" idx="2"/>
          </p:cNvCxnSpPr>
          <p:nvPr/>
        </p:nvCxnSpPr>
        <p:spPr>
          <a:xfrm>
            <a:off x="8159100" y="2609675"/>
            <a:ext cx="360900" cy="40500"/>
          </a:xfrm>
          <a:prstGeom prst="curvedConnector3">
            <a:avLst>
              <a:gd fmla="val 49997" name="adj1"/>
            </a:avLst>
          </a:prstGeom>
          <a:noFill/>
          <a:ln cap="flat" cmpd="sng" w="9525">
            <a:solidFill>
              <a:srgbClr val="F1B13F"/>
            </a:solidFill>
            <a:prstDash val="dot"/>
            <a:round/>
            <a:headEnd len="sm" w="sm" type="triangle"/>
            <a:tailEnd len="med" w="med" type="triangle"/>
          </a:ln>
        </p:spPr>
      </p:cxnSp>
      <p:cxnSp>
        <p:nvCxnSpPr>
          <p:cNvPr id="397" name="Google Shape;397;p15"/>
          <p:cNvCxnSpPr>
            <a:stCxn id="371" idx="4"/>
            <a:endCxn id="388" idx="2"/>
          </p:cNvCxnSpPr>
          <p:nvPr/>
        </p:nvCxnSpPr>
        <p:spPr>
          <a:xfrm flipH="1" rot="10800000">
            <a:off x="8170800" y="2650350"/>
            <a:ext cx="349200" cy="429000"/>
          </a:xfrm>
          <a:prstGeom prst="curvedConnector3">
            <a:avLst>
              <a:gd fmla="val 49997" name="adj1"/>
            </a:avLst>
          </a:prstGeom>
          <a:noFill/>
          <a:ln cap="flat" cmpd="sng" w="9525">
            <a:solidFill>
              <a:srgbClr val="F1B13F"/>
            </a:solidFill>
            <a:prstDash val="dot"/>
            <a:round/>
            <a:headEnd len="sm" w="sm" type="triangle"/>
            <a:tailEnd len="med" w="med" type="triangle"/>
          </a:ln>
        </p:spPr>
      </p:cxnSp>
      <p:cxnSp>
        <p:nvCxnSpPr>
          <p:cNvPr id="398" name="Google Shape;398;p15"/>
          <p:cNvCxnSpPr>
            <a:stCxn id="374" idx="4"/>
            <a:endCxn id="388" idx="2"/>
          </p:cNvCxnSpPr>
          <p:nvPr/>
        </p:nvCxnSpPr>
        <p:spPr>
          <a:xfrm flipH="1" rot="10800000">
            <a:off x="8175825" y="2650300"/>
            <a:ext cx="344100" cy="888600"/>
          </a:xfrm>
          <a:prstGeom prst="curvedConnector3">
            <a:avLst>
              <a:gd fmla="val 50008" name="adj1"/>
            </a:avLst>
          </a:prstGeom>
          <a:noFill/>
          <a:ln cap="flat" cmpd="sng" w="9525">
            <a:solidFill>
              <a:srgbClr val="F1B13F"/>
            </a:solidFill>
            <a:prstDash val="dot"/>
            <a:round/>
            <a:headEnd len="sm" w="sm" type="triangle"/>
            <a:tailEnd len="med" w="med" type="triangle"/>
          </a:ln>
        </p:spPr>
      </p:cxnSp>
      <p:sp>
        <p:nvSpPr>
          <p:cNvPr id="399" name="Google Shape;399;p15"/>
          <p:cNvSpPr/>
          <p:nvPr/>
        </p:nvSpPr>
        <p:spPr>
          <a:xfrm rot="-1687568">
            <a:off x="6589847" y="2297299"/>
            <a:ext cx="2826813" cy="624759"/>
          </a:xfrm>
          <a:prstGeom prst="roundRect">
            <a:avLst>
              <a:gd fmla="val 16667" name="adj"/>
            </a:avLst>
          </a:prstGeom>
          <a:solidFill>
            <a:srgbClr val="FFFFFF">
              <a:alpha val="50000"/>
            </a:srgbClr>
          </a:solidFill>
          <a:ln cap="flat" cmpd="sng" w="19050">
            <a:solidFill>
              <a:srgbClr val="C0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rPr b="1" lang="en-US" sz="2300">
                <a:solidFill>
                  <a:srgbClr val="C00000"/>
                </a:solidFill>
                <a:latin typeface="Lexend Deca"/>
                <a:ea typeface="Lexend Deca"/>
                <a:cs typeface="Lexend Deca"/>
                <a:sym typeface="Lexend Deca"/>
              </a:rPr>
              <a:t>Anti Pattern</a:t>
            </a:r>
            <a:endParaRPr b="1" sz="2300">
              <a:solidFill>
                <a:srgbClr val="C00000"/>
              </a:solidFill>
              <a:latin typeface="Lexend Deca"/>
              <a:ea typeface="Lexend Deca"/>
              <a:cs typeface="Lexend Deca"/>
              <a:sym typeface="Lexend Deca"/>
            </a:endParaRPr>
          </a:p>
        </p:txBody>
      </p:sp>
      <p:sp>
        <p:nvSpPr>
          <p:cNvPr id="400" name="Google Shape;400;p15"/>
          <p:cNvSpPr/>
          <p:nvPr/>
        </p:nvSpPr>
        <p:spPr>
          <a:xfrm>
            <a:off x="-200" y="0"/>
            <a:ext cx="9144000" cy="530400"/>
          </a:xfrm>
          <a:prstGeom prst="rect">
            <a:avLst/>
          </a:prstGeom>
          <a:solidFill>
            <a:srgbClr val="C74634"/>
          </a:solidFill>
          <a:ln cap="flat" cmpd="sng" w="12700">
            <a:solidFill>
              <a:srgbClr val="C7463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15"/>
          <p:cNvSpPr/>
          <p:nvPr/>
        </p:nvSpPr>
        <p:spPr>
          <a:xfrm>
            <a:off x="426289" y="0"/>
            <a:ext cx="8374800" cy="5304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FFFFFF"/>
              </a:buClr>
              <a:buSzPts val="2000"/>
              <a:buFont typeface="Calibri"/>
              <a:buNone/>
            </a:pPr>
            <a:r>
              <a:rPr b="1" lang="en-US" sz="2000">
                <a:solidFill>
                  <a:srgbClr val="FFFFFF"/>
                </a:solidFill>
                <a:latin typeface="Lexend Deca"/>
                <a:ea typeface="Lexend Deca"/>
                <a:cs typeface="Lexend Deca"/>
                <a:sym typeface="Lexend Deca"/>
              </a:rPr>
              <a:t>RAG Pipeline</a:t>
            </a:r>
            <a:endParaRPr b="1" sz="2000">
              <a:solidFill>
                <a:srgbClr val="FFFFFF"/>
              </a:solidFill>
              <a:latin typeface="Lexend Deca"/>
              <a:ea typeface="Lexend Deca"/>
              <a:cs typeface="Lexend Deca"/>
              <a:sym typeface="Lexend Deca"/>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EFED"/>
        </a:solidFill>
      </p:bgPr>
    </p:bg>
    <p:spTree>
      <p:nvGrpSpPr>
        <p:cNvPr id="405" name="Shape 405"/>
        <p:cNvGrpSpPr/>
        <p:nvPr/>
      </p:nvGrpSpPr>
      <p:grpSpPr>
        <a:xfrm>
          <a:off x="0" y="0"/>
          <a:ext cx="0" cy="0"/>
          <a:chOff x="0" y="0"/>
          <a:chExt cx="0" cy="0"/>
        </a:xfrm>
      </p:grpSpPr>
      <p:sp>
        <p:nvSpPr>
          <p:cNvPr id="406" name="Google Shape;406;p16"/>
          <p:cNvSpPr/>
          <p:nvPr/>
        </p:nvSpPr>
        <p:spPr>
          <a:xfrm>
            <a:off x="8189600" y="1323491"/>
            <a:ext cx="816000" cy="1245300"/>
          </a:xfrm>
          <a:prstGeom prst="rect">
            <a:avLst/>
          </a:prstGeom>
          <a:solidFill>
            <a:schemeClr val="lt2"/>
          </a:solidFill>
          <a:ln cap="flat" cmpd="sng" w="9525">
            <a:solidFill>
              <a:schemeClr val="dk2"/>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407" name="Google Shape;407;p16"/>
          <p:cNvPicPr preferRelativeResize="0"/>
          <p:nvPr/>
        </p:nvPicPr>
        <p:blipFill rotWithShape="1">
          <a:blip r:embed="rId3">
            <a:alphaModFix/>
          </a:blip>
          <a:srcRect b="0" l="30817" r="27689" t="2028"/>
          <a:stretch/>
        </p:blipFill>
        <p:spPr>
          <a:xfrm>
            <a:off x="183950" y="1435300"/>
            <a:ext cx="806702" cy="1266775"/>
          </a:xfrm>
          <a:prstGeom prst="rect">
            <a:avLst/>
          </a:prstGeom>
          <a:noFill/>
          <a:ln cap="flat" cmpd="sng" w="9525">
            <a:solidFill>
              <a:srgbClr val="000000"/>
            </a:solidFill>
            <a:prstDash val="dot"/>
            <a:round/>
            <a:headEnd len="sm" w="sm" type="none"/>
            <a:tailEnd len="sm" w="sm" type="none"/>
          </a:ln>
        </p:spPr>
      </p:pic>
      <p:pic>
        <p:nvPicPr>
          <p:cNvPr descr="A black cube with white lines&#10;&#10;AI-generated content may be incorrect." id="408" name="Google Shape;408;p16"/>
          <p:cNvPicPr preferRelativeResize="0"/>
          <p:nvPr/>
        </p:nvPicPr>
        <p:blipFill rotWithShape="1">
          <a:blip r:embed="rId4">
            <a:alphaModFix/>
          </a:blip>
          <a:srcRect b="725" l="14456" r="15672" t="0"/>
          <a:stretch/>
        </p:blipFill>
        <p:spPr>
          <a:xfrm>
            <a:off x="1780236" y="1319012"/>
            <a:ext cx="562200" cy="417301"/>
          </a:xfrm>
          <a:prstGeom prst="rect">
            <a:avLst/>
          </a:prstGeom>
          <a:noFill/>
          <a:ln>
            <a:noFill/>
          </a:ln>
        </p:spPr>
      </p:pic>
      <p:sp>
        <p:nvSpPr>
          <p:cNvPr id="409" name="Google Shape;409;p16"/>
          <p:cNvSpPr/>
          <p:nvPr/>
        </p:nvSpPr>
        <p:spPr>
          <a:xfrm>
            <a:off x="1421133" y="1973214"/>
            <a:ext cx="1280400" cy="217200"/>
          </a:xfrm>
          <a:prstGeom prst="roundRect">
            <a:avLst>
              <a:gd fmla="val 16667" name="adj"/>
            </a:avLst>
          </a:prstGeom>
          <a:solidFill>
            <a:srgbClr val="C2D4D4"/>
          </a:solid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rPr b="1" lang="en-US" sz="600">
                <a:solidFill>
                  <a:srgbClr val="1E3224"/>
                </a:solidFill>
              </a:rPr>
              <a:t>Data ingested into a </a:t>
            </a:r>
            <a:br>
              <a:rPr b="1" lang="en-US" sz="600">
                <a:solidFill>
                  <a:srgbClr val="1E3224"/>
                </a:solidFill>
              </a:rPr>
            </a:br>
            <a:r>
              <a:rPr b="1" lang="en-US" sz="600">
                <a:solidFill>
                  <a:srgbClr val="1E3224"/>
                </a:solidFill>
              </a:rPr>
              <a:t>Data Processing pipeline</a:t>
            </a:r>
            <a:endParaRPr b="1" sz="600">
              <a:solidFill>
                <a:srgbClr val="1E3224"/>
              </a:solidFill>
            </a:endParaRPr>
          </a:p>
        </p:txBody>
      </p:sp>
      <p:pic>
        <p:nvPicPr>
          <p:cNvPr id="410" name="Google Shape;410;p16"/>
          <p:cNvPicPr preferRelativeResize="0"/>
          <p:nvPr/>
        </p:nvPicPr>
        <p:blipFill rotWithShape="1">
          <a:blip r:embed="rId5">
            <a:alphaModFix/>
          </a:blip>
          <a:srcRect b="0" l="14880" r="16740" t="0"/>
          <a:stretch/>
        </p:blipFill>
        <p:spPr>
          <a:xfrm>
            <a:off x="3702987" y="1476900"/>
            <a:ext cx="527717" cy="449075"/>
          </a:xfrm>
          <a:prstGeom prst="rect">
            <a:avLst/>
          </a:prstGeom>
          <a:noFill/>
          <a:ln>
            <a:noFill/>
          </a:ln>
        </p:spPr>
      </p:pic>
      <p:cxnSp>
        <p:nvCxnSpPr>
          <p:cNvPr id="411" name="Google Shape;411;p16"/>
          <p:cNvCxnSpPr>
            <a:stCxn id="407" idx="3"/>
            <a:endCxn id="409" idx="1"/>
          </p:cNvCxnSpPr>
          <p:nvPr/>
        </p:nvCxnSpPr>
        <p:spPr>
          <a:xfrm>
            <a:off x="990652" y="2068688"/>
            <a:ext cx="430500" cy="13200"/>
          </a:xfrm>
          <a:prstGeom prst="straightConnector1">
            <a:avLst/>
          </a:prstGeom>
          <a:noFill/>
          <a:ln cap="flat" cmpd="sng" w="19050">
            <a:solidFill>
              <a:srgbClr val="F1B13F"/>
            </a:solidFill>
            <a:prstDash val="dot"/>
            <a:round/>
            <a:headEnd len="sm" w="sm" type="none"/>
            <a:tailEnd len="med" w="med" type="triangle"/>
          </a:ln>
        </p:spPr>
      </p:cxnSp>
      <p:cxnSp>
        <p:nvCxnSpPr>
          <p:cNvPr id="412" name="Google Shape;412;p16"/>
          <p:cNvCxnSpPr>
            <a:stCxn id="413" idx="3"/>
            <a:endCxn id="410" idx="1"/>
          </p:cNvCxnSpPr>
          <p:nvPr/>
        </p:nvCxnSpPr>
        <p:spPr>
          <a:xfrm flipH="1" rot="10800000">
            <a:off x="2404234" y="1701475"/>
            <a:ext cx="1298700" cy="137700"/>
          </a:xfrm>
          <a:prstGeom prst="curvedConnector3">
            <a:avLst>
              <a:gd fmla="val 50002" name="adj1"/>
            </a:avLst>
          </a:prstGeom>
          <a:noFill/>
          <a:ln cap="flat" cmpd="sng" w="19050">
            <a:solidFill>
              <a:srgbClr val="F1B13F"/>
            </a:solidFill>
            <a:prstDash val="dot"/>
            <a:round/>
            <a:headEnd len="sm" w="sm" type="none"/>
            <a:tailEnd len="med" w="med" type="triangle"/>
          </a:ln>
        </p:spPr>
      </p:cxnSp>
      <p:pic>
        <p:nvPicPr>
          <p:cNvPr id="414" name="Google Shape;414;p16"/>
          <p:cNvPicPr preferRelativeResize="0"/>
          <p:nvPr/>
        </p:nvPicPr>
        <p:blipFill rotWithShape="1">
          <a:blip r:embed="rId6">
            <a:alphaModFix/>
          </a:blip>
          <a:srcRect b="-1159" l="14814" r="12712" t="-2297"/>
          <a:stretch/>
        </p:blipFill>
        <p:spPr>
          <a:xfrm>
            <a:off x="3800715" y="2818812"/>
            <a:ext cx="370814" cy="297300"/>
          </a:xfrm>
          <a:prstGeom prst="rect">
            <a:avLst/>
          </a:prstGeom>
          <a:noFill/>
          <a:ln>
            <a:noFill/>
          </a:ln>
        </p:spPr>
      </p:pic>
      <p:cxnSp>
        <p:nvCxnSpPr>
          <p:cNvPr id="415" name="Google Shape;415;p16"/>
          <p:cNvCxnSpPr>
            <a:stCxn id="410" idx="2"/>
            <a:endCxn id="414" idx="0"/>
          </p:cNvCxnSpPr>
          <p:nvPr/>
        </p:nvCxnSpPr>
        <p:spPr>
          <a:xfrm>
            <a:off x="3966846" y="1925975"/>
            <a:ext cx="19200" cy="892800"/>
          </a:xfrm>
          <a:prstGeom prst="straightConnector1">
            <a:avLst/>
          </a:prstGeom>
          <a:noFill/>
          <a:ln cap="flat" cmpd="sng" w="19050">
            <a:solidFill>
              <a:srgbClr val="F1B13F"/>
            </a:solidFill>
            <a:prstDash val="dot"/>
            <a:round/>
            <a:headEnd len="sm" w="sm" type="none"/>
            <a:tailEnd len="med" w="med" type="triangle"/>
          </a:ln>
        </p:spPr>
      </p:cxnSp>
      <p:sp>
        <p:nvSpPr>
          <p:cNvPr id="416" name="Google Shape;416;p16"/>
          <p:cNvSpPr/>
          <p:nvPr/>
        </p:nvSpPr>
        <p:spPr>
          <a:xfrm rot="-5400000">
            <a:off x="2079475" y="2222600"/>
            <a:ext cx="1960500" cy="214200"/>
          </a:xfrm>
          <a:prstGeom prst="roundRect">
            <a:avLst>
              <a:gd fmla="val 16667" name="adj"/>
            </a:avLst>
          </a:prstGeom>
          <a:solidFill>
            <a:schemeClr val="accent3"/>
          </a:solidFill>
          <a:ln cap="flat" cmpd="sng" w="7150">
            <a:solidFill>
              <a:schemeClr val="lt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US" sz="800">
                <a:solidFill>
                  <a:schemeClr val="lt1"/>
                </a:solidFill>
              </a:rPr>
              <a:t>Data objects are broken into chunks</a:t>
            </a:r>
            <a:endParaRPr b="1" sz="1400">
              <a:solidFill>
                <a:schemeClr val="lt1"/>
              </a:solidFill>
            </a:endParaRPr>
          </a:p>
        </p:txBody>
      </p:sp>
      <p:sp>
        <p:nvSpPr>
          <p:cNvPr id="417" name="Google Shape;417;p16"/>
          <p:cNvSpPr/>
          <p:nvPr/>
        </p:nvSpPr>
        <p:spPr>
          <a:xfrm>
            <a:off x="3542875" y="3133450"/>
            <a:ext cx="886500" cy="141600"/>
          </a:xfrm>
          <a:prstGeom prst="roundRect">
            <a:avLst>
              <a:gd fmla="val 16667" name="adj"/>
            </a:avLst>
          </a:prstGeom>
          <a:solidFill>
            <a:schemeClr val="lt2"/>
          </a:solidFill>
          <a:ln cap="flat" cmpd="sng" w="7150">
            <a:solidFill>
              <a:schemeClr val="accent4"/>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rPr b="1" lang="en-US" sz="600">
                <a:solidFill>
                  <a:schemeClr val="dk1"/>
                </a:solidFill>
              </a:rPr>
              <a:t>Embedding Model</a:t>
            </a:r>
            <a:endParaRPr b="1" sz="600">
              <a:solidFill>
                <a:schemeClr val="dk1"/>
              </a:solidFill>
            </a:endParaRPr>
          </a:p>
        </p:txBody>
      </p:sp>
      <p:pic>
        <p:nvPicPr>
          <p:cNvPr id="418" name="Google Shape;418;p16"/>
          <p:cNvPicPr preferRelativeResize="0"/>
          <p:nvPr/>
        </p:nvPicPr>
        <p:blipFill rotWithShape="1">
          <a:blip r:embed="rId7">
            <a:alphaModFix/>
          </a:blip>
          <a:srcRect b="24879" l="431" r="-581" t="22943"/>
          <a:stretch/>
        </p:blipFill>
        <p:spPr>
          <a:xfrm>
            <a:off x="5940764" y="2776646"/>
            <a:ext cx="1258512" cy="381640"/>
          </a:xfrm>
          <a:prstGeom prst="rect">
            <a:avLst/>
          </a:prstGeom>
          <a:noFill/>
          <a:ln cap="flat" cmpd="sng" w="9525">
            <a:solidFill>
              <a:srgbClr val="000000"/>
            </a:solidFill>
            <a:prstDash val="dash"/>
            <a:round/>
            <a:headEnd len="sm" w="sm" type="none"/>
            <a:tailEnd len="sm" w="sm" type="none"/>
          </a:ln>
        </p:spPr>
      </p:pic>
      <p:sp>
        <p:nvSpPr>
          <p:cNvPr id="419" name="Google Shape;419;p16"/>
          <p:cNvSpPr txBox="1"/>
          <p:nvPr/>
        </p:nvSpPr>
        <p:spPr>
          <a:xfrm>
            <a:off x="5895916" y="1419239"/>
            <a:ext cx="1348200" cy="623400"/>
          </a:xfrm>
          <a:prstGeom prst="rect">
            <a:avLst/>
          </a:prstGeom>
          <a:noFill/>
          <a:ln cap="flat" cmpd="sng" w="9525">
            <a:solidFill>
              <a:srgbClr val="000000"/>
            </a:solidFill>
            <a:prstDash val="dash"/>
            <a:round/>
            <a:headEnd len="sm" w="sm" type="none"/>
            <a:tailEnd len="sm" w="sm" type="none"/>
          </a:ln>
        </p:spPr>
        <p:txBody>
          <a:bodyPr anchorCtr="0" anchor="t" bIns="34275" lIns="68575" spcFirstLastPara="1" rIns="68575" wrap="square" tIns="34275">
            <a:spAutoFit/>
          </a:bodyPr>
          <a:lstStyle/>
          <a:p>
            <a:pPr indent="0" lvl="0" marL="0" marR="0" rtl="0" algn="l">
              <a:spcBef>
                <a:spcPts val="0"/>
              </a:spcBef>
              <a:spcAft>
                <a:spcPts val="0"/>
              </a:spcAft>
              <a:buNone/>
            </a:pPr>
            <a:r>
              <a:rPr i="1" lang="en-US" sz="600">
                <a:solidFill>
                  <a:schemeClr val="dk1"/>
                </a:solidFill>
                <a:latin typeface="Poppins"/>
                <a:ea typeface="Poppins"/>
                <a:cs typeface="Poppins"/>
                <a:sym typeface="Poppins"/>
              </a:rPr>
              <a:t>"We find that retrieval-augmented generation significantly reduces hallucin…all Questions benchmark when using contriver-based retrieval."</a:t>
            </a:r>
            <a:endParaRPr sz="600">
              <a:solidFill>
                <a:schemeClr val="dk1"/>
              </a:solidFill>
              <a:latin typeface="Arial"/>
              <a:ea typeface="Arial"/>
              <a:cs typeface="Arial"/>
              <a:sym typeface="Arial"/>
            </a:endParaRPr>
          </a:p>
        </p:txBody>
      </p:sp>
      <p:sp>
        <p:nvSpPr>
          <p:cNvPr id="420" name="Google Shape;420;p16"/>
          <p:cNvSpPr txBox="1"/>
          <p:nvPr/>
        </p:nvSpPr>
        <p:spPr>
          <a:xfrm>
            <a:off x="5932500" y="2144150"/>
            <a:ext cx="1298700" cy="531000"/>
          </a:xfrm>
          <a:prstGeom prst="rect">
            <a:avLst/>
          </a:prstGeom>
          <a:noFill/>
          <a:ln cap="flat" cmpd="sng" w="9525">
            <a:solidFill>
              <a:srgbClr val="000000"/>
            </a:solidFill>
            <a:prstDash val="dash"/>
            <a:round/>
            <a:headEnd len="sm" w="sm" type="none"/>
            <a:tailEnd len="sm" w="sm" type="none"/>
          </a:ln>
        </p:spPr>
        <p:txBody>
          <a:bodyPr anchorCtr="0" anchor="t" bIns="34275" lIns="68575" spcFirstLastPara="1" rIns="68575" wrap="square" tIns="34275">
            <a:spAutoFit/>
          </a:bodyPr>
          <a:lstStyle/>
          <a:p>
            <a:pPr indent="0" lvl="0" marL="0" marR="0" rtl="0" algn="l">
              <a:spcBef>
                <a:spcPts val="0"/>
              </a:spcBef>
              <a:spcAft>
                <a:spcPts val="0"/>
              </a:spcAft>
              <a:buNone/>
            </a:pPr>
            <a:r>
              <a:rPr i="1" lang="en-US" sz="500">
                <a:solidFill>
                  <a:schemeClr val="dk1"/>
                </a:solidFill>
                <a:latin typeface="Poppins"/>
                <a:ea typeface="Poppins"/>
                <a:cs typeface="Poppins"/>
                <a:sym typeface="Poppins"/>
              </a:rPr>
              <a:t>{  "</a:t>
            </a:r>
            <a:r>
              <a:rPr i="1" lang="en-US" sz="500">
                <a:solidFill>
                  <a:srgbClr val="C00000"/>
                </a:solidFill>
                <a:latin typeface="Poppins"/>
                <a:ea typeface="Poppins"/>
                <a:cs typeface="Poppins"/>
                <a:sym typeface="Poppins"/>
              </a:rPr>
              <a:t>paper_id</a:t>
            </a:r>
            <a:r>
              <a:rPr i="1" lang="en-US" sz="500">
                <a:solidFill>
                  <a:schemeClr val="dk1"/>
                </a:solidFill>
                <a:latin typeface="Poppins"/>
                <a:ea typeface="Poppins"/>
                <a:cs typeface="Poppins"/>
                <a:sym typeface="Poppins"/>
              </a:rPr>
              <a:t>": "</a:t>
            </a:r>
            <a:r>
              <a:rPr i="1" lang="en-US" sz="500">
                <a:solidFill>
                  <a:srgbClr val="6AA84F"/>
                </a:solidFill>
                <a:latin typeface="Poppins"/>
                <a:ea typeface="Poppins"/>
                <a:cs typeface="Poppins"/>
                <a:sym typeface="Poppins"/>
              </a:rPr>
              <a:t>2312.10997</a:t>
            </a:r>
            <a:r>
              <a:rPr i="1" lang="en-US" sz="500">
                <a:solidFill>
                  <a:schemeClr val="dk1"/>
                </a:solidFill>
                <a:latin typeface="Poppins"/>
                <a:ea typeface="Poppins"/>
                <a:cs typeface="Poppins"/>
                <a:sym typeface="Poppins"/>
              </a:rPr>
              <a:t>",  "</a:t>
            </a:r>
            <a:r>
              <a:rPr i="1" lang="en-US" sz="500">
                <a:solidFill>
                  <a:srgbClr val="C00000"/>
                </a:solidFill>
                <a:latin typeface="Poppins"/>
                <a:ea typeface="Poppins"/>
                <a:cs typeface="Poppins"/>
                <a:sym typeface="Poppins"/>
              </a:rPr>
              <a:t>title</a:t>
            </a:r>
            <a:r>
              <a:rPr i="1" lang="en-US" sz="500">
                <a:solidFill>
                  <a:schemeClr val="dk1"/>
                </a:solidFill>
                <a:latin typeface="Poppins"/>
                <a:ea typeface="Poppins"/>
                <a:cs typeface="Poppins"/>
                <a:sym typeface="Poppins"/>
              </a:rPr>
              <a:t>": "</a:t>
            </a:r>
            <a:r>
              <a:rPr i="1" lang="en-US" sz="500">
                <a:solidFill>
                  <a:srgbClr val="6AA84F"/>
                </a:solidFill>
                <a:latin typeface="Poppins"/>
                <a:ea typeface="Poppins"/>
                <a:cs typeface="Poppins"/>
                <a:sym typeface="Poppins"/>
              </a:rPr>
              <a:t>Benchmarking RAG for Factual Consistency</a:t>
            </a:r>
            <a:r>
              <a:rPr i="1" lang="en-US" sz="500">
                <a:solidFill>
                  <a:schemeClr val="dk1"/>
                </a:solidFill>
                <a:latin typeface="Poppins"/>
                <a:ea typeface="Poppins"/>
                <a:cs typeface="Poppins"/>
                <a:sym typeface="Poppins"/>
              </a:rPr>
              <a:t>",  "</a:t>
            </a:r>
            <a:r>
              <a:rPr i="1" lang="en-US" sz="500">
                <a:solidFill>
                  <a:srgbClr val="C00000"/>
                </a:solidFill>
                <a:latin typeface="Poppins"/>
                <a:ea typeface="Poppins"/>
                <a:cs typeface="Poppins"/>
                <a:sym typeface="Poppins"/>
              </a:rPr>
              <a:t>authors</a:t>
            </a:r>
            <a:r>
              <a:rPr i="1" lang="en-US" sz="500">
                <a:solidFill>
                  <a:schemeClr val="dk1"/>
                </a:solidFill>
                <a:latin typeface="Poppins"/>
                <a:ea typeface="Poppins"/>
                <a:cs typeface="Poppins"/>
                <a:sym typeface="Poppins"/>
              </a:rPr>
              <a:t>": ["</a:t>
            </a:r>
            <a:r>
              <a:rPr i="1" lang="en-US" sz="500">
                <a:solidFill>
                  <a:srgbClr val="6AA84F"/>
                </a:solidFill>
                <a:latin typeface="Poppins"/>
                <a:ea typeface="Poppins"/>
                <a:cs typeface="Poppins"/>
                <a:sym typeface="Poppins"/>
              </a:rPr>
              <a:t>Chen, Wei", "Patel, Anika", "Yamamoto, Kenji"</a:t>
            </a:r>
            <a:r>
              <a:rPr i="1" lang="en-US" sz="500">
                <a:solidFill>
                  <a:schemeClr val="dk1"/>
                </a:solidFill>
                <a:latin typeface="Poppins"/>
                <a:ea typeface="Poppins"/>
                <a:cs typeface="Poppins"/>
                <a:sym typeface="Poppins"/>
              </a:rPr>
              <a:t>],  "</a:t>
            </a:r>
            <a:r>
              <a:rPr i="1" lang="en-US" sz="500">
                <a:solidFill>
                  <a:srgbClr val="C00000"/>
                </a:solidFill>
                <a:latin typeface="Poppins"/>
                <a:ea typeface="Poppins"/>
                <a:cs typeface="Poppins"/>
                <a:sym typeface="Poppins"/>
              </a:rPr>
              <a:t>section</a:t>
            </a:r>
            <a:r>
              <a:rPr i="1" lang="en-US" sz="500">
                <a:solidFill>
                  <a:schemeClr val="dk1"/>
                </a:solidFill>
                <a:latin typeface="Poppins"/>
                <a:ea typeface="Poppins"/>
                <a:cs typeface="Poppins"/>
                <a:sym typeface="Poppins"/>
              </a:rPr>
              <a:t>": "</a:t>
            </a:r>
            <a:r>
              <a:rPr i="1" lang="en-US" sz="500">
                <a:solidFill>
                  <a:srgbClr val="6AA84F"/>
                </a:solidFill>
                <a:latin typeface="Poppins"/>
                <a:ea typeface="Poppins"/>
                <a:cs typeface="Poppins"/>
                <a:sym typeface="Poppins"/>
              </a:rPr>
              <a:t>Results</a:t>
            </a:r>
            <a:r>
              <a:rPr i="1" lang="en-US" sz="500">
                <a:solidFill>
                  <a:schemeClr val="dk1"/>
                </a:solidFill>
                <a:latin typeface="Poppins"/>
                <a:ea typeface="Poppins"/>
                <a:cs typeface="Poppins"/>
                <a:sym typeface="Poppins"/>
              </a:rPr>
              <a:t>",  "</a:t>
            </a:r>
            <a:r>
              <a:rPr i="1" lang="en-US" sz="500">
                <a:solidFill>
                  <a:srgbClr val="C00000"/>
                </a:solidFill>
                <a:latin typeface="Poppins"/>
                <a:ea typeface="Poppins"/>
                <a:cs typeface="Poppins"/>
                <a:sym typeface="Poppins"/>
              </a:rPr>
              <a:t>page</a:t>
            </a:r>
            <a:r>
              <a:rPr i="1" lang="en-US" sz="500">
                <a:solidFill>
                  <a:schemeClr val="dk1"/>
                </a:solidFill>
                <a:latin typeface="Poppins"/>
                <a:ea typeface="Poppins"/>
                <a:cs typeface="Poppins"/>
                <a:sym typeface="Poppins"/>
              </a:rPr>
              <a:t>": </a:t>
            </a:r>
            <a:r>
              <a:rPr i="1" lang="en-US" sz="500">
                <a:solidFill>
                  <a:srgbClr val="6AA84F"/>
                </a:solidFill>
                <a:latin typeface="Poppins"/>
                <a:ea typeface="Poppins"/>
                <a:cs typeface="Poppins"/>
                <a:sym typeface="Poppins"/>
              </a:rPr>
              <a:t>7</a:t>
            </a:r>
            <a:r>
              <a:rPr i="1" lang="en-US" sz="500">
                <a:solidFill>
                  <a:schemeClr val="dk1"/>
                </a:solidFill>
                <a:latin typeface="Poppins"/>
                <a:ea typeface="Poppins"/>
                <a:cs typeface="Poppins"/>
                <a:sym typeface="Poppins"/>
              </a:rPr>
              <a:t>,  "</a:t>
            </a:r>
            <a:r>
              <a:rPr i="1" lang="en-US" sz="500">
                <a:solidFill>
                  <a:srgbClr val="C00000"/>
                </a:solidFill>
                <a:latin typeface="Poppins"/>
                <a:ea typeface="Poppins"/>
                <a:cs typeface="Poppins"/>
                <a:sym typeface="Poppins"/>
              </a:rPr>
              <a:t>chunk_index</a:t>
            </a:r>
            <a:r>
              <a:rPr i="1" lang="en-US" sz="500">
                <a:solidFill>
                  <a:schemeClr val="dk1"/>
                </a:solidFill>
                <a:latin typeface="Poppins"/>
                <a:ea typeface="Poppins"/>
                <a:cs typeface="Poppins"/>
                <a:sym typeface="Poppins"/>
              </a:rPr>
              <a:t>": </a:t>
            </a:r>
            <a:r>
              <a:rPr i="1" lang="en-US" sz="500">
                <a:solidFill>
                  <a:srgbClr val="6AA84F"/>
                </a:solidFill>
                <a:latin typeface="Poppins"/>
                <a:ea typeface="Poppins"/>
                <a:cs typeface="Poppins"/>
                <a:sym typeface="Poppins"/>
              </a:rPr>
              <a:t>42</a:t>
            </a:r>
            <a:r>
              <a:rPr i="1" lang="en-US" sz="500">
                <a:solidFill>
                  <a:schemeClr val="dk1"/>
                </a:solidFill>
                <a:latin typeface="Poppins"/>
                <a:ea typeface="Poppins"/>
                <a:cs typeface="Poppins"/>
                <a:sym typeface="Poppins"/>
              </a:rPr>
              <a:t>}</a:t>
            </a:r>
            <a:endParaRPr sz="500">
              <a:solidFill>
                <a:schemeClr val="dk1"/>
              </a:solidFill>
              <a:latin typeface="Arial"/>
              <a:ea typeface="Arial"/>
              <a:cs typeface="Arial"/>
              <a:sym typeface="Arial"/>
            </a:endParaRPr>
          </a:p>
        </p:txBody>
      </p:sp>
      <p:cxnSp>
        <p:nvCxnSpPr>
          <p:cNvPr id="421" name="Google Shape;421;p16"/>
          <p:cNvCxnSpPr>
            <a:stCxn id="414" idx="3"/>
            <a:endCxn id="418" idx="1"/>
          </p:cNvCxnSpPr>
          <p:nvPr/>
        </p:nvCxnSpPr>
        <p:spPr>
          <a:xfrm>
            <a:off x="4171530" y="2967462"/>
            <a:ext cx="1769100" cy="600"/>
          </a:xfrm>
          <a:prstGeom prst="bentConnector3">
            <a:avLst>
              <a:gd fmla="val 50004" name="adj1"/>
            </a:avLst>
          </a:prstGeom>
          <a:noFill/>
          <a:ln cap="flat" cmpd="sng" w="19050">
            <a:solidFill>
              <a:srgbClr val="F1B13F"/>
            </a:solidFill>
            <a:prstDash val="dot"/>
            <a:round/>
            <a:headEnd len="sm" w="sm" type="none"/>
            <a:tailEnd len="med" w="med" type="triangle"/>
          </a:ln>
        </p:spPr>
      </p:cxnSp>
      <p:cxnSp>
        <p:nvCxnSpPr>
          <p:cNvPr id="422" name="Google Shape;422;p16"/>
          <p:cNvCxnSpPr>
            <a:stCxn id="410" idx="3"/>
            <a:endCxn id="419" idx="1"/>
          </p:cNvCxnSpPr>
          <p:nvPr/>
        </p:nvCxnSpPr>
        <p:spPr>
          <a:xfrm>
            <a:off x="4230704" y="1701437"/>
            <a:ext cx="1665300" cy="29400"/>
          </a:xfrm>
          <a:prstGeom prst="curvedConnector3">
            <a:avLst>
              <a:gd fmla="val 49997" name="adj1"/>
            </a:avLst>
          </a:prstGeom>
          <a:noFill/>
          <a:ln cap="flat" cmpd="sng" w="19050">
            <a:solidFill>
              <a:srgbClr val="F1B13F"/>
            </a:solidFill>
            <a:prstDash val="dot"/>
            <a:round/>
            <a:headEnd len="sm" w="sm" type="none"/>
            <a:tailEnd len="med" w="med" type="triangle"/>
          </a:ln>
        </p:spPr>
      </p:cxnSp>
      <p:cxnSp>
        <p:nvCxnSpPr>
          <p:cNvPr id="423" name="Google Shape;423;p16"/>
          <p:cNvCxnSpPr>
            <a:stCxn id="410" idx="3"/>
            <a:endCxn id="420" idx="1"/>
          </p:cNvCxnSpPr>
          <p:nvPr/>
        </p:nvCxnSpPr>
        <p:spPr>
          <a:xfrm>
            <a:off x="4230704" y="1701437"/>
            <a:ext cx="1701900" cy="708300"/>
          </a:xfrm>
          <a:prstGeom prst="curvedConnector3">
            <a:avLst>
              <a:gd fmla="val 49997" name="adj1"/>
            </a:avLst>
          </a:prstGeom>
          <a:noFill/>
          <a:ln cap="flat" cmpd="sng" w="19050">
            <a:solidFill>
              <a:srgbClr val="F1B13F"/>
            </a:solidFill>
            <a:prstDash val="dot"/>
            <a:round/>
            <a:headEnd len="sm" w="sm" type="none"/>
            <a:tailEnd len="med" w="med" type="triangle"/>
          </a:ln>
        </p:spPr>
      </p:cxnSp>
      <p:sp>
        <p:nvSpPr>
          <p:cNvPr id="424" name="Google Shape;424;p16"/>
          <p:cNvSpPr/>
          <p:nvPr/>
        </p:nvSpPr>
        <p:spPr>
          <a:xfrm>
            <a:off x="8382350" y="2751950"/>
            <a:ext cx="430500" cy="684900"/>
          </a:xfrm>
          <a:prstGeom prst="can">
            <a:avLst>
              <a:gd fmla="val 25000" name="adj"/>
            </a:avLst>
          </a:prstGeom>
          <a:solidFill>
            <a:srgbClr val="C00000"/>
          </a:solidFill>
          <a:ln cap="flat" cmpd="sng" w="7150">
            <a:solidFill>
              <a:srgbClr val="343B3B"/>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425" name="Google Shape;425;p16"/>
          <p:cNvSpPr/>
          <p:nvPr/>
        </p:nvSpPr>
        <p:spPr>
          <a:xfrm>
            <a:off x="8226291" y="1619635"/>
            <a:ext cx="733800" cy="150000"/>
          </a:xfrm>
          <a:prstGeom prst="roundRect">
            <a:avLst>
              <a:gd fmla="val 16667" name="adj"/>
            </a:avLst>
          </a:prstGeom>
          <a:solidFill>
            <a:srgbClr val="C2D4D4"/>
          </a:solidFill>
          <a:ln cap="flat" cmpd="sng" w="9525">
            <a:solidFill>
              <a:schemeClr val="dk1"/>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rPr b="1" lang="en-US" sz="600">
                <a:solidFill>
                  <a:srgbClr val="1E3224"/>
                </a:solidFill>
              </a:rPr>
              <a:t>JSON </a:t>
            </a:r>
            <a:endParaRPr b="1" sz="600">
              <a:solidFill>
                <a:srgbClr val="1E3224"/>
              </a:solidFill>
            </a:endParaRPr>
          </a:p>
        </p:txBody>
      </p:sp>
      <p:sp>
        <p:nvSpPr>
          <p:cNvPr id="426" name="Google Shape;426;p16"/>
          <p:cNvSpPr/>
          <p:nvPr/>
        </p:nvSpPr>
        <p:spPr>
          <a:xfrm>
            <a:off x="8226291" y="1864978"/>
            <a:ext cx="733800" cy="157200"/>
          </a:xfrm>
          <a:prstGeom prst="roundRect">
            <a:avLst>
              <a:gd fmla="val 16667" name="adj"/>
            </a:avLst>
          </a:prstGeom>
          <a:solidFill>
            <a:srgbClr val="C2D4D4"/>
          </a:solidFill>
          <a:ln cap="flat" cmpd="sng" w="9525">
            <a:solidFill>
              <a:schemeClr val="dk1"/>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rPr b="1" lang="en-US" sz="600">
                <a:solidFill>
                  <a:srgbClr val="1E3224"/>
                </a:solidFill>
              </a:rPr>
              <a:t>Graph</a:t>
            </a:r>
            <a:endParaRPr b="1" sz="600">
              <a:solidFill>
                <a:srgbClr val="1E3224"/>
              </a:solidFill>
            </a:endParaRPr>
          </a:p>
        </p:txBody>
      </p:sp>
      <p:sp>
        <p:nvSpPr>
          <p:cNvPr id="427" name="Google Shape;427;p16"/>
          <p:cNvSpPr/>
          <p:nvPr/>
        </p:nvSpPr>
        <p:spPr>
          <a:xfrm>
            <a:off x="8226291" y="2109034"/>
            <a:ext cx="733800" cy="157200"/>
          </a:xfrm>
          <a:prstGeom prst="roundRect">
            <a:avLst>
              <a:gd fmla="val 16667" name="adj"/>
            </a:avLst>
          </a:prstGeom>
          <a:solidFill>
            <a:srgbClr val="C2D4D4"/>
          </a:solidFill>
          <a:ln cap="flat" cmpd="sng" w="9525">
            <a:solidFill>
              <a:schemeClr val="dk1"/>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rPr b="1" lang="en-US" sz="600">
                <a:solidFill>
                  <a:srgbClr val="1E3224"/>
                </a:solidFill>
              </a:rPr>
              <a:t>Operational</a:t>
            </a:r>
            <a:endParaRPr b="1" sz="600">
              <a:solidFill>
                <a:srgbClr val="1E3224"/>
              </a:solidFill>
            </a:endParaRPr>
          </a:p>
        </p:txBody>
      </p:sp>
      <p:sp>
        <p:nvSpPr>
          <p:cNvPr id="428" name="Google Shape;428;p16"/>
          <p:cNvSpPr/>
          <p:nvPr/>
        </p:nvSpPr>
        <p:spPr>
          <a:xfrm>
            <a:off x="8226291" y="2352129"/>
            <a:ext cx="733800" cy="150000"/>
          </a:xfrm>
          <a:prstGeom prst="roundRect">
            <a:avLst>
              <a:gd fmla="val 16667" name="adj"/>
            </a:avLst>
          </a:prstGeom>
          <a:solidFill>
            <a:srgbClr val="C2D4D4"/>
          </a:solidFill>
          <a:ln cap="flat" cmpd="sng" w="9525">
            <a:solidFill>
              <a:schemeClr val="dk1"/>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rPr b="1" lang="en-US" sz="600">
                <a:solidFill>
                  <a:srgbClr val="1E3224"/>
                </a:solidFill>
              </a:rPr>
              <a:t>Vector</a:t>
            </a:r>
            <a:endParaRPr b="1" sz="600">
              <a:solidFill>
                <a:srgbClr val="1E3224"/>
              </a:solidFill>
            </a:endParaRPr>
          </a:p>
        </p:txBody>
      </p:sp>
      <p:cxnSp>
        <p:nvCxnSpPr>
          <p:cNvPr id="429" name="Google Shape;429;p16"/>
          <p:cNvCxnSpPr>
            <a:stCxn id="420" idx="3"/>
            <a:endCxn id="424" idx="2"/>
          </p:cNvCxnSpPr>
          <p:nvPr/>
        </p:nvCxnSpPr>
        <p:spPr>
          <a:xfrm>
            <a:off x="7231200" y="2409650"/>
            <a:ext cx="1151100" cy="684900"/>
          </a:xfrm>
          <a:prstGeom prst="bentConnector3">
            <a:avLst>
              <a:gd fmla="val 50002" name="adj1"/>
            </a:avLst>
          </a:prstGeom>
          <a:noFill/>
          <a:ln cap="flat" cmpd="sng" w="19050">
            <a:solidFill>
              <a:srgbClr val="F1B13F"/>
            </a:solidFill>
            <a:prstDash val="dot"/>
            <a:round/>
            <a:headEnd len="sm" w="sm" type="none"/>
            <a:tailEnd len="med" w="med" type="triangle"/>
          </a:ln>
        </p:spPr>
      </p:cxnSp>
      <p:cxnSp>
        <p:nvCxnSpPr>
          <p:cNvPr id="430" name="Google Shape;430;p16"/>
          <p:cNvCxnSpPr>
            <a:stCxn id="419" idx="3"/>
            <a:endCxn id="424" idx="2"/>
          </p:cNvCxnSpPr>
          <p:nvPr/>
        </p:nvCxnSpPr>
        <p:spPr>
          <a:xfrm>
            <a:off x="7244116" y="1730939"/>
            <a:ext cx="1138200" cy="1363500"/>
          </a:xfrm>
          <a:prstGeom prst="bentConnector3">
            <a:avLst>
              <a:gd fmla="val 50001" name="adj1"/>
            </a:avLst>
          </a:prstGeom>
          <a:noFill/>
          <a:ln cap="flat" cmpd="sng" w="19050">
            <a:solidFill>
              <a:srgbClr val="F1B13F"/>
            </a:solidFill>
            <a:prstDash val="dot"/>
            <a:round/>
            <a:headEnd len="sm" w="sm" type="none"/>
            <a:tailEnd len="med" w="med" type="triangle"/>
          </a:ln>
        </p:spPr>
      </p:cxnSp>
      <p:cxnSp>
        <p:nvCxnSpPr>
          <p:cNvPr id="431" name="Google Shape;431;p16"/>
          <p:cNvCxnSpPr>
            <a:stCxn id="418" idx="3"/>
            <a:endCxn id="424" idx="2"/>
          </p:cNvCxnSpPr>
          <p:nvPr/>
        </p:nvCxnSpPr>
        <p:spPr>
          <a:xfrm>
            <a:off x="7199276" y="2967465"/>
            <a:ext cx="1183200" cy="126900"/>
          </a:xfrm>
          <a:prstGeom prst="bentConnector3">
            <a:avLst>
              <a:gd fmla="val 49995" name="adj1"/>
            </a:avLst>
          </a:prstGeom>
          <a:noFill/>
          <a:ln cap="flat" cmpd="sng" w="19050">
            <a:solidFill>
              <a:srgbClr val="F1B13F"/>
            </a:solidFill>
            <a:prstDash val="dot"/>
            <a:round/>
            <a:headEnd len="sm" w="sm" type="none"/>
            <a:tailEnd len="med" w="med" type="triangle"/>
          </a:ln>
        </p:spPr>
      </p:cxnSp>
      <p:sp>
        <p:nvSpPr>
          <p:cNvPr id="432" name="Google Shape;432;p16"/>
          <p:cNvSpPr txBox="1"/>
          <p:nvPr/>
        </p:nvSpPr>
        <p:spPr>
          <a:xfrm>
            <a:off x="5914609" y="3250000"/>
            <a:ext cx="1312800" cy="684900"/>
          </a:xfrm>
          <a:prstGeom prst="rect">
            <a:avLst/>
          </a:prstGeom>
          <a:noFill/>
          <a:ln cap="flat" cmpd="sng" w="9525">
            <a:solidFill>
              <a:srgbClr val="000000"/>
            </a:solidFill>
            <a:prstDash val="dash"/>
            <a:round/>
            <a:headEnd len="sm" w="sm" type="none"/>
            <a:tailEnd len="sm" w="sm" type="none"/>
          </a:ln>
        </p:spPr>
        <p:txBody>
          <a:bodyPr anchorCtr="0" anchor="t" bIns="34275" lIns="68575" spcFirstLastPara="1" rIns="68575" wrap="square" tIns="34275">
            <a:spAutoFit/>
          </a:bodyPr>
          <a:lstStyle/>
          <a:p>
            <a:pPr indent="0" lvl="0" marL="0" marR="0" rtl="0" algn="l">
              <a:spcBef>
                <a:spcPts val="0"/>
              </a:spcBef>
              <a:spcAft>
                <a:spcPts val="0"/>
              </a:spcAft>
              <a:buNone/>
            </a:pPr>
            <a:r>
              <a:rPr lang="en-US" sz="500">
                <a:solidFill>
                  <a:schemeClr val="dk1"/>
                </a:solidFill>
                <a:latin typeface="Arial"/>
                <a:ea typeface="Arial"/>
                <a:cs typeface="Arial"/>
                <a:sym typeface="Arial"/>
              </a:rPr>
              <a:t>(:Paper {paper_id: "2312.10997", title: "Benchmarking RAG for Factual Consistency"})</a:t>
            </a:r>
            <a:endParaRPr sz="1400">
              <a:solidFill>
                <a:schemeClr val="dk1"/>
              </a:solidFill>
              <a:latin typeface="Arial"/>
              <a:ea typeface="Arial"/>
              <a:cs typeface="Arial"/>
              <a:sym typeface="Arial"/>
            </a:endParaRPr>
          </a:p>
          <a:p>
            <a:pPr indent="0" lvl="0" marL="0" marR="0" rtl="0" algn="l">
              <a:spcBef>
                <a:spcPts val="0"/>
              </a:spcBef>
              <a:spcAft>
                <a:spcPts val="0"/>
              </a:spcAft>
              <a:buNone/>
            </a:pPr>
            <a:r>
              <a:rPr lang="en-US" sz="500">
                <a:solidFill>
                  <a:schemeClr val="dk1"/>
                </a:solidFill>
                <a:latin typeface="Arial"/>
                <a:ea typeface="Arial"/>
                <a:cs typeface="Arial"/>
                <a:sym typeface="Arial"/>
              </a:rPr>
              <a:t>  -[:HAS_SECTION]→ (:Section {name: "Results"})</a:t>
            </a:r>
            <a:endParaRPr sz="1400">
              <a:solidFill>
                <a:schemeClr val="dk1"/>
              </a:solidFill>
              <a:latin typeface="Arial"/>
              <a:ea typeface="Arial"/>
              <a:cs typeface="Arial"/>
              <a:sym typeface="Arial"/>
            </a:endParaRPr>
          </a:p>
          <a:p>
            <a:pPr indent="0" lvl="0" marL="0" marR="0" rtl="0" algn="l">
              <a:spcBef>
                <a:spcPts val="0"/>
              </a:spcBef>
              <a:spcAft>
                <a:spcPts val="0"/>
              </a:spcAft>
              <a:buNone/>
            </a:pPr>
            <a:r>
              <a:rPr lang="en-US" sz="500">
                <a:solidFill>
                  <a:schemeClr val="dk1"/>
                </a:solidFill>
                <a:latin typeface="Arial"/>
                <a:ea typeface="Arial"/>
                <a:cs typeface="Arial"/>
                <a:sym typeface="Arial"/>
              </a:rPr>
              <a:t>    -[:CONTAINS_CHUNK]→ (:Chunk D_BY]→ (:Author {name: "Yamamoto, Kenji"})</a:t>
            </a:r>
            <a:endParaRPr sz="1400">
              <a:solidFill>
                <a:schemeClr val="dk1"/>
              </a:solidFill>
              <a:latin typeface="Arial"/>
              <a:ea typeface="Arial"/>
              <a:cs typeface="Arial"/>
              <a:sym typeface="Arial"/>
            </a:endParaRPr>
          </a:p>
        </p:txBody>
      </p:sp>
      <p:cxnSp>
        <p:nvCxnSpPr>
          <p:cNvPr id="433" name="Google Shape;433;p16"/>
          <p:cNvCxnSpPr>
            <a:stCxn id="432" idx="3"/>
            <a:endCxn id="424" idx="2"/>
          </p:cNvCxnSpPr>
          <p:nvPr/>
        </p:nvCxnSpPr>
        <p:spPr>
          <a:xfrm flipH="1" rot="10800000">
            <a:off x="7227409" y="3094450"/>
            <a:ext cx="1155000" cy="498000"/>
          </a:xfrm>
          <a:prstGeom prst="bentConnector3">
            <a:avLst>
              <a:gd fmla="val 49997" name="adj1"/>
            </a:avLst>
          </a:prstGeom>
          <a:noFill/>
          <a:ln cap="flat" cmpd="sng" w="19050">
            <a:solidFill>
              <a:srgbClr val="F1B13F"/>
            </a:solidFill>
            <a:prstDash val="dot"/>
            <a:round/>
            <a:headEnd len="sm" w="sm" type="none"/>
            <a:tailEnd len="med" w="med" type="triangle"/>
          </a:ln>
        </p:spPr>
      </p:cxnSp>
      <p:sp>
        <p:nvSpPr>
          <p:cNvPr id="434" name="Google Shape;434;p16"/>
          <p:cNvSpPr/>
          <p:nvPr/>
        </p:nvSpPr>
        <p:spPr>
          <a:xfrm rot="-5400000">
            <a:off x="6680139" y="2522171"/>
            <a:ext cx="2415900" cy="186300"/>
          </a:xfrm>
          <a:prstGeom prst="roundRect">
            <a:avLst>
              <a:gd fmla="val 16667" name="adj"/>
            </a:avLst>
          </a:prstGeom>
          <a:solidFill>
            <a:schemeClr val="accent3"/>
          </a:solidFill>
          <a:ln cap="flat" cmpd="sng" w="7150">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rPr b="1" lang="en-US" sz="800">
                <a:solidFill>
                  <a:schemeClr val="lt1"/>
                </a:solidFill>
              </a:rPr>
              <a:t>Data Ingestion</a:t>
            </a:r>
            <a:endParaRPr b="1" sz="800">
              <a:solidFill>
                <a:schemeClr val="lt1"/>
              </a:solidFill>
            </a:endParaRPr>
          </a:p>
        </p:txBody>
      </p:sp>
      <p:sp>
        <p:nvSpPr>
          <p:cNvPr id="435" name="Google Shape;435;p16"/>
          <p:cNvSpPr/>
          <p:nvPr/>
        </p:nvSpPr>
        <p:spPr>
          <a:xfrm>
            <a:off x="8226291" y="1374271"/>
            <a:ext cx="733800" cy="150000"/>
          </a:xfrm>
          <a:prstGeom prst="roundRect">
            <a:avLst>
              <a:gd fmla="val 16667" name="adj"/>
            </a:avLst>
          </a:prstGeom>
          <a:solidFill>
            <a:srgbClr val="C2D4D4"/>
          </a:solidFill>
          <a:ln cap="flat" cmpd="sng" w="9525">
            <a:solidFill>
              <a:schemeClr val="dk1"/>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rPr b="1" lang="en-US" sz="600">
                <a:solidFill>
                  <a:srgbClr val="1E3224"/>
                </a:solidFill>
              </a:rPr>
              <a:t>Spatial</a:t>
            </a:r>
            <a:endParaRPr b="1" sz="600">
              <a:solidFill>
                <a:srgbClr val="1E3224"/>
              </a:solidFill>
            </a:endParaRPr>
          </a:p>
        </p:txBody>
      </p:sp>
      <p:sp>
        <p:nvSpPr>
          <p:cNvPr id="436" name="Google Shape;436;p16"/>
          <p:cNvSpPr/>
          <p:nvPr/>
        </p:nvSpPr>
        <p:spPr>
          <a:xfrm>
            <a:off x="131098" y="2763438"/>
            <a:ext cx="886500" cy="141600"/>
          </a:xfrm>
          <a:prstGeom prst="roundRect">
            <a:avLst>
              <a:gd fmla="val 16667" name="adj"/>
            </a:avLst>
          </a:prstGeom>
          <a:solidFill>
            <a:schemeClr val="lt2"/>
          </a:solidFill>
          <a:ln cap="flat" cmpd="sng" w="7150">
            <a:solidFill>
              <a:schemeClr val="accent4"/>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US" sz="800">
                <a:solidFill>
                  <a:schemeClr val="dk1"/>
                </a:solidFill>
                <a:latin typeface="Arial"/>
                <a:ea typeface="Arial"/>
                <a:cs typeface="Arial"/>
                <a:sym typeface="Arial"/>
              </a:rPr>
              <a:t>Data Sources</a:t>
            </a:r>
            <a:endParaRPr sz="1100"/>
          </a:p>
        </p:txBody>
      </p:sp>
      <p:sp>
        <p:nvSpPr>
          <p:cNvPr id="413" name="Google Shape;413;p16"/>
          <p:cNvSpPr/>
          <p:nvPr/>
        </p:nvSpPr>
        <p:spPr>
          <a:xfrm>
            <a:off x="1718434" y="1768375"/>
            <a:ext cx="685800" cy="141600"/>
          </a:xfrm>
          <a:prstGeom prst="roundRect">
            <a:avLst>
              <a:gd fmla="val 16667" name="adj"/>
            </a:avLst>
          </a:prstGeom>
          <a:solidFill>
            <a:schemeClr val="lt2"/>
          </a:solidFill>
          <a:ln cap="flat" cmpd="sng" w="7150">
            <a:solidFill>
              <a:schemeClr val="accent4"/>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US" sz="700">
                <a:solidFill>
                  <a:schemeClr val="dk1"/>
                </a:solidFill>
              </a:rPr>
              <a:t>Data Object</a:t>
            </a:r>
            <a:endParaRPr b="1" sz="700"/>
          </a:p>
        </p:txBody>
      </p:sp>
      <p:sp>
        <p:nvSpPr>
          <p:cNvPr id="437" name="Google Shape;437;p16"/>
          <p:cNvSpPr/>
          <p:nvPr/>
        </p:nvSpPr>
        <p:spPr>
          <a:xfrm>
            <a:off x="1718434" y="2253675"/>
            <a:ext cx="685800" cy="141600"/>
          </a:xfrm>
          <a:prstGeom prst="roundRect">
            <a:avLst>
              <a:gd fmla="val 16667" name="adj"/>
            </a:avLst>
          </a:prstGeom>
          <a:solidFill>
            <a:schemeClr val="lt2"/>
          </a:solidFill>
          <a:ln cap="flat" cmpd="sng" w="7150">
            <a:solidFill>
              <a:srgbClr val="C0000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US" sz="700">
                <a:solidFill>
                  <a:schemeClr val="dk1"/>
                </a:solidFill>
              </a:rPr>
              <a:t>Chunking</a:t>
            </a:r>
            <a:endParaRPr sz="700"/>
          </a:p>
        </p:txBody>
      </p:sp>
      <p:sp>
        <p:nvSpPr>
          <p:cNvPr id="438" name="Google Shape;438;p16"/>
          <p:cNvSpPr/>
          <p:nvPr/>
        </p:nvSpPr>
        <p:spPr>
          <a:xfrm>
            <a:off x="1600533" y="2418576"/>
            <a:ext cx="921600" cy="141600"/>
          </a:xfrm>
          <a:prstGeom prst="roundRect">
            <a:avLst>
              <a:gd fmla="val 16667" name="adj"/>
            </a:avLst>
          </a:prstGeom>
          <a:solidFill>
            <a:schemeClr val="lt2"/>
          </a:solidFill>
          <a:ln cap="flat" cmpd="sng" w="7150">
            <a:solidFill>
              <a:srgbClr val="C0000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US" sz="700">
                <a:solidFill>
                  <a:schemeClr val="dk1"/>
                </a:solidFill>
              </a:rPr>
              <a:t>Data Deduplication</a:t>
            </a:r>
            <a:endParaRPr sz="700"/>
          </a:p>
        </p:txBody>
      </p:sp>
      <p:sp>
        <p:nvSpPr>
          <p:cNvPr id="439" name="Google Shape;439;p16"/>
          <p:cNvSpPr/>
          <p:nvPr/>
        </p:nvSpPr>
        <p:spPr>
          <a:xfrm>
            <a:off x="1600533" y="2600965"/>
            <a:ext cx="921600" cy="141600"/>
          </a:xfrm>
          <a:prstGeom prst="roundRect">
            <a:avLst>
              <a:gd fmla="val 16667" name="adj"/>
            </a:avLst>
          </a:prstGeom>
          <a:solidFill>
            <a:schemeClr val="lt2"/>
          </a:solidFill>
          <a:ln cap="flat" cmpd="sng" w="7150">
            <a:solidFill>
              <a:srgbClr val="C0000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US" sz="700">
                <a:solidFill>
                  <a:schemeClr val="dk1"/>
                </a:solidFill>
              </a:rPr>
              <a:t>Text Normalization</a:t>
            </a:r>
            <a:endParaRPr sz="700"/>
          </a:p>
        </p:txBody>
      </p:sp>
      <p:sp>
        <p:nvSpPr>
          <p:cNvPr id="440" name="Google Shape;440;p16"/>
          <p:cNvSpPr/>
          <p:nvPr/>
        </p:nvSpPr>
        <p:spPr>
          <a:xfrm>
            <a:off x="1600533" y="2774615"/>
            <a:ext cx="921600" cy="141600"/>
          </a:xfrm>
          <a:prstGeom prst="roundRect">
            <a:avLst>
              <a:gd fmla="val 16667" name="adj"/>
            </a:avLst>
          </a:prstGeom>
          <a:solidFill>
            <a:schemeClr val="lt2"/>
          </a:solidFill>
          <a:ln cap="flat" cmpd="sng" w="7150">
            <a:solidFill>
              <a:srgbClr val="C0000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US" sz="700">
                <a:solidFill>
                  <a:schemeClr val="dk1"/>
                </a:solidFill>
              </a:rPr>
              <a:t>Entity extraction</a:t>
            </a:r>
            <a:endParaRPr sz="700"/>
          </a:p>
        </p:txBody>
      </p:sp>
      <p:sp>
        <p:nvSpPr>
          <p:cNvPr id="441" name="Google Shape;441;p16"/>
          <p:cNvSpPr/>
          <p:nvPr/>
        </p:nvSpPr>
        <p:spPr>
          <a:xfrm>
            <a:off x="2009579" y="3311356"/>
            <a:ext cx="21900" cy="23100"/>
          </a:xfrm>
          <a:prstGeom prst="ellipse">
            <a:avLst/>
          </a:prstGeom>
          <a:solidFill>
            <a:schemeClr val="accent3"/>
          </a:solidFill>
          <a:ln cap="flat" cmpd="sng" w="7525">
            <a:solidFill>
              <a:schemeClr val="dk2"/>
            </a:solidFill>
            <a:prstDash val="solid"/>
            <a:round/>
            <a:headEnd len="sm" w="sm" type="none"/>
            <a:tailEnd len="sm" w="sm" type="none"/>
          </a:ln>
        </p:spPr>
        <p:txBody>
          <a:bodyPr anchorCtr="0" anchor="ctr" bIns="72150" lIns="72150" spcFirstLastPara="1" rIns="72150" wrap="square" tIns="72150">
            <a:noAutofit/>
          </a:bodyPr>
          <a:lstStyle/>
          <a:p>
            <a:pPr indent="0" lvl="0" marL="0" rtl="0" algn="ctr">
              <a:spcBef>
                <a:spcPts val="0"/>
              </a:spcBef>
              <a:spcAft>
                <a:spcPts val="0"/>
              </a:spcAft>
              <a:buNone/>
            </a:pPr>
            <a:r>
              <a:t/>
            </a:r>
            <a:endParaRPr sz="1105"/>
          </a:p>
        </p:txBody>
      </p:sp>
      <p:sp>
        <p:nvSpPr>
          <p:cNvPr id="442" name="Google Shape;442;p16"/>
          <p:cNvSpPr/>
          <p:nvPr/>
        </p:nvSpPr>
        <p:spPr>
          <a:xfrm>
            <a:off x="2009579" y="3370553"/>
            <a:ext cx="21900" cy="23100"/>
          </a:xfrm>
          <a:prstGeom prst="ellipse">
            <a:avLst/>
          </a:prstGeom>
          <a:solidFill>
            <a:schemeClr val="accent3"/>
          </a:solidFill>
          <a:ln cap="flat" cmpd="sng" w="7525">
            <a:solidFill>
              <a:schemeClr val="dk2"/>
            </a:solidFill>
            <a:prstDash val="solid"/>
            <a:round/>
            <a:headEnd len="sm" w="sm" type="none"/>
            <a:tailEnd len="sm" w="sm" type="none"/>
          </a:ln>
        </p:spPr>
        <p:txBody>
          <a:bodyPr anchorCtr="0" anchor="ctr" bIns="72150" lIns="72150" spcFirstLastPara="1" rIns="72150" wrap="square" tIns="72150">
            <a:noAutofit/>
          </a:bodyPr>
          <a:lstStyle/>
          <a:p>
            <a:pPr indent="0" lvl="0" marL="0" rtl="0" algn="ctr">
              <a:spcBef>
                <a:spcPts val="0"/>
              </a:spcBef>
              <a:spcAft>
                <a:spcPts val="0"/>
              </a:spcAft>
              <a:buNone/>
            </a:pPr>
            <a:r>
              <a:t/>
            </a:r>
            <a:endParaRPr sz="1105"/>
          </a:p>
        </p:txBody>
      </p:sp>
      <p:sp>
        <p:nvSpPr>
          <p:cNvPr id="443" name="Google Shape;443;p16"/>
          <p:cNvSpPr/>
          <p:nvPr/>
        </p:nvSpPr>
        <p:spPr>
          <a:xfrm>
            <a:off x="2009579" y="3432403"/>
            <a:ext cx="21900" cy="23100"/>
          </a:xfrm>
          <a:prstGeom prst="ellipse">
            <a:avLst/>
          </a:prstGeom>
          <a:solidFill>
            <a:schemeClr val="accent3"/>
          </a:solidFill>
          <a:ln cap="flat" cmpd="sng" w="7525">
            <a:solidFill>
              <a:schemeClr val="dk2"/>
            </a:solidFill>
            <a:prstDash val="solid"/>
            <a:round/>
            <a:headEnd len="sm" w="sm" type="none"/>
            <a:tailEnd len="sm" w="sm" type="none"/>
          </a:ln>
        </p:spPr>
        <p:txBody>
          <a:bodyPr anchorCtr="0" anchor="ctr" bIns="72150" lIns="72150" spcFirstLastPara="1" rIns="72150" wrap="square" tIns="72150">
            <a:noAutofit/>
          </a:bodyPr>
          <a:lstStyle/>
          <a:p>
            <a:pPr indent="0" lvl="0" marL="0" rtl="0" algn="ctr">
              <a:spcBef>
                <a:spcPts val="0"/>
              </a:spcBef>
              <a:spcAft>
                <a:spcPts val="0"/>
              </a:spcAft>
              <a:buNone/>
            </a:pPr>
            <a:r>
              <a:t/>
            </a:r>
            <a:endParaRPr sz="1105"/>
          </a:p>
        </p:txBody>
      </p:sp>
      <p:sp>
        <p:nvSpPr>
          <p:cNvPr id="444" name="Google Shape;444;p16"/>
          <p:cNvSpPr/>
          <p:nvPr/>
        </p:nvSpPr>
        <p:spPr>
          <a:xfrm>
            <a:off x="3417925" y="2161125"/>
            <a:ext cx="1127100" cy="346200"/>
          </a:xfrm>
          <a:prstGeom prst="roundRect">
            <a:avLst>
              <a:gd fmla="val 16667" name="adj"/>
            </a:avLst>
          </a:prstGeom>
          <a:solidFill>
            <a:srgbClr val="C2D4D4"/>
          </a:solid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rPr b="1" lang="en-US" sz="600">
                <a:solidFill>
                  <a:srgbClr val="1E3224"/>
                </a:solidFill>
              </a:rPr>
              <a:t>Chunks passed into an embedding model. </a:t>
            </a:r>
            <a:endParaRPr b="1" sz="600">
              <a:solidFill>
                <a:srgbClr val="1E3224"/>
              </a:solidFill>
            </a:endParaRPr>
          </a:p>
          <a:p>
            <a:pPr indent="0" lvl="0" marL="0" marR="0" rtl="0" algn="ctr">
              <a:lnSpc>
                <a:spcPct val="100000"/>
              </a:lnSpc>
              <a:spcBef>
                <a:spcPts val="0"/>
              </a:spcBef>
              <a:spcAft>
                <a:spcPts val="0"/>
              </a:spcAft>
              <a:buNone/>
            </a:pPr>
            <a:r>
              <a:rPr b="1" lang="en-US" sz="600">
                <a:solidFill>
                  <a:srgbClr val="1E3224"/>
                </a:solidFill>
              </a:rPr>
              <a:t>Embedding Generation</a:t>
            </a:r>
            <a:endParaRPr b="1" sz="600">
              <a:solidFill>
                <a:srgbClr val="1E3224"/>
              </a:solidFill>
            </a:endParaRPr>
          </a:p>
        </p:txBody>
      </p:sp>
      <p:cxnSp>
        <p:nvCxnSpPr>
          <p:cNvPr id="445" name="Google Shape;445;p16"/>
          <p:cNvCxnSpPr>
            <a:stCxn id="424" idx="1"/>
            <a:endCxn id="406" idx="2"/>
          </p:cNvCxnSpPr>
          <p:nvPr/>
        </p:nvCxnSpPr>
        <p:spPr>
          <a:xfrm rot="10800000">
            <a:off x="8597600" y="2568650"/>
            <a:ext cx="0" cy="183300"/>
          </a:xfrm>
          <a:prstGeom prst="straightConnector1">
            <a:avLst/>
          </a:prstGeom>
          <a:noFill/>
          <a:ln cap="flat" cmpd="sng" w="9525">
            <a:solidFill>
              <a:schemeClr val="dk2"/>
            </a:solidFill>
            <a:prstDash val="dashDot"/>
            <a:round/>
            <a:headEnd len="med" w="med" type="none"/>
            <a:tailEnd len="med" w="med" type="none"/>
          </a:ln>
        </p:spPr>
      </p:cxnSp>
      <p:cxnSp>
        <p:nvCxnSpPr>
          <p:cNvPr id="446" name="Google Shape;446;p16"/>
          <p:cNvCxnSpPr>
            <a:stCxn id="410" idx="3"/>
            <a:endCxn id="432" idx="1"/>
          </p:cNvCxnSpPr>
          <p:nvPr/>
        </p:nvCxnSpPr>
        <p:spPr>
          <a:xfrm>
            <a:off x="4230704" y="1701437"/>
            <a:ext cx="1683900" cy="1890900"/>
          </a:xfrm>
          <a:prstGeom prst="curvedConnector3">
            <a:avLst>
              <a:gd fmla="val 50000" name="adj1"/>
            </a:avLst>
          </a:prstGeom>
          <a:noFill/>
          <a:ln cap="flat" cmpd="sng" w="19050">
            <a:solidFill>
              <a:srgbClr val="F1B13F"/>
            </a:solidFill>
            <a:prstDash val="dot"/>
            <a:round/>
            <a:headEnd len="sm" w="sm" type="none"/>
            <a:tailEnd len="med" w="med" type="triangle"/>
          </a:ln>
        </p:spPr>
      </p:cxnSp>
      <p:sp>
        <p:nvSpPr>
          <p:cNvPr id="447" name="Google Shape;447;p16"/>
          <p:cNvSpPr/>
          <p:nvPr/>
        </p:nvSpPr>
        <p:spPr>
          <a:xfrm>
            <a:off x="1600525" y="2942500"/>
            <a:ext cx="921600" cy="141600"/>
          </a:xfrm>
          <a:prstGeom prst="roundRect">
            <a:avLst>
              <a:gd fmla="val 16667" name="adj"/>
            </a:avLst>
          </a:prstGeom>
          <a:solidFill>
            <a:schemeClr val="lt2"/>
          </a:solidFill>
          <a:ln cap="flat" cmpd="sng" w="7150">
            <a:solidFill>
              <a:srgbClr val="C0000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US" sz="700">
                <a:solidFill>
                  <a:schemeClr val="dk1"/>
                </a:solidFill>
              </a:rPr>
              <a:t>PII Redaction</a:t>
            </a:r>
            <a:endParaRPr sz="700"/>
          </a:p>
        </p:txBody>
      </p:sp>
      <p:sp>
        <p:nvSpPr>
          <p:cNvPr id="448" name="Google Shape;448;p16"/>
          <p:cNvSpPr/>
          <p:nvPr/>
        </p:nvSpPr>
        <p:spPr>
          <a:xfrm>
            <a:off x="1492230" y="3103168"/>
            <a:ext cx="1138200" cy="141600"/>
          </a:xfrm>
          <a:prstGeom prst="roundRect">
            <a:avLst>
              <a:gd fmla="val 16667" name="adj"/>
            </a:avLst>
          </a:prstGeom>
          <a:solidFill>
            <a:schemeClr val="lt2"/>
          </a:solidFill>
          <a:ln cap="flat" cmpd="sng" w="7150">
            <a:solidFill>
              <a:srgbClr val="C0000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US" sz="700">
                <a:solidFill>
                  <a:schemeClr val="dk1"/>
                </a:solidFill>
              </a:rPr>
              <a:t>Content Classification</a:t>
            </a:r>
            <a:endParaRPr sz="700"/>
          </a:p>
        </p:txBody>
      </p:sp>
      <p:sp>
        <p:nvSpPr>
          <p:cNvPr id="449" name="Google Shape;449;p16"/>
          <p:cNvSpPr/>
          <p:nvPr/>
        </p:nvSpPr>
        <p:spPr>
          <a:xfrm>
            <a:off x="8154350" y="3482025"/>
            <a:ext cx="886500" cy="217200"/>
          </a:xfrm>
          <a:prstGeom prst="roundRect">
            <a:avLst>
              <a:gd fmla="val 16667" name="adj"/>
            </a:avLst>
          </a:prstGeom>
          <a:solidFill>
            <a:schemeClr val="lt2"/>
          </a:solidFill>
          <a:ln cap="flat" cmpd="sng" w="7150">
            <a:solidFill>
              <a:srgbClr val="C0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rPr b="1" lang="en-US" sz="600">
                <a:solidFill>
                  <a:schemeClr val="dk1"/>
                </a:solidFill>
              </a:rPr>
              <a:t>Oracle AI Database</a:t>
            </a:r>
            <a:endParaRPr b="1" sz="600">
              <a:solidFill>
                <a:schemeClr val="dk1"/>
              </a:solidFill>
            </a:endParaRPr>
          </a:p>
        </p:txBody>
      </p:sp>
      <p:sp>
        <p:nvSpPr>
          <p:cNvPr id="450" name="Google Shape;450;p16"/>
          <p:cNvSpPr/>
          <p:nvPr/>
        </p:nvSpPr>
        <p:spPr>
          <a:xfrm>
            <a:off x="-200" y="0"/>
            <a:ext cx="9144000" cy="530400"/>
          </a:xfrm>
          <a:prstGeom prst="rect">
            <a:avLst/>
          </a:prstGeom>
          <a:solidFill>
            <a:srgbClr val="C74634"/>
          </a:solidFill>
          <a:ln cap="flat" cmpd="sng" w="12700">
            <a:solidFill>
              <a:srgbClr val="C7463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16"/>
          <p:cNvSpPr/>
          <p:nvPr/>
        </p:nvSpPr>
        <p:spPr>
          <a:xfrm>
            <a:off x="426289" y="0"/>
            <a:ext cx="8374800" cy="5304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FFFFFF"/>
              </a:buClr>
              <a:buSzPts val="2000"/>
              <a:buFont typeface="Calibri"/>
              <a:buNone/>
            </a:pPr>
            <a:r>
              <a:rPr b="1" lang="en-US" sz="2000">
                <a:solidFill>
                  <a:srgbClr val="FFFFFF"/>
                </a:solidFill>
                <a:latin typeface="Lexend Deca"/>
                <a:ea typeface="Lexend Deca"/>
                <a:cs typeface="Lexend Deca"/>
                <a:sym typeface="Lexend Deca"/>
              </a:rPr>
              <a:t>RAG Pipeline</a:t>
            </a:r>
            <a:endParaRPr b="1" sz="2000">
              <a:solidFill>
                <a:srgbClr val="FFFFFF"/>
              </a:solidFill>
              <a:latin typeface="Lexend Deca"/>
              <a:ea typeface="Lexend Deca"/>
              <a:cs typeface="Lexend Deca"/>
              <a:sym typeface="Lexend Deca"/>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EFED"/>
        </a:solidFill>
      </p:bgPr>
    </p:bg>
    <p:spTree>
      <p:nvGrpSpPr>
        <p:cNvPr id="455" name="Shape 455"/>
        <p:cNvGrpSpPr/>
        <p:nvPr/>
      </p:nvGrpSpPr>
      <p:grpSpPr>
        <a:xfrm>
          <a:off x="0" y="0"/>
          <a:ext cx="0" cy="0"/>
          <a:chOff x="0" y="0"/>
          <a:chExt cx="0" cy="0"/>
        </a:xfrm>
      </p:grpSpPr>
      <p:sp>
        <p:nvSpPr>
          <p:cNvPr id="456" name="Google Shape;456;p17"/>
          <p:cNvSpPr/>
          <p:nvPr/>
        </p:nvSpPr>
        <p:spPr>
          <a:xfrm>
            <a:off x="8120550" y="19291"/>
            <a:ext cx="816000" cy="1245300"/>
          </a:xfrm>
          <a:prstGeom prst="rect">
            <a:avLst/>
          </a:prstGeom>
          <a:solidFill>
            <a:schemeClr val="lt2"/>
          </a:solidFill>
          <a:ln cap="flat" cmpd="sng" w="9525">
            <a:solidFill>
              <a:schemeClr val="dk2"/>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457" name="Google Shape;457;p17"/>
          <p:cNvPicPr preferRelativeResize="0"/>
          <p:nvPr/>
        </p:nvPicPr>
        <p:blipFill rotWithShape="1">
          <a:blip r:embed="rId3">
            <a:alphaModFix/>
          </a:blip>
          <a:srcRect b="0" l="30817" r="27689" t="2028"/>
          <a:stretch/>
        </p:blipFill>
        <p:spPr>
          <a:xfrm>
            <a:off x="114900" y="131100"/>
            <a:ext cx="806702" cy="1266775"/>
          </a:xfrm>
          <a:prstGeom prst="rect">
            <a:avLst/>
          </a:prstGeom>
          <a:noFill/>
          <a:ln cap="flat" cmpd="sng" w="9525">
            <a:solidFill>
              <a:srgbClr val="000000"/>
            </a:solidFill>
            <a:prstDash val="dot"/>
            <a:round/>
            <a:headEnd len="sm" w="sm" type="none"/>
            <a:tailEnd len="sm" w="sm" type="none"/>
          </a:ln>
        </p:spPr>
      </p:pic>
      <p:pic>
        <p:nvPicPr>
          <p:cNvPr descr="A black cube with white lines&#10;&#10;AI-generated content may be incorrect." id="458" name="Google Shape;458;p17"/>
          <p:cNvPicPr preferRelativeResize="0"/>
          <p:nvPr/>
        </p:nvPicPr>
        <p:blipFill rotWithShape="1">
          <a:blip r:embed="rId4">
            <a:alphaModFix/>
          </a:blip>
          <a:srcRect b="725" l="14456" r="15672" t="0"/>
          <a:stretch/>
        </p:blipFill>
        <p:spPr>
          <a:xfrm>
            <a:off x="1711186" y="14812"/>
            <a:ext cx="562200" cy="417301"/>
          </a:xfrm>
          <a:prstGeom prst="rect">
            <a:avLst/>
          </a:prstGeom>
          <a:noFill/>
          <a:ln>
            <a:noFill/>
          </a:ln>
        </p:spPr>
      </p:pic>
      <p:sp>
        <p:nvSpPr>
          <p:cNvPr id="459" name="Google Shape;459;p17"/>
          <p:cNvSpPr/>
          <p:nvPr/>
        </p:nvSpPr>
        <p:spPr>
          <a:xfrm>
            <a:off x="1352083" y="669014"/>
            <a:ext cx="1280400" cy="217200"/>
          </a:xfrm>
          <a:prstGeom prst="roundRect">
            <a:avLst>
              <a:gd fmla="val 16667" name="adj"/>
            </a:avLst>
          </a:prstGeom>
          <a:solidFill>
            <a:srgbClr val="C2D4D4"/>
          </a:solid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rPr b="1" lang="en-US" sz="600">
                <a:solidFill>
                  <a:srgbClr val="1E3224"/>
                </a:solidFill>
              </a:rPr>
              <a:t>Data ingested into a </a:t>
            </a:r>
            <a:br>
              <a:rPr b="1" lang="en-US" sz="600">
                <a:solidFill>
                  <a:srgbClr val="1E3224"/>
                </a:solidFill>
              </a:rPr>
            </a:br>
            <a:r>
              <a:rPr b="1" lang="en-US" sz="600">
                <a:solidFill>
                  <a:srgbClr val="1E3224"/>
                </a:solidFill>
              </a:rPr>
              <a:t>Data Processing pipeline</a:t>
            </a:r>
            <a:endParaRPr b="1" sz="600">
              <a:solidFill>
                <a:srgbClr val="1E3224"/>
              </a:solidFill>
            </a:endParaRPr>
          </a:p>
        </p:txBody>
      </p:sp>
      <p:pic>
        <p:nvPicPr>
          <p:cNvPr id="460" name="Google Shape;460;p17"/>
          <p:cNvPicPr preferRelativeResize="0"/>
          <p:nvPr/>
        </p:nvPicPr>
        <p:blipFill rotWithShape="1">
          <a:blip r:embed="rId5">
            <a:alphaModFix/>
          </a:blip>
          <a:srcRect b="0" l="14880" r="16740" t="0"/>
          <a:stretch/>
        </p:blipFill>
        <p:spPr>
          <a:xfrm>
            <a:off x="3633937" y="172700"/>
            <a:ext cx="527717" cy="449075"/>
          </a:xfrm>
          <a:prstGeom prst="rect">
            <a:avLst/>
          </a:prstGeom>
          <a:noFill/>
          <a:ln>
            <a:noFill/>
          </a:ln>
        </p:spPr>
      </p:pic>
      <p:cxnSp>
        <p:nvCxnSpPr>
          <p:cNvPr id="461" name="Google Shape;461;p17"/>
          <p:cNvCxnSpPr>
            <a:stCxn id="457" idx="3"/>
            <a:endCxn id="459" idx="1"/>
          </p:cNvCxnSpPr>
          <p:nvPr/>
        </p:nvCxnSpPr>
        <p:spPr>
          <a:xfrm>
            <a:off x="921602" y="764488"/>
            <a:ext cx="430500" cy="13200"/>
          </a:xfrm>
          <a:prstGeom prst="straightConnector1">
            <a:avLst/>
          </a:prstGeom>
          <a:noFill/>
          <a:ln cap="flat" cmpd="sng" w="19050">
            <a:solidFill>
              <a:srgbClr val="F1B13F"/>
            </a:solidFill>
            <a:prstDash val="dot"/>
            <a:round/>
            <a:headEnd len="sm" w="sm" type="none"/>
            <a:tailEnd len="med" w="med" type="triangle"/>
          </a:ln>
        </p:spPr>
      </p:cxnSp>
      <p:cxnSp>
        <p:nvCxnSpPr>
          <p:cNvPr id="462" name="Google Shape;462;p17"/>
          <p:cNvCxnSpPr>
            <a:stCxn id="463" idx="3"/>
            <a:endCxn id="460" idx="1"/>
          </p:cNvCxnSpPr>
          <p:nvPr/>
        </p:nvCxnSpPr>
        <p:spPr>
          <a:xfrm flipH="1" rot="10800000">
            <a:off x="2335184" y="397275"/>
            <a:ext cx="1298700" cy="137700"/>
          </a:xfrm>
          <a:prstGeom prst="curvedConnector3">
            <a:avLst>
              <a:gd fmla="val 50002" name="adj1"/>
            </a:avLst>
          </a:prstGeom>
          <a:noFill/>
          <a:ln cap="flat" cmpd="sng" w="19050">
            <a:solidFill>
              <a:srgbClr val="F1B13F"/>
            </a:solidFill>
            <a:prstDash val="dot"/>
            <a:round/>
            <a:headEnd len="sm" w="sm" type="none"/>
            <a:tailEnd len="med" w="med" type="triangle"/>
          </a:ln>
        </p:spPr>
      </p:cxnSp>
      <p:pic>
        <p:nvPicPr>
          <p:cNvPr id="464" name="Google Shape;464;p17"/>
          <p:cNvPicPr preferRelativeResize="0"/>
          <p:nvPr/>
        </p:nvPicPr>
        <p:blipFill rotWithShape="1">
          <a:blip r:embed="rId6">
            <a:alphaModFix/>
          </a:blip>
          <a:srcRect b="-1159" l="14814" r="12712" t="-2297"/>
          <a:stretch/>
        </p:blipFill>
        <p:spPr>
          <a:xfrm>
            <a:off x="3731665" y="1514612"/>
            <a:ext cx="370814" cy="297300"/>
          </a:xfrm>
          <a:prstGeom prst="rect">
            <a:avLst/>
          </a:prstGeom>
          <a:noFill/>
          <a:ln>
            <a:noFill/>
          </a:ln>
        </p:spPr>
      </p:pic>
      <p:cxnSp>
        <p:nvCxnSpPr>
          <p:cNvPr id="465" name="Google Shape;465;p17"/>
          <p:cNvCxnSpPr>
            <a:stCxn id="460" idx="2"/>
            <a:endCxn id="464" idx="0"/>
          </p:cNvCxnSpPr>
          <p:nvPr/>
        </p:nvCxnSpPr>
        <p:spPr>
          <a:xfrm>
            <a:off x="3897796" y="621775"/>
            <a:ext cx="19200" cy="892800"/>
          </a:xfrm>
          <a:prstGeom prst="straightConnector1">
            <a:avLst/>
          </a:prstGeom>
          <a:noFill/>
          <a:ln cap="flat" cmpd="sng" w="19050">
            <a:solidFill>
              <a:srgbClr val="F1B13F"/>
            </a:solidFill>
            <a:prstDash val="dot"/>
            <a:round/>
            <a:headEnd len="sm" w="sm" type="none"/>
            <a:tailEnd len="med" w="med" type="triangle"/>
          </a:ln>
        </p:spPr>
      </p:cxnSp>
      <p:sp>
        <p:nvSpPr>
          <p:cNvPr id="466" name="Google Shape;466;p17"/>
          <p:cNvSpPr/>
          <p:nvPr/>
        </p:nvSpPr>
        <p:spPr>
          <a:xfrm rot="-5400000">
            <a:off x="2010425" y="918400"/>
            <a:ext cx="1960500" cy="214200"/>
          </a:xfrm>
          <a:prstGeom prst="roundRect">
            <a:avLst>
              <a:gd fmla="val 16667" name="adj"/>
            </a:avLst>
          </a:prstGeom>
          <a:solidFill>
            <a:schemeClr val="accent3"/>
          </a:solidFill>
          <a:ln cap="flat" cmpd="sng" w="7150">
            <a:solidFill>
              <a:schemeClr val="lt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US" sz="800">
                <a:solidFill>
                  <a:schemeClr val="lt1"/>
                </a:solidFill>
              </a:rPr>
              <a:t>Data objects are broken into chunks</a:t>
            </a:r>
            <a:endParaRPr b="1" sz="1400">
              <a:solidFill>
                <a:schemeClr val="lt1"/>
              </a:solidFill>
            </a:endParaRPr>
          </a:p>
        </p:txBody>
      </p:sp>
      <p:sp>
        <p:nvSpPr>
          <p:cNvPr id="467" name="Google Shape;467;p17"/>
          <p:cNvSpPr/>
          <p:nvPr/>
        </p:nvSpPr>
        <p:spPr>
          <a:xfrm>
            <a:off x="3473825" y="1829250"/>
            <a:ext cx="886500" cy="141600"/>
          </a:xfrm>
          <a:prstGeom prst="roundRect">
            <a:avLst>
              <a:gd fmla="val 16667" name="adj"/>
            </a:avLst>
          </a:prstGeom>
          <a:solidFill>
            <a:schemeClr val="lt2"/>
          </a:solidFill>
          <a:ln cap="flat" cmpd="sng" w="7150">
            <a:solidFill>
              <a:schemeClr val="accent4"/>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rPr b="1" lang="en-US" sz="600">
                <a:solidFill>
                  <a:schemeClr val="dk1"/>
                </a:solidFill>
              </a:rPr>
              <a:t>Embedding Model</a:t>
            </a:r>
            <a:endParaRPr b="1" sz="600">
              <a:solidFill>
                <a:schemeClr val="dk1"/>
              </a:solidFill>
            </a:endParaRPr>
          </a:p>
        </p:txBody>
      </p:sp>
      <p:pic>
        <p:nvPicPr>
          <p:cNvPr id="468" name="Google Shape;468;p17"/>
          <p:cNvPicPr preferRelativeResize="0"/>
          <p:nvPr/>
        </p:nvPicPr>
        <p:blipFill rotWithShape="1">
          <a:blip r:embed="rId7">
            <a:alphaModFix/>
          </a:blip>
          <a:srcRect b="24879" l="431" r="-581" t="22943"/>
          <a:stretch/>
        </p:blipFill>
        <p:spPr>
          <a:xfrm>
            <a:off x="5871714" y="1472445"/>
            <a:ext cx="1258512" cy="381640"/>
          </a:xfrm>
          <a:prstGeom prst="rect">
            <a:avLst/>
          </a:prstGeom>
          <a:noFill/>
          <a:ln cap="flat" cmpd="sng" w="9525">
            <a:solidFill>
              <a:srgbClr val="000000"/>
            </a:solidFill>
            <a:prstDash val="dash"/>
            <a:round/>
            <a:headEnd len="sm" w="sm" type="none"/>
            <a:tailEnd len="sm" w="sm" type="none"/>
          </a:ln>
        </p:spPr>
      </p:pic>
      <p:sp>
        <p:nvSpPr>
          <p:cNvPr id="469" name="Google Shape;469;p17"/>
          <p:cNvSpPr txBox="1"/>
          <p:nvPr/>
        </p:nvSpPr>
        <p:spPr>
          <a:xfrm>
            <a:off x="5826866" y="115039"/>
            <a:ext cx="1348200" cy="623400"/>
          </a:xfrm>
          <a:prstGeom prst="rect">
            <a:avLst/>
          </a:prstGeom>
          <a:noFill/>
          <a:ln cap="flat" cmpd="sng" w="9525">
            <a:solidFill>
              <a:srgbClr val="000000"/>
            </a:solidFill>
            <a:prstDash val="dash"/>
            <a:round/>
            <a:headEnd len="sm" w="sm" type="none"/>
            <a:tailEnd len="sm" w="sm" type="none"/>
          </a:ln>
        </p:spPr>
        <p:txBody>
          <a:bodyPr anchorCtr="0" anchor="t" bIns="34275" lIns="68575" spcFirstLastPara="1" rIns="68575" wrap="square" tIns="34275">
            <a:spAutoFit/>
          </a:bodyPr>
          <a:lstStyle/>
          <a:p>
            <a:pPr indent="0" lvl="0" marL="0" marR="0" rtl="0" algn="l">
              <a:spcBef>
                <a:spcPts val="0"/>
              </a:spcBef>
              <a:spcAft>
                <a:spcPts val="0"/>
              </a:spcAft>
              <a:buNone/>
            </a:pPr>
            <a:r>
              <a:rPr i="1" lang="en-US" sz="600">
                <a:solidFill>
                  <a:schemeClr val="dk1"/>
                </a:solidFill>
                <a:latin typeface="Poppins"/>
                <a:ea typeface="Poppins"/>
                <a:cs typeface="Poppins"/>
                <a:sym typeface="Poppins"/>
              </a:rPr>
              <a:t>"We find that retrieval-augmented generation significantly reduces hallucin…all Questions benchmark when using contriver-based retrieval."</a:t>
            </a:r>
            <a:endParaRPr sz="600">
              <a:solidFill>
                <a:schemeClr val="dk1"/>
              </a:solidFill>
              <a:latin typeface="Arial"/>
              <a:ea typeface="Arial"/>
              <a:cs typeface="Arial"/>
              <a:sym typeface="Arial"/>
            </a:endParaRPr>
          </a:p>
        </p:txBody>
      </p:sp>
      <p:sp>
        <p:nvSpPr>
          <p:cNvPr id="470" name="Google Shape;470;p17"/>
          <p:cNvSpPr txBox="1"/>
          <p:nvPr/>
        </p:nvSpPr>
        <p:spPr>
          <a:xfrm>
            <a:off x="5863450" y="839950"/>
            <a:ext cx="1298700" cy="531000"/>
          </a:xfrm>
          <a:prstGeom prst="rect">
            <a:avLst/>
          </a:prstGeom>
          <a:noFill/>
          <a:ln cap="flat" cmpd="sng" w="9525">
            <a:solidFill>
              <a:srgbClr val="000000"/>
            </a:solidFill>
            <a:prstDash val="dash"/>
            <a:round/>
            <a:headEnd len="sm" w="sm" type="none"/>
            <a:tailEnd len="sm" w="sm" type="none"/>
          </a:ln>
        </p:spPr>
        <p:txBody>
          <a:bodyPr anchorCtr="0" anchor="t" bIns="34275" lIns="68575" spcFirstLastPara="1" rIns="68575" wrap="square" tIns="34275">
            <a:spAutoFit/>
          </a:bodyPr>
          <a:lstStyle/>
          <a:p>
            <a:pPr indent="0" lvl="0" marL="0" marR="0" rtl="0" algn="l">
              <a:spcBef>
                <a:spcPts val="0"/>
              </a:spcBef>
              <a:spcAft>
                <a:spcPts val="0"/>
              </a:spcAft>
              <a:buNone/>
            </a:pPr>
            <a:r>
              <a:rPr i="1" lang="en-US" sz="500">
                <a:solidFill>
                  <a:schemeClr val="dk1"/>
                </a:solidFill>
                <a:latin typeface="Poppins"/>
                <a:ea typeface="Poppins"/>
                <a:cs typeface="Poppins"/>
                <a:sym typeface="Poppins"/>
              </a:rPr>
              <a:t>{  "</a:t>
            </a:r>
            <a:r>
              <a:rPr i="1" lang="en-US" sz="500">
                <a:solidFill>
                  <a:srgbClr val="C00000"/>
                </a:solidFill>
                <a:latin typeface="Poppins"/>
                <a:ea typeface="Poppins"/>
                <a:cs typeface="Poppins"/>
                <a:sym typeface="Poppins"/>
              </a:rPr>
              <a:t>paper_id</a:t>
            </a:r>
            <a:r>
              <a:rPr i="1" lang="en-US" sz="500">
                <a:solidFill>
                  <a:schemeClr val="dk1"/>
                </a:solidFill>
                <a:latin typeface="Poppins"/>
                <a:ea typeface="Poppins"/>
                <a:cs typeface="Poppins"/>
                <a:sym typeface="Poppins"/>
              </a:rPr>
              <a:t>": "</a:t>
            </a:r>
            <a:r>
              <a:rPr i="1" lang="en-US" sz="500">
                <a:solidFill>
                  <a:srgbClr val="6AA84F"/>
                </a:solidFill>
                <a:latin typeface="Poppins"/>
                <a:ea typeface="Poppins"/>
                <a:cs typeface="Poppins"/>
                <a:sym typeface="Poppins"/>
              </a:rPr>
              <a:t>2312.10997</a:t>
            </a:r>
            <a:r>
              <a:rPr i="1" lang="en-US" sz="500">
                <a:solidFill>
                  <a:schemeClr val="dk1"/>
                </a:solidFill>
                <a:latin typeface="Poppins"/>
                <a:ea typeface="Poppins"/>
                <a:cs typeface="Poppins"/>
                <a:sym typeface="Poppins"/>
              </a:rPr>
              <a:t>",  "</a:t>
            </a:r>
            <a:r>
              <a:rPr i="1" lang="en-US" sz="500">
                <a:solidFill>
                  <a:srgbClr val="C00000"/>
                </a:solidFill>
                <a:latin typeface="Poppins"/>
                <a:ea typeface="Poppins"/>
                <a:cs typeface="Poppins"/>
                <a:sym typeface="Poppins"/>
              </a:rPr>
              <a:t>title</a:t>
            </a:r>
            <a:r>
              <a:rPr i="1" lang="en-US" sz="500">
                <a:solidFill>
                  <a:schemeClr val="dk1"/>
                </a:solidFill>
                <a:latin typeface="Poppins"/>
                <a:ea typeface="Poppins"/>
                <a:cs typeface="Poppins"/>
                <a:sym typeface="Poppins"/>
              </a:rPr>
              <a:t>": "</a:t>
            </a:r>
            <a:r>
              <a:rPr i="1" lang="en-US" sz="500">
                <a:solidFill>
                  <a:srgbClr val="6AA84F"/>
                </a:solidFill>
                <a:latin typeface="Poppins"/>
                <a:ea typeface="Poppins"/>
                <a:cs typeface="Poppins"/>
                <a:sym typeface="Poppins"/>
              </a:rPr>
              <a:t>Benchmarking RAG for Factual Consistency</a:t>
            </a:r>
            <a:r>
              <a:rPr i="1" lang="en-US" sz="500">
                <a:solidFill>
                  <a:schemeClr val="dk1"/>
                </a:solidFill>
                <a:latin typeface="Poppins"/>
                <a:ea typeface="Poppins"/>
                <a:cs typeface="Poppins"/>
                <a:sym typeface="Poppins"/>
              </a:rPr>
              <a:t>",  "</a:t>
            </a:r>
            <a:r>
              <a:rPr i="1" lang="en-US" sz="500">
                <a:solidFill>
                  <a:srgbClr val="C00000"/>
                </a:solidFill>
                <a:latin typeface="Poppins"/>
                <a:ea typeface="Poppins"/>
                <a:cs typeface="Poppins"/>
                <a:sym typeface="Poppins"/>
              </a:rPr>
              <a:t>authors</a:t>
            </a:r>
            <a:r>
              <a:rPr i="1" lang="en-US" sz="500">
                <a:solidFill>
                  <a:schemeClr val="dk1"/>
                </a:solidFill>
                <a:latin typeface="Poppins"/>
                <a:ea typeface="Poppins"/>
                <a:cs typeface="Poppins"/>
                <a:sym typeface="Poppins"/>
              </a:rPr>
              <a:t>": ["</a:t>
            </a:r>
            <a:r>
              <a:rPr i="1" lang="en-US" sz="500">
                <a:solidFill>
                  <a:srgbClr val="6AA84F"/>
                </a:solidFill>
                <a:latin typeface="Poppins"/>
                <a:ea typeface="Poppins"/>
                <a:cs typeface="Poppins"/>
                <a:sym typeface="Poppins"/>
              </a:rPr>
              <a:t>Chen, Wei", "Patel, Anika", "Yamamoto, Kenji"</a:t>
            </a:r>
            <a:r>
              <a:rPr i="1" lang="en-US" sz="500">
                <a:solidFill>
                  <a:schemeClr val="dk1"/>
                </a:solidFill>
                <a:latin typeface="Poppins"/>
                <a:ea typeface="Poppins"/>
                <a:cs typeface="Poppins"/>
                <a:sym typeface="Poppins"/>
              </a:rPr>
              <a:t>],  "</a:t>
            </a:r>
            <a:r>
              <a:rPr i="1" lang="en-US" sz="500">
                <a:solidFill>
                  <a:srgbClr val="C00000"/>
                </a:solidFill>
                <a:latin typeface="Poppins"/>
                <a:ea typeface="Poppins"/>
                <a:cs typeface="Poppins"/>
                <a:sym typeface="Poppins"/>
              </a:rPr>
              <a:t>section</a:t>
            </a:r>
            <a:r>
              <a:rPr i="1" lang="en-US" sz="500">
                <a:solidFill>
                  <a:schemeClr val="dk1"/>
                </a:solidFill>
                <a:latin typeface="Poppins"/>
                <a:ea typeface="Poppins"/>
                <a:cs typeface="Poppins"/>
                <a:sym typeface="Poppins"/>
              </a:rPr>
              <a:t>": "</a:t>
            </a:r>
            <a:r>
              <a:rPr i="1" lang="en-US" sz="500">
                <a:solidFill>
                  <a:srgbClr val="6AA84F"/>
                </a:solidFill>
                <a:latin typeface="Poppins"/>
                <a:ea typeface="Poppins"/>
                <a:cs typeface="Poppins"/>
                <a:sym typeface="Poppins"/>
              </a:rPr>
              <a:t>Results</a:t>
            </a:r>
            <a:r>
              <a:rPr i="1" lang="en-US" sz="500">
                <a:solidFill>
                  <a:schemeClr val="dk1"/>
                </a:solidFill>
                <a:latin typeface="Poppins"/>
                <a:ea typeface="Poppins"/>
                <a:cs typeface="Poppins"/>
                <a:sym typeface="Poppins"/>
              </a:rPr>
              <a:t>",  "</a:t>
            </a:r>
            <a:r>
              <a:rPr i="1" lang="en-US" sz="500">
                <a:solidFill>
                  <a:srgbClr val="C00000"/>
                </a:solidFill>
                <a:latin typeface="Poppins"/>
                <a:ea typeface="Poppins"/>
                <a:cs typeface="Poppins"/>
                <a:sym typeface="Poppins"/>
              </a:rPr>
              <a:t>page</a:t>
            </a:r>
            <a:r>
              <a:rPr i="1" lang="en-US" sz="500">
                <a:solidFill>
                  <a:schemeClr val="dk1"/>
                </a:solidFill>
                <a:latin typeface="Poppins"/>
                <a:ea typeface="Poppins"/>
                <a:cs typeface="Poppins"/>
                <a:sym typeface="Poppins"/>
              </a:rPr>
              <a:t>": </a:t>
            </a:r>
            <a:r>
              <a:rPr i="1" lang="en-US" sz="500">
                <a:solidFill>
                  <a:srgbClr val="6AA84F"/>
                </a:solidFill>
                <a:latin typeface="Poppins"/>
                <a:ea typeface="Poppins"/>
                <a:cs typeface="Poppins"/>
                <a:sym typeface="Poppins"/>
              </a:rPr>
              <a:t>7</a:t>
            </a:r>
            <a:r>
              <a:rPr i="1" lang="en-US" sz="500">
                <a:solidFill>
                  <a:schemeClr val="dk1"/>
                </a:solidFill>
                <a:latin typeface="Poppins"/>
                <a:ea typeface="Poppins"/>
                <a:cs typeface="Poppins"/>
                <a:sym typeface="Poppins"/>
              </a:rPr>
              <a:t>,  "</a:t>
            </a:r>
            <a:r>
              <a:rPr i="1" lang="en-US" sz="500">
                <a:solidFill>
                  <a:srgbClr val="C00000"/>
                </a:solidFill>
                <a:latin typeface="Poppins"/>
                <a:ea typeface="Poppins"/>
                <a:cs typeface="Poppins"/>
                <a:sym typeface="Poppins"/>
              </a:rPr>
              <a:t>chunk_index</a:t>
            </a:r>
            <a:r>
              <a:rPr i="1" lang="en-US" sz="500">
                <a:solidFill>
                  <a:schemeClr val="dk1"/>
                </a:solidFill>
                <a:latin typeface="Poppins"/>
                <a:ea typeface="Poppins"/>
                <a:cs typeface="Poppins"/>
                <a:sym typeface="Poppins"/>
              </a:rPr>
              <a:t>": </a:t>
            </a:r>
            <a:r>
              <a:rPr i="1" lang="en-US" sz="500">
                <a:solidFill>
                  <a:srgbClr val="6AA84F"/>
                </a:solidFill>
                <a:latin typeface="Poppins"/>
                <a:ea typeface="Poppins"/>
                <a:cs typeface="Poppins"/>
                <a:sym typeface="Poppins"/>
              </a:rPr>
              <a:t>42</a:t>
            </a:r>
            <a:r>
              <a:rPr i="1" lang="en-US" sz="500">
                <a:solidFill>
                  <a:schemeClr val="dk1"/>
                </a:solidFill>
                <a:latin typeface="Poppins"/>
                <a:ea typeface="Poppins"/>
                <a:cs typeface="Poppins"/>
                <a:sym typeface="Poppins"/>
              </a:rPr>
              <a:t>}</a:t>
            </a:r>
            <a:endParaRPr sz="500">
              <a:solidFill>
                <a:schemeClr val="dk1"/>
              </a:solidFill>
              <a:latin typeface="Arial"/>
              <a:ea typeface="Arial"/>
              <a:cs typeface="Arial"/>
              <a:sym typeface="Arial"/>
            </a:endParaRPr>
          </a:p>
        </p:txBody>
      </p:sp>
      <p:cxnSp>
        <p:nvCxnSpPr>
          <p:cNvPr id="471" name="Google Shape;471;p17"/>
          <p:cNvCxnSpPr>
            <a:stCxn id="464" idx="3"/>
            <a:endCxn id="468" idx="1"/>
          </p:cNvCxnSpPr>
          <p:nvPr/>
        </p:nvCxnSpPr>
        <p:spPr>
          <a:xfrm>
            <a:off x="4102480" y="1663262"/>
            <a:ext cx="1769100" cy="600"/>
          </a:xfrm>
          <a:prstGeom prst="bentConnector3">
            <a:avLst>
              <a:gd fmla="val 50004" name="adj1"/>
            </a:avLst>
          </a:prstGeom>
          <a:noFill/>
          <a:ln cap="flat" cmpd="sng" w="19050">
            <a:solidFill>
              <a:srgbClr val="F1B13F"/>
            </a:solidFill>
            <a:prstDash val="dot"/>
            <a:round/>
            <a:headEnd len="sm" w="sm" type="none"/>
            <a:tailEnd len="med" w="med" type="triangle"/>
          </a:ln>
        </p:spPr>
      </p:cxnSp>
      <p:cxnSp>
        <p:nvCxnSpPr>
          <p:cNvPr id="472" name="Google Shape;472;p17"/>
          <p:cNvCxnSpPr>
            <a:stCxn id="460" idx="3"/>
            <a:endCxn id="469" idx="1"/>
          </p:cNvCxnSpPr>
          <p:nvPr/>
        </p:nvCxnSpPr>
        <p:spPr>
          <a:xfrm>
            <a:off x="4161654" y="397237"/>
            <a:ext cx="1665300" cy="29400"/>
          </a:xfrm>
          <a:prstGeom prst="curvedConnector3">
            <a:avLst>
              <a:gd fmla="val 49997" name="adj1"/>
            </a:avLst>
          </a:prstGeom>
          <a:noFill/>
          <a:ln cap="flat" cmpd="sng" w="19050">
            <a:solidFill>
              <a:srgbClr val="F1B13F"/>
            </a:solidFill>
            <a:prstDash val="dot"/>
            <a:round/>
            <a:headEnd len="sm" w="sm" type="none"/>
            <a:tailEnd len="med" w="med" type="triangle"/>
          </a:ln>
        </p:spPr>
      </p:cxnSp>
      <p:cxnSp>
        <p:nvCxnSpPr>
          <p:cNvPr id="473" name="Google Shape;473;p17"/>
          <p:cNvCxnSpPr>
            <a:stCxn id="460" idx="3"/>
            <a:endCxn id="470" idx="1"/>
          </p:cNvCxnSpPr>
          <p:nvPr/>
        </p:nvCxnSpPr>
        <p:spPr>
          <a:xfrm>
            <a:off x="4161654" y="397237"/>
            <a:ext cx="1701900" cy="708300"/>
          </a:xfrm>
          <a:prstGeom prst="curvedConnector3">
            <a:avLst>
              <a:gd fmla="val 49997" name="adj1"/>
            </a:avLst>
          </a:prstGeom>
          <a:noFill/>
          <a:ln cap="flat" cmpd="sng" w="19050">
            <a:solidFill>
              <a:srgbClr val="F1B13F"/>
            </a:solidFill>
            <a:prstDash val="dot"/>
            <a:round/>
            <a:headEnd len="sm" w="sm" type="none"/>
            <a:tailEnd len="med" w="med" type="triangle"/>
          </a:ln>
        </p:spPr>
      </p:cxnSp>
      <p:sp>
        <p:nvSpPr>
          <p:cNvPr id="474" name="Google Shape;474;p17"/>
          <p:cNvSpPr/>
          <p:nvPr/>
        </p:nvSpPr>
        <p:spPr>
          <a:xfrm>
            <a:off x="8313300" y="1447750"/>
            <a:ext cx="430500" cy="684900"/>
          </a:xfrm>
          <a:prstGeom prst="can">
            <a:avLst>
              <a:gd fmla="val 25000" name="adj"/>
            </a:avLst>
          </a:prstGeom>
          <a:solidFill>
            <a:srgbClr val="C00000"/>
          </a:solidFill>
          <a:ln cap="flat" cmpd="sng" w="7150">
            <a:solidFill>
              <a:srgbClr val="343B3B"/>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475" name="Google Shape;475;p17"/>
          <p:cNvSpPr/>
          <p:nvPr/>
        </p:nvSpPr>
        <p:spPr>
          <a:xfrm>
            <a:off x="8157241" y="315435"/>
            <a:ext cx="733800" cy="150000"/>
          </a:xfrm>
          <a:prstGeom prst="roundRect">
            <a:avLst>
              <a:gd fmla="val 16667" name="adj"/>
            </a:avLst>
          </a:prstGeom>
          <a:solidFill>
            <a:srgbClr val="C2D4D4"/>
          </a:solidFill>
          <a:ln cap="flat" cmpd="sng" w="9525">
            <a:solidFill>
              <a:schemeClr val="dk1"/>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rPr b="1" lang="en-US" sz="600">
                <a:solidFill>
                  <a:srgbClr val="1E3224"/>
                </a:solidFill>
              </a:rPr>
              <a:t>JSON </a:t>
            </a:r>
            <a:endParaRPr b="1" sz="600">
              <a:solidFill>
                <a:srgbClr val="1E3224"/>
              </a:solidFill>
            </a:endParaRPr>
          </a:p>
        </p:txBody>
      </p:sp>
      <p:sp>
        <p:nvSpPr>
          <p:cNvPr id="476" name="Google Shape;476;p17"/>
          <p:cNvSpPr/>
          <p:nvPr/>
        </p:nvSpPr>
        <p:spPr>
          <a:xfrm>
            <a:off x="8157241" y="560778"/>
            <a:ext cx="733800" cy="157200"/>
          </a:xfrm>
          <a:prstGeom prst="roundRect">
            <a:avLst>
              <a:gd fmla="val 16667" name="adj"/>
            </a:avLst>
          </a:prstGeom>
          <a:solidFill>
            <a:srgbClr val="C2D4D4"/>
          </a:solidFill>
          <a:ln cap="flat" cmpd="sng" w="9525">
            <a:solidFill>
              <a:schemeClr val="dk1"/>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rPr b="1" lang="en-US" sz="600">
                <a:solidFill>
                  <a:srgbClr val="1E3224"/>
                </a:solidFill>
              </a:rPr>
              <a:t>Graph</a:t>
            </a:r>
            <a:endParaRPr b="1" sz="600">
              <a:solidFill>
                <a:srgbClr val="1E3224"/>
              </a:solidFill>
            </a:endParaRPr>
          </a:p>
        </p:txBody>
      </p:sp>
      <p:sp>
        <p:nvSpPr>
          <p:cNvPr id="477" name="Google Shape;477;p17"/>
          <p:cNvSpPr/>
          <p:nvPr/>
        </p:nvSpPr>
        <p:spPr>
          <a:xfrm>
            <a:off x="8157241" y="804834"/>
            <a:ext cx="733800" cy="157200"/>
          </a:xfrm>
          <a:prstGeom prst="roundRect">
            <a:avLst>
              <a:gd fmla="val 16667" name="adj"/>
            </a:avLst>
          </a:prstGeom>
          <a:solidFill>
            <a:srgbClr val="C2D4D4"/>
          </a:solidFill>
          <a:ln cap="flat" cmpd="sng" w="9525">
            <a:solidFill>
              <a:schemeClr val="dk1"/>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rPr b="1" lang="en-US" sz="600">
                <a:solidFill>
                  <a:srgbClr val="1E3224"/>
                </a:solidFill>
              </a:rPr>
              <a:t>Operational</a:t>
            </a:r>
            <a:endParaRPr b="1" sz="600">
              <a:solidFill>
                <a:srgbClr val="1E3224"/>
              </a:solidFill>
            </a:endParaRPr>
          </a:p>
        </p:txBody>
      </p:sp>
      <p:sp>
        <p:nvSpPr>
          <p:cNvPr id="478" name="Google Shape;478;p17"/>
          <p:cNvSpPr/>
          <p:nvPr/>
        </p:nvSpPr>
        <p:spPr>
          <a:xfrm>
            <a:off x="8157241" y="1047929"/>
            <a:ext cx="733800" cy="150000"/>
          </a:xfrm>
          <a:prstGeom prst="roundRect">
            <a:avLst>
              <a:gd fmla="val 16667" name="adj"/>
            </a:avLst>
          </a:prstGeom>
          <a:solidFill>
            <a:srgbClr val="C2D4D4"/>
          </a:solidFill>
          <a:ln cap="flat" cmpd="sng" w="9525">
            <a:solidFill>
              <a:schemeClr val="dk1"/>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rPr b="1" lang="en-US" sz="600">
                <a:solidFill>
                  <a:srgbClr val="1E3224"/>
                </a:solidFill>
              </a:rPr>
              <a:t>Vector</a:t>
            </a:r>
            <a:endParaRPr b="1" sz="600">
              <a:solidFill>
                <a:srgbClr val="1E3224"/>
              </a:solidFill>
            </a:endParaRPr>
          </a:p>
        </p:txBody>
      </p:sp>
      <p:cxnSp>
        <p:nvCxnSpPr>
          <p:cNvPr id="479" name="Google Shape;479;p17"/>
          <p:cNvCxnSpPr>
            <a:stCxn id="470" idx="3"/>
            <a:endCxn id="474" idx="2"/>
          </p:cNvCxnSpPr>
          <p:nvPr/>
        </p:nvCxnSpPr>
        <p:spPr>
          <a:xfrm>
            <a:off x="7162150" y="1105450"/>
            <a:ext cx="1151100" cy="684900"/>
          </a:xfrm>
          <a:prstGeom prst="bentConnector3">
            <a:avLst>
              <a:gd fmla="val 50002" name="adj1"/>
            </a:avLst>
          </a:prstGeom>
          <a:noFill/>
          <a:ln cap="flat" cmpd="sng" w="19050">
            <a:solidFill>
              <a:srgbClr val="F1B13F"/>
            </a:solidFill>
            <a:prstDash val="dot"/>
            <a:round/>
            <a:headEnd len="sm" w="sm" type="none"/>
            <a:tailEnd len="med" w="med" type="triangle"/>
          </a:ln>
        </p:spPr>
      </p:cxnSp>
      <p:cxnSp>
        <p:nvCxnSpPr>
          <p:cNvPr id="480" name="Google Shape;480;p17"/>
          <p:cNvCxnSpPr>
            <a:stCxn id="469" idx="3"/>
            <a:endCxn id="474" idx="2"/>
          </p:cNvCxnSpPr>
          <p:nvPr/>
        </p:nvCxnSpPr>
        <p:spPr>
          <a:xfrm>
            <a:off x="7175066" y="426739"/>
            <a:ext cx="1138200" cy="1363500"/>
          </a:xfrm>
          <a:prstGeom prst="bentConnector3">
            <a:avLst>
              <a:gd fmla="val 50001" name="adj1"/>
            </a:avLst>
          </a:prstGeom>
          <a:noFill/>
          <a:ln cap="flat" cmpd="sng" w="19050">
            <a:solidFill>
              <a:srgbClr val="F1B13F"/>
            </a:solidFill>
            <a:prstDash val="dot"/>
            <a:round/>
            <a:headEnd len="sm" w="sm" type="none"/>
            <a:tailEnd len="med" w="med" type="triangle"/>
          </a:ln>
        </p:spPr>
      </p:cxnSp>
      <p:cxnSp>
        <p:nvCxnSpPr>
          <p:cNvPr id="481" name="Google Shape;481;p17"/>
          <p:cNvCxnSpPr>
            <a:stCxn id="468" idx="3"/>
            <a:endCxn id="474" idx="2"/>
          </p:cNvCxnSpPr>
          <p:nvPr/>
        </p:nvCxnSpPr>
        <p:spPr>
          <a:xfrm>
            <a:off x="7130226" y="1663265"/>
            <a:ext cx="1183200" cy="126900"/>
          </a:xfrm>
          <a:prstGeom prst="bentConnector3">
            <a:avLst>
              <a:gd fmla="val 49995" name="adj1"/>
            </a:avLst>
          </a:prstGeom>
          <a:noFill/>
          <a:ln cap="flat" cmpd="sng" w="19050">
            <a:solidFill>
              <a:srgbClr val="F1B13F"/>
            </a:solidFill>
            <a:prstDash val="dot"/>
            <a:round/>
            <a:headEnd len="sm" w="sm" type="none"/>
            <a:tailEnd len="med" w="med" type="triangle"/>
          </a:ln>
        </p:spPr>
      </p:cxnSp>
      <p:sp>
        <p:nvSpPr>
          <p:cNvPr id="482" name="Google Shape;482;p17"/>
          <p:cNvSpPr txBox="1"/>
          <p:nvPr/>
        </p:nvSpPr>
        <p:spPr>
          <a:xfrm>
            <a:off x="5845559" y="1945800"/>
            <a:ext cx="1312800" cy="684900"/>
          </a:xfrm>
          <a:prstGeom prst="rect">
            <a:avLst/>
          </a:prstGeom>
          <a:noFill/>
          <a:ln cap="flat" cmpd="sng" w="9525">
            <a:solidFill>
              <a:srgbClr val="000000"/>
            </a:solidFill>
            <a:prstDash val="dash"/>
            <a:round/>
            <a:headEnd len="sm" w="sm" type="none"/>
            <a:tailEnd len="sm" w="sm" type="none"/>
          </a:ln>
        </p:spPr>
        <p:txBody>
          <a:bodyPr anchorCtr="0" anchor="t" bIns="34275" lIns="68575" spcFirstLastPara="1" rIns="68575" wrap="square" tIns="34275">
            <a:spAutoFit/>
          </a:bodyPr>
          <a:lstStyle/>
          <a:p>
            <a:pPr indent="0" lvl="0" marL="0" marR="0" rtl="0" algn="l">
              <a:spcBef>
                <a:spcPts val="0"/>
              </a:spcBef>
              <a:spcAft>
                <a:spcPts val="0"/>
              </a:spcAft>
              <a:buNone/>
            </a:pPr>
            <a:r>
              <a:rPr lang="en-US" sz="500">
                <a:solidFill>
                  <a:schemeClr val="dk1"/>
                </a:solidFill>
                <a:latin typeface="Arial"/>
                <a:ea typeface="Arial"/>
                <a:cs typeface="Arial"/>
                <a:sym typeface="Arial"/>
              </a:rPr>
              <a:t>(:Paper {paper_id: "2312.10997", title: "Benchmarking RAG for Factual Consistency"})</a:t>
            </a:r>
            <a:endParaRPr sz="1400">
              <a:solidFill>
                <a:schemeClr val="dk1"/>
              </a:solidFill>
              <a:latin typeface="Arial"/>
              <a:ea typeface="Arial"/>
              <a:cs typeface="Arial"/>
              <a:sym typeface="Arial"/>
            </a:endParaRPr>
          </a:p>
          <a:p>
            <a:pPr indent="0" lvl="0" marL="0" marR="0" rtl="0" algn="l">
              <a:spcBef>
                <a:spcPts val="0"/>
              </a:spcBef>
              <a:spcAft>
                <a:spcPts val="0"/>
              </a:spcAft>
              <a:buNone/>
            </a:pPr>
            <a:r>
              <a:rPr lang="en-US" sz="500">
                <a:solidFill>
                  <a:schemeClr val="dk1"/>
                </a:solidFill>
                <a:latin typeface="Arial"/>
                <a:ea typeface="Arial"/>
                <a:cs typeface="Arial"/>
                <a:sym typeface="Arial"/>
              </a:rPr>
              <a:t>  -[:HAS_SECTION]→ (:Section {name: "Results"})</a:t>
            </a:r>
            <a:endParaRPr sz="1400">
              <a:solidFill>
                <a:schemeClr val="dk1"/>
              </a:solidFill>
              <a:latin typeface="Arial"/>
              <a:ea typeface="Arial"/>
              <a:cs typeface="Arial"/>
              <a:sym typeface="Arial"/>
            </a:endParaRPr>
          </a:p>
          <a:p>
            <a:pPr indent="0" lvl="0" marL="0" marR="0" rtl="0" algn="l">
              <a:spcBef>
                <a:spcPts val="0"/>
              </a:spcBef>
              <a:spcAft>
                <a:spcPts val="0"/>
              </a:spcAft>
              <a:buNone/>
            </a:pPr>
            <a:r>
              <a:rPr lang="en-US" sz="500">
                <a:solidFill>
                  <a:schemeClr val="dk1"/>
                </a:solidFill>
                <a:latin typeface="Arial"/>
                <a:ea typeface="Arial"/>
                <a:cs typeface="Arial"/>
                <a:sym typeface="Arial"/>
              </a:rPr>
              <a:t>    -[:CONTAINS_CHUNK]→ (:Chunk D_BY]→ (:Author {name: "Yamamoto, Kenji"})</a:t>
            </a:r>
            <a:endParaRPr sz="1400">
              <a:solidFill>
                <a:schemeClr val="dk1"/>
              </a:solidFill>
              <a:latin typeface="Arial"/>
              <a:ea typeface="Arial"/>
              <a:cs typeface="Arial"/>
              <a:sym typeface="Arial"/>
            </a:endParaRPr>
          </a:p>
        </p:txBody>
      </p:sp>
      <p:cxnSp>
        <p:nvCxnSpPr>
          <p:cNvPr id="483" name="Google Shape;483;p17"/>
          <p:cNvCxnSpPr>
            <a:stCxn id="482" idx="3"/>
            <a:endCxn id="474" idx="2"/>
          </p:cNvCxnSpPr>
          <p:nvPr/>
        </p:nvCxnSpPr>
        <p:spPr>
          <a:xfrm flipH="1" rot="10800000">
            <a:off x="7158359" y="1790250"/>
            <a:ext cx="1155000" cy="498000"/>
          </a:xfrm>
          <a:prstGeom prst="bentConnector3">
            <a:avLst>
              <a:gd fmla="val 49997" name="adj1"/>
            </a:avLst>
          </a:prstGeom>
          <a:noFill/>
          <a:ln cap="flat" cmpd="sng" w="19050">
            <a:solidFill>
              <a:srgbClr val="F1B13F"/>
            </a:solidFill>
            <a:prstDash val="dot"/>
            <a:round/>
            <a:headEnd len="sm" w="sm" type="none"/>
            <a:tailEnd len="med" w="med" type="triangle"/>
          </a:ln>
        </p:spPr>
      </p:cxnSp>
      <p:sp>
        <p:nvSpPr>
          <p:cNvPr id="484" name="Google Shape;484;p17"/>
          <p:cNvSpPr/>
          <p:nvPr/>
        </p:nvSpPr>
        <p:spPr>
          <a:xfrm rot="-5400000">
            <a:off x="6611089" y="1217972"/>
            <a:ext cx="2415900" cy="186300"/>
          </a:xfrm>
          <a:prstGeom prst="roundRect">
            <a:avLst>
              <a:gd fmla="val 16667" name="adj"/>
            </a:avLst>
          </a:prstGeom>
          <a:solidFill>
            <a:schemeClr val="accent3"/>
          </a:solidFill>
          <a:ln cap="flat" cmpd="sng" w="7150">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rPr b="1" lang="en-US" sz="800">
                <a:solidFill>
                  <a:schemeClr val="lt1"/>
                </a:solidFill>
              </a:rPr>
              <a:t>Data Ingestion</a:t>
            </a:r>
            <a:endParaRPr b="1" sz="800">
              <a:solidFill>
                <a:schemeClr val="lt1"/>
              </a:solidFill>
            </a:endParaRPr>
          </a:p>
        </p:txBody>
      </p:sp>
      <p:sp>
        <p:nvSpPr>
          <p:cNvPr id="485" name="Google Shape;485;p17"/>
          <p:cNvSpPr/>
          <p:nvPr/>
        </p:nvSpPr>
        <p:spPr>
          <a:xfrm>
            <a:off x="8157241" y="75546"/>
            <a:ext cx="733800" cy="150000"/>
          </a:xfrm>
          <a:prstGeom prst="roundRect">
            <a:avLst>
              <a:gd fmla="val 16667" name="adj"/>
            </a:avLst>
          </a:prstGeom>
          <a:solidFill>
            <a:srgbClr val="C2D4D4"/>
          </a:solidFill>
          <a:ln cap="flat" cmpd="sng" w="9525">
            <a:solidFill>
              <a:schemeClr val="dk1"/>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rPr b="1" lang="en-US" sz="600">
                <a:solidFill>
                  <a:srgbClr val="1E3224"/>
                </a:solidFill>
              </a:rPr>
              <a:t>Spatial</a:t>
            </a:r>
            <a:endParaRPr b="1" sz="600">
              <a:solidFill>
                <a:srgbClr val="1E3224"/>
              </a:solidFill>
            </a:endParaRPr>
          </a:p>
        </p:txBody>
      </p:sp>
      <p:sp>
        <p:nvSpPr>
          <p:cNvPr id="486" name="Google Shape;486;p17"/>
          <p:cNvSpPr/>
          <p:nvPr/>
        </p:nvSpPr>
        <p:spPr>
          <a:xfrm>
            <a:off x="2197775" y="2535250"/>
            <a:ext cx="748800" cy="297300"/>
          </a:xfrm>
          <a:prstGeom prst="wedgeRoundRectCallout">
            <a:avLst>
              <a:gd fmla="val -23635" name="adj1"/>
              <a:gd fmla="val 94257" name="adj2"/>
              <a:gd fmla="val 0" name="adj3"/>
            </a:avLst>
          </a:prstGeom>
          <a:solidFill>
            <a:schemeClr val="lt1"/>
          </a:solidFill>
          <a:ln cap="flat" cmpd="sng" w="9525">
            <a:solidFill>
              <a:srgbClr val="C00000"/>
            </a:solidFill>
            <a:prstDash val="dashDot"/>
            <a:round/>
            <a:headEnd len="sm" w="sm" type="none"/>
            <a:tailEnd len="sm" w="sm" type="none"/>
          </a:ln>
          <a:effectLst>
            <a:outerShdw blurRad="57150" rotWithShape="0" algn="bl" dir="5400000" dist="19050">
              <a:srgbClr val="000000">
                <a:alpha val="5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rPr b="1" lang="en-US" sz="800">
                <a:solidFill>
                  <a:schemeClr val="dk1"/>
                </a:solidFill>
              </a:rPr>
              <a:t>User Query</a:t>
            </a:r>
            <a:endParaRPr b="1" sz="1100">
              <a:solidFill>
                <a:schemeClr val="dk1"/>
              </a:solidFill>
            </a:endParaRPr>
          </a:p>
        </p:txBody>
      </p:sp>
      <p:cxnSp>
        <p:nvCxnSpPr>
          <p:cNvPr id="487" name="Google Shape;487;p17"/>
          <p:cNvCxnSpPr>
            <a:stCxn id="488" idx="3"/>
            <a:endCxn id="486" idx="1"/>
          </p:cNvCxnSpPr>
          <p:nvPr/>
        </p:nvCxnSpPr>
        <p:spPr>
          <a:xfrm flipH="1" rot="10800000">
            <a:off x="1310291" y="2683871"/>
            <a:ext cx="887400" cy="4200"/>
          </a:xfrm>
          <a:prstGeom prst="straightConnector1">
            <a:avLst/>
          </a:prstGeom>
          <a:noFill/>
          <a:ln cap="flat" cmpd="sng" w="19050">
            <a:solidFill>
              <a:srgbClr val="38761D"/>
            </a:solidFill>
            <a:prstDash val="dot"/>
            <a:round/>
            <a:headEnd len="sm" w="sm" type="none"/>
            <a:tailEnd len="med" w="med" type="triangle"/>
          </a:ln>
        </p:spPr>
      </p:cxnSp>
      <p:cxnSp>
        <p:nvCxnSpPr>
          <p:cNvPr id="489" name="Google Shape;489;p17"/>
          <p:cNvCxnSpPr>
            <a:stCxn id="486" idx="3"/>
            <a:endCxn id="467" idx="2"/>
          </p:cNvCxnSpPr>
          <p:nvPr/>
        </p:nvCxnSpPr>
        <p:spPr>
          <a:xfrm flipH="1" rot="10800000">
            <a:off x="2946575" y="1970800"/>
            <a:ext cx="970500" cy="713100"/>
          </a:xfrm>
          <a:prstGeom prst="bentConnector2">
            <a:avLst/>
          </a:prstGeom>
          <a:noFill/>
          <a:ln cap="flat" cmpd="sng" w="19050">
            <a:solidFill>
              <a:srgbClr val="38761D"/>
            </a:solidFill>
            <a:prstDash val="dot"/>
            <a:round/>
            <a:headEnd len="sm" w="sm" type="none"/>
            <a:tailEnd len="med" w="med" type="triangle"/>
          </a:ln>
        </p:spPr>
      </p:cxnSp>
      <p:pic>
        <p:nvPicPr>
          <p:cNvPr id="490" name="Google Shape;490;p17"/>
          <p:cNvPicPr preferRelativeResize="0"/>
          <p:nvPr/>
        </p:nvPicPr>
        <p:blipFill rotWithShape="1">
          <a:blip r:embed="rId7">
            <a:alphaModFix/>
          </a:blip>
          <a:srcRect b="24879" l="431" r="-581" t="22943"/>
          <a:stretch/>
        </p:blipFill>
        <p:spPr>
          <a:xfrm>
            <a:off x="4005657" y="2881105"/>
            <a:ext cx="1258512" cy="381640"/>
          </a:xfrm>
          <a:prstGeom prst="rect">
            <a:avLst/>
          </a:prstGeom>
          <a:noFill/>
          <a:ln cap="flat" cmpd="sng" w="9525">
            <a:solidFill>
              <a:srgbClr val="000000"/>
            </a:solidFill>
            <a:prstDash val="solid"/>
            <a:round/>
            <a:headEnd len="sm" w="sm" type="none"/>
            <a:tailEnd len="sm" w="sm" type="none"/>
          </a:ln>
        </p:spPr>
      </p:pic>
      <p:cxnSp>
        <p:nvCxnSpPr>
          <p:cNvPr id="491" name="Google Shape;491;p17"/>
          <p:cNvCxnSpPr>
            <a:stCxn id="467" idx="3"/>
            <a:endCxn id="490" idx="0"/>
          </p:cNvCxnSpPr>
          <p:nvPr/>
        </p:nvCxnSpPr>
        <p:spPr>
          <a:xfrm>
            <a:off x="4360325" y="1900050"/>
            <a:ext cx="274500" cy="981000"/>
          </a:xfrm>
          <a:prstGeom prst="bentConnector2">
            <a:avLst/>
          </a:prstGeom>
          <a:noFill/>
          <a:ln cap="flat" cmpd="sng" w="19050">
            <a:solidFill>
              <a:srgbClr val="38761D"/>
            </a:solidFill>
            <a:prstDash val="dot"/>
            <a:round/>
            <a:headEnd len="sm" w="sm" type="none"/>
            <a:tailEnd len="med" w="med" type="triangle"/>
          </a:ln>
        </p:spPr>
      </p:cxnSp>
      <p:sp>
        <p:nvSpPr>
          <p:cNvPr id="492" name="Google Shape;492;p17"/>
          <p:cNvSpPr/>
          <p:nvPr/>
        </p:nvSpPr>
        <p:spPr>
          <a:xfrm>
            <a:off x="4332210" y="3297050"/>
            <a:ext cx="605400" cy="141600"/>
          </a:xfrm>
          <a:prstGeom prst="roundRect">
            <a:avLst>
              <a:gd fmla="val 16667" name="adj"/>
            </a:avLst>
          </a:prstGeom>
          <a:solidFill>
            <a:schemeClr val="lt2"/>
          </a:solidFill>
          <a:ln cap="flat" cmpd="sng" w="7150">
            <a:solidFill>
              <a:schemeClr val="accent4"/>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rPr b="1" lang="en-US" sz="600">
                <a:solidFill>
                  <a:schemeClr val="dk1"/>
                </a:solidFill>
              </a:rPr>
              <a:t>Embedding</a:t>
            </a:r>
            <a:endParaRPr sz="1400">
              <a:solidFill>
                <a:schemeClr val="dk1"/>
              </a:solidFill>
              <a:latin typeface="Arial"/>
              <a:ea typeface="Arial"/>
              <a:cs typeface="Arial"/>
              <a:sym typeface="Arial"/>
            </a:endParaRPr>
          </a:p>
        </p:txBody>
      </p:sp>
      <p:cxnSp>
        <p:nvCxnSpPr>
          <p:cNvPr id="493" name="Google Shape;493;p17"/>
          <p:cNvCxnSpPr>
            <a:stCxn id="490" idx="3"/>
            <a:endCxn id="494" idx="1"/>
          </p:cNvCxnSpPr>
          <p:nvPr/>
        </p:nvCxnSpPr>
        <p:spPr>
          <a:xfrm>
            <a:off x="5264169" y="3071924"/>
            <a:ext cx="605400" cy="0"/>
          </a:xfrm>
          <a:prstGeom prst="straightConnector1">
            <a:avLst/>
          </a:prstGeom>
          <a:noFill/>
          <a:ln cap="flat" cmpd="sng" w="19050">
            <a:solidFill>
              <a:srgbClr val="38761D"/>
            </a:solidFill>
            <a:prstDash val="dot"/>
            <a:round/>
            <a:headEnd len="sm" w="sm" type="none"/>
            <a:tailEnd len="med" w="med" type="triangle"/>
          </a:ln>
        </p:spPr>
      </p:cxnSp>
      <p:sp>
        <p:nvSpPr>
          <p:cNvPr id="495" name="Google Shape;495;p17"/>
          <p:cNvSpPr/>
          <p:nvPr/>
        </p:nvSpPr>
        <p:spPr>
          <a:xfrm>
            <a:off x="7090475" y="3890211"/>
            <a:ext cx="1262700" cy="346200"/>
          </a:xfrm>
          <a:prstGeom prst="roundRect">
            <a:avLst>
              <a:gd fmla="val 16667" name="adj"/>
            </a:avLst>
          </a:prstGeom>
          <a:solidFill>
            <a:srgbClr val="C2D4D4"/>
          </a:solid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rPr b="1" lang="en-US" sz="600">
                <a:solidFill>
                  <a:srgbClr val="1E3224"/>
                </a:solidFill>
              </a:rPr>
              <a:t>Top k documents matched against query vector via Vector Search (or Hybrid)</a:t>
            </a:r>
            <a:endParaRPr b="1" sz="600">
              <a:solidFill>
                <a:srgbClr val="1E3224"/>
              </a:solidFill>
            </a:endParaRPr>
          </a:p>
        </p:txBody>
      </p:sp>
      <p:pic>
        <p:nvPicPr>
          <p:cNvPr id="496" name="Google Shape;496;p17"/>
          <p:cNvPicPr preferRelativeResize="0"/>
          <p:nvPr/>
        </p:nvPicPr>
        <p:blipFill rotWithShape="1">
          <a:blip r:embed="rId6">
            <a:alphaModFix/>
          </a:blip>
          <a:srcRect b="-1159" l="14814" r="12712" t="-2297"/>
          <a:stretch/>
        </p:blipFill>
        <p:spPr>
          <a:xfrm>
            <a:off x="4859039" y="3890743"/>
            <a:ext cx="430502" cy="345171"/>
          </a:xfrm>
          <a:prstGeom prst="rect">
            <a:avLst/>
          </a:prstGeom>
          <a:noFill/>
          <a:ln>
            <a:noFill/>
          </a:ln>
        </p:spPr>
      </p:pic>
      <p:sp>
        <p:nvSpPr>
          <p:cNvPr id="497" name="Google Shape;497;p17"/>
          <p:cNvSpPr/>
          <p:nvPr/>
        </p:nvSpPr>
        <p:spPr>
          <a:xfrm>
            <a:off x="4562939" y="4253875"/>
            <a:ext cx="1022700" cy="141600"/>
          </a:xfrm>
          <a:prstGeom prst="roundRect">
            <a:avLst>
              <a:gd fmla="val 16667" name="adj"/>
            </a:avLst>
          </a:prstGeom>
          <a:solidFill>
            <a:schemeClr val="lt2"/>
          </a:solidFill>
          <a:ln cap="flat" cmpd="sng" w="7150">
            <a:solidFill>
              <a:schemeClr val="accent4"/>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rPr b="1" lang="en-US" sz="800">
                <a:solidFill>
                  <a:schemeClr val="dk1"/>
                </a:solidFill>
              </a:rPr>
              <a:t>Reranking Model</a:t>
            </a:r>
            <a:endParaRPr b="1" sz="800">
              <a:solidFill>
                <a:schemeClr val="dk1"/>
              </a:solidFill>
            </a:endParaRPr>
          </a:p>
        </p:txBody>
      </p:sp>
      <p:sp>
        <p:nvSpPr>
          <p:cNvPr id="498" name="Google Shape;498;p17"/>
          <p:cNvSpPr/>
          <p:nvPr/>
        </p:nvSpPr>
        <p:spPr>
          <a:xfrm>
            <a:off x="3058100" y="3814313"/>
            <a:ext cx="921600" cy="498000"/>
          </a:xfrm>
          <a:prstGeom prst="roundRect">
            <a:avLst>
              <a:gd fmla="val 16667" name="adj"/>
            </a:avLst>
          </a:prstGeom>
          <a:solidFill>
            <a:srgbClr val="C2D4D4"/>
          </a:solid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US" sz="600">
                <a:solidFill>
                  <a:srgbClr val="1E3224"/>
                </a:solidFill>
              </a:rPr>
              <a:t>Reranked Documents </a:t>
            </a:r>
            <a:br>
              <a:rPr b="1" lang="en-US" sz="600">
                <a:solidFill>
                  <a:srgbClr val="1E3224"/>
                </a:solidFill>
              </a:rPr>
            </a:br>
            <a:r>
              <a:rPr b="1" lang="en-US" sz="600">
                <a:solidFill>
                  <a:srgbClr val="1E3224"/>
                </a:solidFill>
              </a:rPr>
              <a:t>+ </a:t>
            </a:r>
            <a:br>
              <a:rPr b="1" lang="en-US" sz="600">
                <a:solidFill>
                  <a:schemeClr val="dk1"/>
                </a:solidFill>
              </a:rPr>
            </a:br>
            <a:r>
              <a:rPr b="1" lang="en-US" sz="600">
                <a:solidFill>
                  <a:schemeClr val="dk1"/>
                </a:solidFill>
              </a:rPr>
              <a:t>User Query</a:t>
            </a:r>
            <a:endParaRPr b="1" sz="600">
              <a:solidFill>
                <a:schemeClr val="dk1"/>
              </a:solidFill>
            </a:endParaRPr>
          </a:p>
        </p:txBody>
      </p:sp>
      <p:pic>
        <p:nvPicPr>
          <p:cNvPr id="499" name="Google Shape;499;p17"/>
          <p:cNvPicPr preferRelativeResize="0"/>
          <p:nvPr/>
        </p:nvPicPr>
        <p:blipFill rotWithShape="1">
          <a:blip r:embed="rId6">
            <a:alphaModFix/>
          </a:blip>
          <a:srcRect b="-1159" l="14814" r="12712" t="-2297"/>
          <a:stretch/>
        </p:blipFill>
        <p:spPr>
          <a:xfrm>
            <a:off x="1843052" y="3863534"/>
            <a:ext cx="498298" cy="399530"/>
          </a:xfrm>
          <a:prstGeom prst="rect">
            <a:avLst/>
          </a:prstGeom>
          <a:noFill/>
          <a:ln>
            <a:noFill/>
          </a:ln>
        </p:spPr>
      </p:pic>
      <p:sp>
        <p:nvSpPr>
          <p:cNvPr id="500" name="Google Shape;500;p17"/>
          <p:cNvSpPr/>
          <p:nvPr/>
        </p:nvSpPr>
        <p:spPr>
          <a:xfrm>
            <a:off x="1453199" y="4276721"/>
            <a:ext cx="1278000" cy="141600"/>
          </a:xfrm>
          <a:prstGeom prst="roundRect">
            <a:avLst>
              <a:gd fmla="val 16667" name="adj"/>
            </a:avLst>
          </a:prstGeom>
          <a:solidFill>
            <a:schemeClr val="lt2"/>
          </a:solidFill>
          <a:ln cap="flat" cmpd="sng" w="7150">
            <a:solidFill>
              <a:schemeClr val="accent4"/>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rPr b="1" lang="en-US" sz="800">
                <a:solidFill>
                  <a:schemeClr val="dk1"/>
                </a:solidFill>
              </a:rPr>
              <a:t>Large Language Model</a:t>
            </a:r>
            <a:endParaRPr b="1" sz="1400">
              <a:solidFill>
                <a:schemeClr val="dk1"/>
              </a:solidFill>
            </a:endParaRPr>
          </a:p>
        </p:txBody>
      </p:sp>
      <p:cxnSp>
        <p:nvCxnSpPr>
          <p:cNvPr id="501" name="Google Shape;501;p17"/>
          <p:cNvCxnSpPr>
            <a:stCxn id="495" idx="1"/>
            <a:endCxn id="496" idx="3"/>
          </p:cNvCxnSpPr>
          <p:nvPr/>
        </p:nvCxnSpPr>
        <p:spPr>
          <a:xfrm rot="10800000">
            <a:off x="5289575" y="4063311"/>
            <a:ext cx="1800900" cy="0"/>
          </a:xfrm>
          <a:prstGeom prst="straightConnector1">
            <a:avLst/>
          </a:prstGeom>
          <a:noFill/>
          <a:ln cap="flat" cmpd="sng" w="19050">
            <a:solidFill>
              <a:srgbClr val="38761D"/>
            </a:solidFill>
            <a:prstDash val="dot"/>
            <a:round/>
            <a:headEnd len="sm" w="sm" type="none"/>
            <a:tailEnd len="med" w="med" type="triangle"/>
          </a:ln>
        </p:spPr>
      </p:cxnSp>
      <p:cxnSp>
        <p:nvCxnSpPr>
          <p:cNvPr id="502" name="Google Shape;502;p17"/>
          <p:cNvCxnSpPr>
            <a:stCxn id="496" idx="1"/>
            <a:endCxn id="498" idx="3"/>
          </p:cNvCxnSpPr>
          <p:nvPr/>
        </p:nvCxnSpPr>
        <p:spPr>
          <a:xfrm rot="10800000">
            <a:off x="3979739" y="4063328"/>
            <a:ext cx="879300" cy="0"/>
          </a:xfrm>
          <a:prstGeom prst="straightConnector1">
            <a:avLst/>
          </a:prstGeom>
          <a:noFill/>
          <a:ln cap="flat" cmpd="sng" w="19050">
            <a:solidFill>
              <a:srgbClr val="38761D"/>
            </a:solidFill>
            <a:prstDash val="dot"/>
            <a:round/>
            <a:headEnd len="sm" w="sm" type="none"/>
            <a:tailEnd len="med" w="med" type="triangle"/>
          </a:ln>
        </p:spPr>
      </p:cxnSp>
      <p:cxnSp>
        <p:nvCxnSpPr>
          <p:cNvPr id="503" name="Google Shape;503;p17"/>
          <p:cNvCxnSpPr>
            <a:stCxn id="498" idx="1"/>
            <a:endCxn id="499" idx="3"/>
          </p:cNvCxnSpPr>
          <p:nvPr/>
        </p:nvCxnSpPr>
        <p:spPr>
          <a:xfrm rot="10800000">
            <a:off x="2341400" y="4063313"/>
            <a:ext cx="716700" cy="0"/>
          </a:xfrm>
          <a:prstGeom prst="straightConnector1">
            <a:avLst/>
          </a:prstGeom>
          <a:noFill/>
          <a:ln cap="flat" cmpd="sng" w="19050">
            <a:solidFill>
              <a:srgbClr val="38761D"/>
            </a:solidFill>
            <a:prstDash val="dot"/>
            <a:round/>
            <a:headEnd len="sm" w="sm" type="none"/>
            <a:tailEnd len="med" w="med" type="triangle"/>
          </a:ln>
        </p:spPr>
      </p:cxnSp>
      <p:cxnSp>
        <p:nvCxnSpPr>
          <p:cNvPr id="504" name="Google Shape;504;p17"/>
          <p:cNvCxnSpPr>
            <a:stCxn id="499" idx="1"/>
            <a:endCxn id="505" idx="2"/>
          </p:cNvCxnSpPr>
          <p:nvPr/>
        </p:nvCxnSpPr>
        <p:spPr>
          <a:xfrm rot="10800000">
            <a:off x="935852" y="3718599"/>
            <a:ext cx="907200" cy="344700"/>
          </a:xfrm>
          <a:prstGeom prst="bentConnector2">
            <a:avLst/>
          </a:prstGeom>
          <a:noFill/>
          <a:ln cap="flat" cmpd="sng" w="19050">
            <a:solidFill>
              <a:srgbClr val="38761D"/>
            </a:solidFill>
            <a:prstDash val="dot"/>
            <a:round/>
            <a:headEnd len="sm" w="sm" type="none"/>
            <a:tailEnd len="med" w="med" type="triangle"/>
          </a:ln>
        </p:spPr>
      </p:cxnSp>
      <p:cxnSp>
        <p:nvCxnSpPr>
          <p:cNvPr id="506" name="Google Shape;506;p17"/>
          <p:cNvCxnSpPr>
            <a:stCxn id="505" idx="0"/>
            <a:endCxn id="488" idx="2"/>
          </p:cNvCxnSpPr>
          <p:nvPr/>
        </p:nvCxnSpPr>
        <p:spPr>
          <a:xfrm rot="10800000">
            <a:off x="935876" y="2992650"/>
            <a:ext cx="0" cy="308700"/>
          </a:xfrm>
          <a:prstGeom prst="straightConnector1">
            <a:avLst/>
          </a:prstGeom>
          <a:noFill/>
          <a:ln cap="flat" cmpd="sng" w="19050">
            <a:solidFill>
              <a:srgbClr val="38761D"/>
            </a:solidFill>
            <a:prstDash val="dot"/>
            <a:round/>
            <a:headEnd len="sm" w="sm" type="none"/>
            <a:tailEnd len="med" w="med" type="triangle"/>
          </a:ln>
        </p:spPr>
      </p:cxnSp>
      <p:sp>
        <p:nvSpPr>
          <p:cNvPr id="505" name="Google Shape;505;p17"/>
          <p:cNvSpPr/>
          <p:nvPr/>
        </p:nvSpPr>
        <p:spPr>
          <a:xfrm>
            <a:off x="213926" y="3301350"/>
            <a:ext cx="1443900" cy="417300"/>
          </a:xfrm>
          <a:prstGeom prst="roundRect">
            <a:avLst>
              <a:gd fmla="val 16667" name="adj"/>
            </a:avLst>
          </a:prstGeom>
          <a:solidFill>
            <a:srgbClr val="C2D4D4"/>
          </a:solid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US" sz="600">
                <a:solidFill>
                  <a:srgbClr val="1E3224"/>
                </a:solidFill>
              </a:rPr>
              <a:t>Natural language response grounded in domain specific data</a:t>
            </a:r>
            <a:endParaRPr b="1" sz="600">
              <a:solidFill>
                <a:srgbClr val="1E3224"/>
              </a:solidFill>
            </a:endParaRPr>
          </a:p>
        </p:txBody>
      </p:sp>
      <p:pic>
        <p:nvPicPr>
          <p:cNvPr descr="A orange and black circle with a person in it&#10;&#10;AI-generated content may be incorrect." id="488" name="Google Shape;488;p17"/>
          <p:cNvPicPr preferRelativeResize="0"/>
          <p:nvPr/>
        </p:nvPicPr>
        <p:blipFill rotWithShape="1">
          <a:blip r:embed="rId8">
            <a:alphaModFix/>
          </a:blip>
          <a:srcRect b="1130" l="16456" r="16456" t="-288"/>
          <a:stretch/>
        </p:blipFill>
        <p:spPr>
          <a:xfrm>
            <a:off x="561452" y="2383396"/>
            <a:ext cx="748838" cy="609349"/>
          </a:xfrm>
          <a:prstGeom prst="rect">
            <a:avLst/>
          </a:prstGeom>
          <a:noFill/>
          <a:ln>
            <a:noFill/>
          </a:ln>
        </p:spPr>
      </p:pic>
      <p:sp>
        <p:nvSpPr>
          <p:cNvPr id="507" name="Google Shape;507;p17"/>
          <p:cNvSpPr/>
          <p:nvPr/>
        </p:nvSpPr>
        <p:spPr>
          <a:xfrm>
            <a:off x="62048" y="1459238"/>
            <a:ext cx="886500" cy="141600"/>
          </a:xfrm>
          <a:prstGeom prst="roundRect">
            <a:avLst>
              <a:gd fmla="val 16667" name="adj"/>
            </a:avLst>
          </a:prstGeom>
          <a:solidFill>
            <a:schemeClr val="lt2"/>
          </a:solidFill>
          <a:ln cap="flat" cmpd="sng" w="7150">
            <a:solidFill>
              <a:schemeClr val="accent4"/>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US" sz="800">
                <a:solidFill>
                  <a:schemeClr val="dk1"/>
                </a:solidFill>
                <a:latin typeface="Arial"/>
                <a:ea typeface="Arial"/>
                <a:cs typeface="Arial"/>
                <a:sym typeface="Arial"/>
              </a:rPr>
              <a:t>Data Sources</a:t>
            </a:r>
            <a:endParaRPr sz="1100"/>
          </a:p>
        </p:txBody>
      </p:sp>
      <p:sp>
        <p:nvSpPr>
          <p:cNvPr id="463" name="Google Shape;463;p17"/>
          <p:cNvSpPr/>
          <p:nvPr/>
        </p:nvSpPr>
        <p:spPr>
          <a:xfrm>
            <a:off x="1649384" y="464175"/>
            <a:ext cx="685800" cy="141600"/>
          </a:xfrm>
          <a:prstGeom prst="roundRect">
            <a:avLst>
              <a:gd fmla="val 16667" name="adj"/>
            </a:avLst>
          </a:prstGeom>
          <a:solidFill>
            <a:schemeClr val="lt2"/>
          </a:solidFill>
          <a:ln cap="flat" cmpd="sng" w="7150">
            <a:solidFill>
              <a:schemeClr val="accent4"/>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US" sz="700">
                <a:solidFill>
                  <a:schemeClr val="dk1"/>
                </a:solidFill>
              </a:rPr>
              <a:t>Data Object</a:t>
            </a:r>
            <a:endParaRPr b="1" sz="700"/>
          </a:p>
        </p:txBody>
      </p:sp>
      <p:sp>
        <p:nvSpPr>
          <p:cNvPr id="508" name="Google Shape;508;p17"/>
          <p:cNvSpPr/>
          <p:nvPr/>
        </p:nvSpPr>
        <p:spPr>
          <a:xfrm>
            <a:off x="1649384" y="949475"/>
            <a:ext cx="685800" cy="141600"/>
          </a:xfrm>
          <a:prstGeom prst="roundRect">
            <a:avLst>
              <a:gd fmla="val 16667" name="adj"/>
            </a:avLst>
          </a:prstGeom>
          <a:solidFill>
            <a:schemeClr val="lt2"/>
          </a:solidFill>
          <a:ln cap="flat" cmpd="sng" w="7150">
            <a:solidFill>
              <a:srgbClr val="C0000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US" sz="700">
                <a:solidFill>
                  <a:schemeClr val="dk1"/>
                </a:solidFill>
              </a:rPr>
              <a:t>Chunking</a:t>
            </a:r>
            <a:endParaRPr sz="700"/>
          </a:p>
        </p:txBody>
      </p:sp>
      <p:sp>
        <p:nvSpPr>
          <p:cNvPr id="509" name="Google Shape;509;p17"/>
          <p:cNvSpPr/>
          <p:nvPr/>
        </p:nvSpPr>
        <p:spPr>
          <a:xfrm>
            <a:off x="1531483" y="1114376"/>
            <a:ext cx="921600" cy="141600"/>
          </a:xfrm>
          <a:prstGeom prst="roundRect">
            <a:avLst>
              <a:gd fmla="val 16667" name="adj"/>
            </a:avLst>
          </a:prstGeom>
          <a:solidFill>
            <a:schemeClr val="lt2"/>
          </a:solidFill>
          <a:ln cap="flat" cmpd="sng" w="7150">
            <a:solidFill>
              <a:srgbClr val="C0000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US" sz="700">
                <a:solidFill>
                  <a:schemeClr val="dk1"/>
                </a:solidFill>
              </a:rPr>
              <a:t>Data Deduplication</a:t>
            </a:r>
            <a:endParaRPr sz="700"/>
          </a:p>
        </p:txBody>
      </p:sp>
      <p:sp>
        <p:nvSpPr>
          <p:cNvPr id="510" name="Google Shape;510;p17"/>
          <p:cNvSpPr/>
          <p:nvPr/>
        </p:nvSpPr>
        <p:spPr>
          <a:xfrm>
            <a:off x="1531483" y="1296765"/>
            <a:ext cx="921600" cy="141600"/>
          </a:xfrm>
          <a:prstGeom prst="roundRect">
            <a:avLst>
              <a:gd fmla="val 16667" name="adj"/>
            </a:avLst>
          </a:prstGeom>
          <a:solidFill>
            <a:schemeClr val="lt2"/>
          </a:solidFill>
          <a:ln cap="flat" cmpd="sng" w="7150">
            <a:solidFill>
              <a:srgbClr val="C0000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US" sz="700">
                <a:solidFill>
                  <a:schemeClr val="dk1"/>
                </a:solidFill>
              </a:rPr>
              <a:t>Text Normalization</a:t>
            </a:r>
            <a:endParaRPr sz="700"/>
          </a:p>
        </p:txBody>
      </p:sp>
      <p:sp>
        <p:nvSpPr>
          <p:cNvPr id="511" name="Google Shape;511;p17"/>
          <p:cNvSpPr/>
          <p:nvPr/>
        </p:nvSpPr>
        <p:spPr>
          <a:xfrm>
            <a:off x="1531483" y="1470415"/>
            <a:ext cx="921600" cy="141600"/>
          </a:xfrm>
          <a:prstGeom prst="roundRect">
            <a:avLst>
              <a:gd fmla="val 16667" name="adj"/>
            </a:avLst>
          </a:prstGeom>
          <a:solidFill>
            <a:schemeClr val="lt2"/>
          </a:solidFill>
          <a:ln cap="flat" cmpd="sng" w="7150">
            <a:solidFill>
              <a:srgbClr val="C0000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US" sz="700">
                <a:solidFill>
                  <a:schemeClr val="dk1"/>
                </a:solidFill>
              </a:rPr>
              <a:t>Entity extraction</a:t>
            </a:r>
            <a:endParaRPr sz="700"/>
          </a:p>
        </p:txBody>
      </p:sp>
      <p:sp>
        <p:nvSpPr>
          <p:cNvPr id="512" name="Google Shape;512;p17"/>
          <p:cNvSpPr/>
          <p:nvPr/>
        </p:nvSpPr>
        <p:spPr>
          <a:xfrm>
            <a:off x="1940529" y="2007156"/>
            <a:ext cx="21900" cy="23100"/>
          </a:xfrm>
          <a:prstGeom prst="ellipse">
            <a:avLst/>
          </a:prstGeom>
          <a:solidFill>
            <a:schemeClr val="accent3"/>
          </a:solidFill>
          <a:ln cap="flat" cmpd="sng" w="7525">
            <a:solidFill>
              <a:schemeClr val="dk2"/>
            </a:solidFill>
            <a:prstDash val="solid"/>
            <a:round/>
            <a:headEnd len="sm" w="sm" type="none"/>
            <a:tailEnd len="sm" w="sm" type="none"/>
          </a:ln>
        </p:spPr>
        <p:txBody>
          <a:bodyPr anchorCtr="0" anchor="ctr" bIns="72150" lIns="72150" spcFirstLastPara="1" rIns="72150" wrap="square" tIns="72150">
            <a:noAutofit/>
          </a:bodyPr>
          <a:lstStyle/>
          <a:p>
            <a:pPr indent="0" lvl="0" marL="0" rtl="0" algn="ctr">
              <a:spcBef>
                <a:spcPts val="0"/>
              </a:spcBef>
              <a:spcAft>
                <a:spcPts val="0"/>
              </a:spcAft>
              <a:buNone/>
            </a:pPr>
            <a:r>
              <a:t/>
            </a:r>
            <a:endParaRPr sz="1105"/>
          </a:p>
        </p:txBody>
      </p:sp>
      <p:sp>
        <p:nvSpPr>
          <p:cNvPr id="513" name="Google Shape;513;p17"/>
          <p:cNvSpPr/>
          <p:nvPr/>
        </p:nvSpPr>
        <p:spPr>
          <a:xfrm>
            <a:off x="1940529" y="2066353"/>
            <a:ext cx="21900" cy="23100"/>
          </a:xfrm>
          <a:prstGeom prst="ellipse">
            <a:avLst/>
          </a:prstGeom>
          <a:solidFill>
            <a:schemeClr val="accent3"/>
          </a:solidFill>
          <a:ln cap="flat" cmpd="sng" w="7525">
            <a:solidFill>
              <a:schemeClr val="dk2"/>
            </a:solidFill>
            <a:prstDash val="solid"/>
            <a:round/>
            <a:headEnd len="sm" w="sm" type="none"/>
            <a:tailEnd len="sm" w="sm" type="none"/>
          </a:ln>
        </p:spPr>
        <p:txBody>
          <a:bodyPr anchorCtr="0" anchor="ctr" bIns="72150" lIns="72150" spcFirstLastPara="1" rIns="72150" wrap="square" tIns="72150">
            <a:noAutofit/>
          </a:bodyPr>
          <a:lstStyle/>
          <a:p>
            <a:pPr indent="0" lvl="0" marL="0" rtl="0" algn="ctr">
              <a:spcBef>
                <a:spcPts val="0"/>
              </a:spcBef>
              <a:spcAft>
                <a:spcPts val="0"/>
              </a:spcAft>
              <a:buNone/>
            </a:pPr>
            <a:r>
              <a:t/>
            </a:r>
            <a:endParaRPr sz="1105"/>
          </a:p>
        </p:txBody>
      </p:sp>
      <p:sp>
        <p:nvSpPr>
          <p:cNvPr id="514" name="Google Shape;514;p17"/>
          <p:cNvSpPr/>
          <p:nvPr/>
        </p:nvSpPr>
        <p:spPr>
          <a:xfrm>
            <a:off x="1940529" y="2128203"/>
            <a:ext cx="21900" cy="23100"/>
          </a:xfrm>
          <a:prstGeom prst="ellipse">
            <a:avLst/>
          </a:prstGeom>
          <a:solidFill>
            <a:schemeClr val="accent3"/>
          </a:solidFill>
          <a:ln cap="flat" cmpd="sng" w="7525">
            <a:solidFill>
              <a:schemeClr val="dk2"/>
            </a:solidFill>
            <a:prstDash val="solid"/>
            <a:round/>
            <a:headEnd len="sm" w="sm" type="none"/>
            <a:tailEnd len="sm" w="sm" type="none"/>
          </a:ln>
        </p:spPr>
        <p:txBody>
          <a:bodyPr anchorCtr="0" anchor="ctr" bIns="72150" lIns="72150" spcFirstLastPara="1" rIns="72150" wrap="square" tIns="72150">
            <a:noAutofit/>
          </a:bodyPr>
          <a:lstStyle/>
          <a:p>
            <a:pPr indent="0" lvl="0" marL="0" rtl="0" algn="ctr">
              <a:spcBef>
                <a:spcPts val="0"/>
              </a:spcBef>
              <a:spcAft>
                <a:spcPts val="0"/>
              </a:spcAft>
              <a:buNone/>
            </a:pPr>
            <a:r>
              <a:t/>
            </a:r>
            <a:endParaRPr sz="1105"/>
          </a:p>
        </p:txBody>
      </p:sp>
      <p:sp>
        <p:nvSpPr>
          <p:cNvPr id="515" name="Google Shape;515;p17"/>
          <p:cNvSpPr/>
          <p:nvPr/>
        </p:nvSpPr>
        <p:spPr>
          <a:xfrm>
            <a:off x="3348875" y="856925"/>
            <a:ext cx="1127100" cy="346200"/>
          </a:xfrm>
          <a:prstGeom prst="roundRect">
            <a:avLst>
              <a:gd fmla="val 16667" name="adj"/>
            </a:avLst>
          </a:prstGeom>
          <a:solidFill>
            <a:srgbClr val="C2D4D4"/>
          </a:solid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rPr b="1" lang="en-US" sz="600">
                <a:solidFill>
                  <a:srgbClr val="1E3224"/>
                </a:solidFill>
              </a:rPr>
              <a:t>Chunks passed into an embedding model. </a:t>
            </a:r>
            <a:endParaRPr b="1" sz="600">
              <a:solidFill>
                <a:srgbClr val="1E3224"/>
              </a:solidFill>
            </a:endParaRPr>
          </a:p>
          <a:p>
            <a:pPr indent="0" lvl="0" marL="0" marR="0" rtl="0" algn="ctr">
              <a:lnSpc>
                <a:spcPct val="100000"/>
              </a:lnSpc>
              <a:spcBef>
                <a:spcPts val="0"/>
              </a:spcBef>
              <a:spcAft>
                <a:spcPts val="0"/>
              </a:spcAft>
              <a:buNone/>
            </a:pPr>
            <a:r>
              <a:rPr b="1" lang="en-US" sz="600">
                <a:solidFill>
                  <a:srgbClr val="1E3224"/>
                </a:solidFill>
              </a:rPr>
              <a:t>Embedding Generation</a:t>
            </a:r>
            <a:endParaRPr b="1" sz="600">
              <a:solidFill>
                <a:srgbClr val="1E3224"/>
              </a:solidFill>
            </a:endParaRPr>
          </a:p>
        </p:txBody>
      </p:sp>
      <p:cxnSp>
        <p:nvCxnSpPr>
          <p:cNvPr id="516" name="Google Shape;516;p17"/>
          <p:cNvCxnSpPr>
            <a:stCxn id="494" idx="3"/>
            <a:endCxn id="517" idx="2"/>
          </p:cNvCxnSpPr>
          <p:nvPr/>
        </p:nvCxnSpPr>
        <p:spPr>
          <a:xfrm flipH="1" rot="10800000">
            <a:off x="7132450" y="2372488"/>
            <a:ext cx="1391700" cy="699300"/>
          </a:xfrm>
          <a:prstGeom prst="bentConnector2">
            <a:avLst/>
          </a:prstGeom>
          <a:noFill/>
          <a:ln cap="flat" cmpd="sng" w="19050">
            <a:solidFill>
              <a:srgbClr val="F1B13F"/>
            </a:solidFill>
            <a:prstDash val="dot"/>
            <a:round/>
            <a:headEnd len="sm" w="sm" type="none"/>
            <a:tailEnd len="med" w="med" type="triangle"/>
          </a:ln>
        </p:spPr>
      </p:cxnSp>
      <p:cxnSp>
        <p:nvCxnSpPr>
          <p:cNvPr id="518" name="Google Shape;518;p17"/>
          <p:cNvCxnSpPr>
            <a:stCxn id="495" idx="3"/>
            <a:endCxn id="474" idx="4"/>
          </p:cNvCxnSpPr>
          <p:nvPr/>
        </p:nvCxnSpPr>
        <p:spPr>
          <a:xfrm flipH="1" rot="10800000">
            <a:off x="8353175" y="1790211"/>
            <a:ext cx="390600" cy="2273100"/>
          </a:xfrm>
          <a:prstGeom prst="bentConnector3">
            <a:avLst>
              <a:gd fmla="val 160970" name="adj1"/>
            </a:avLst>
          </a:prstGeom>
          <a:noFill/>
          <a:ln cap="flat" cmpd="sng" w="19050">
            <a:solidFill>
              <a:srgbClr val="38761D"/>
            </a:solidFill>
            <a:prstDash val="dot"/>
            <a:round/>
            <a:headEnd len="sm" w="sm" type="triangle"/>
            <a:tailEnd len="med" w="med" type="none"/>
          </a:ln>
        </p:spPr>
      </p:cxnSp>
      <p:cxnSp>
        <p:nvCxnSpPr>
          <p:cNvPr id="519" name="Google Shape;519;p17"/>
          <p:cNvCxnSpPr>
            <a:stCxn id="474" idx="1"/>
            <a:endCxn id="456" idx="2"/>
          </p:cNvCxnSpPr>
          <p:nvPr/>
        </p:nvCxnSpPr>
        <p:spPr>
          <a:xfrm rot="10800000">
            <a:off x="8528550" y="1264450"/>
            <a:ext cx="0" cy="183300"/>
          </a:xfrm>
          <a:prstGeom prst="straightConnector1">
            <a:avLst/>
          </a:prstGeom>
          <a:noFill/>
          <a:ln cap="flat" cmpd="sng" w="9525">
            <a:solidFill>
              <a:schemeClr val="dk2"/>
            </a:solidFill>
            <a:prstDash val="dashDot"/>
            <a:round/>
            <a:headEnd len="med" w="med" type="none"/>
            <a:tailEnd len="med" w="med" type="none"/>
          </a:ln>
        </p:spPr>
      </p:cxnSp>
      <p:cxnSp>
        <p:nvCxnSpPr>
          <p:cNvPr id="520" name="Google Shape;520;p17"/>
          <p:cNvCxnSpPr>
            <a:stCxn id="460" idx="3"/>
            <a:endCxn id="482" idx="1"/>
          </p:cNvCxnSpPr>
          <p:nvPr/>
        </p:nvCxnSpPr>
        <p:spPr>
          <a:xfrm>
            <a:off x="4161654" y="397237"/>
            <a:ext cx="1683900" cy="1890900"/>
          </a:xfrm>
          <a:prstGeom prst="curvedConnector3">
            <a:avLst>
              <a:gd fmla="val 50000" name="adj1"/>
            </a:avLst>
          </a:prstGeom>
          <a:noFill/>
          <a:ln cap="flat" cmpd="sng" w="19050">
            <a:solidFill>
              <a:srgbClr val="F1B13F"/>
            </a:solidFill>
            <a:prstDash val="dot"/>
            <a:round/>
            <a:headEnd len="sm" w="sm" type="none"/>
            <a:tailEnd len="med" w="med" type="triangle"/>
          </a:ln>
        </p:spPr>
      </p:cxnSp>
      <p:sp>
        <p:nvSpPr>
          <p:cNvPr id="521" name="Google Shape;521;p17"/>
          <p:cNvSpPr/>
          <p:nvPr/>
        </p:nvSpPr>
        <p:spPr>
          <a:xfrm>
            <a:off x="1531475" y="1638300"/>
            <a:ext cx="921600" cy="141600"/>
          </a:xfrm>
          <a:prstGeom prst="roundRect">
            <a:avLst>
              <a:gd fmla="val 16667" name="adj"/>
            </a:avLst>
          </a:prstGeom>
          <a:solidFill>
            <a:schemeClr val="lt2"/>
          </a:solidFill>
          <a:ln cap="flat" cmpd="sng" w="7150">
            <a:solidFill>
              <a:srgbClr val="C0000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US" sz="700">
                <a:solidFill>
                  <a:schemeClr val="dk1"/>
                </a:solidFill>
              </a:rPr>
              <a:t>PII Redaction</a:t>
            </a:r>
            <a:endParaRPr sz="700"/>
          </a:p>
        </p:txBody>
      </p:sp>
      <p:sp>
        <p:nvSpPr>
          <p:cNvPr id="522" name="Google Shape;522;p17"/>
          <p:cNvSpPr/>
          <p:nvPr/>
        </p:nvSpPr>
        <p:spPr>
          <a:xfrm>
            <a:off x="1423180" y="1798968"/>
            <a:ext cx="1138200" cy="141600"/>
          </a:xfrm>
          <a:prstGeom prst="roundRect">
            <a:avLst>
              <a:gd fmla="val 16667" name="adj"/>
            </a:avLst>
          </a:prstGeom>
          <a:solidFill>
            <a:schemeClr val="lt2"/>
          </a:solidFill>
          <a:ln cap="flat" cmpd="sng" w="7150">
            <a:solidFill>
              <a:srgbClr val="C0000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US" sz="700">
                <a:solidFill>
                  <a:schemeClr val="dk1"/>
                </a:solidFill>
              </a:rPr>
              <a:t>Content Classification</a:t>
            </a:r>
            <a:endParaRPr sz="700"/>
          </a:p>
        </p:txBody>
      </p:sp>
      <p:sp>
        <p:nvSpPr>
          <p:cNvPr id="517" name="Google Shape;517;p17"/>
          <p:cNvSpPr/>
          <p:nvPr/>
        </p:nvSpPr>
        <p:spPr>
          <a:xfrm>
            <a:off x="8104450" y="2155288"/>
            <a:ext cx="839400" cy="217200"/>
          </a:xfrm>
          <a:prstGeom prst="roundRect">
            <a:avLst>
              <a:gd fmla="val 16667" name="adj"/>
            </a:avLst>
          </a:prstGeom>
          <a:solidFill>
            <a:schemeClr val="lt2"/>
          </a:solidFill>
          <a:ln cap="flat" cmpd="sng" w="7150">
            <a:solidFill>
              <a:srgbClr val="C0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rPr lang="en-US" sz="600">
                <a:solidFill>
                  <a:schemeClr val="dk1"/>
                </a:solidFill>
              </a:rPr>
              <a:t>Oracle AI Database</a:t>
            </a:r>
            <a:endParaRPr sz="600">
              <a:solidFill>
                <a:schemeClr val="dk1"/>
              </a:solidFill>
            </a:endParaRPr>
          </a:p>
        </p:txBody>
      </p:sp>
      <p:sp>
        <p:nvSpPr>
          <p:cNvPr id="523" name="Google Shape;523;p17"/>
          <p:cNvSpPr/>
          <p:nvPr/>
        </p:nvSpPr>
        <p:spPr>
          <a:xfrm>
            <a:off x="5869604" y="2863269"/>
            <a:ext cx="1262700" cy="417300"/>
          </a:xfrm>
          <a:prstGeom prst="roundRect">
            <a:avLst>
              <a:gd fmla="val 16667" name="adj"/>
            </a:avLst>
          </a:prstGeom>
          <a:solidFill>
            <a:srgbClr val="C2D4D4"/>
          </a:solid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rPr lang="en-US" sz="600">
                <a:solidFill>
                  <a:schemeClr val="accent3"/>
                </a:solidFill>
                <a:latin typeface="Arial"/>
                <a:ea typeface="Arial"/>
                <a:cs typeface="Arial"/>
                <a:sym typeface="Arial"/>
              </a:rPr>
              <a:t>Embedding passed as query vector for </a:t>
            </a:r>
            <a:r>
              <a:rPr b="1" lang="en-US" sz="600">
                <a:solidFill>
                  <a:schemeClr val="accent3"/>
                </a:solidFill>
                <a:latin typeface="Arial"/>
                <a:ea typeface="Arial"/>
                <a:cs typeface="Arial"/>
                <a:sym typeface="Arial"/>
              </a:rPr>
              <a:t>semantic retrieval</a:t>
            </a:r>
            <a:endParaRPr b="1" sz="600">
              <a:solidFill>
                <a:srgbClr val="1E3224"/>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EFED"/>
        </a:solidFill>
      </p:bgPr>
    </p:bg>
    <p:spTree>
      <p:nvGrpSpPr>
        <p:cNvPr id="528" name="Shape 528"/>
        <p:cNvGrpSpPr/>
        <p:nvPr/>
      </p:nvGrpSpPr>
      <p:grpSpPr>
        <a:xfrm>
          <a:off x="0" y="0"/>
          <a:ext cx="0" cy="0"/>
          <a:chOff x="0" y="0"/>
          <a:chExt cx="0" cy="0"/>
        </a:xfrm>
      </p:grpSpPr>
      <p:sp>
        <p:nvSpPr>
          <p:cNvPr id="529" name="Google Shape;529;p18"/>
          <p:cNvSpPr/>
          <p:nvPr/>
        </p:nvSpPr>
        <p:spPr>
          <a:xfrm>
            <a:off x="667512" y="283464"/>
            <a:ext cx="4572000" cy="183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C74634"/>
              </a:buClr>
              <a:buSzPts val="900"/>
              <a:buFont typeface="DM Mono"/>
              <a:buNone/>
            </a:pPr>
            <a:r>
              <a:rPr b="1" i="0" lang="en-US" sz="900" u="none" cap="none" strike="noStrike">
                <a:solidFill>
                  <a:srgbClr val="C74634"/>
                </a:solidFill>
                <a:latin typeface="DM Mono"/>
                <a:ea typeface="DM Mono"/>
                <a:cs typeface="DM Mono"/>
                <a:sym typeface="DM Mono"/>
              </a:rPr>
              <a:t>WORKING DEFINITION 01 OF 02</a:t>
            </a:r>
            <a:endParaRPr b="0" i="0" sz="900" u="none" cap="none" strike="noStrike">
              <a:solidFill>
                <a:schemeClr val="dk1"/>
              </a:solidFill>
              <a:latin typeface="Calibri"/>
              <a:ea typeface="Calibri"/>
              <a:cs typeface="Calibri"/>
              <a:sym typeface="Calibri"/>
            </a:endParaRPr>
          </a:p>
        </p:txBody>
      </p:sp>
      <p:sp>
        <p:nvSpPr>
          <p:cNvPr id="530" name="Google Shape;530;p18"/>
          <p:cNvSpPr/>
          <p:nvPr/>
        </p:nvSpPr>
        <p:spPr>
          <a:xfrm>
            <a:off x="3904488" y="283464"/>
            <a:ext cx="4572000" cy="183000"/>
          </a:xfrm>
          <a:prstGeom prst="rect">
            <a:avLst/>
          </a:prstGeom>
          <a:noFill/>
          <a:ln>
            <a:noFill/>
          </a:ln>
        </p:spPr>
        <p:txBody>
          <a:bodyPr anchorCtr="0" anchor="ctr" bIns="0" lIns="0" spcFirstLastPara="1" rIns="0" wrap="square" tIns="0">
            <a:noAutofit/>
          </a:bodyPr>
          <a:lstStyle/>
          <a:p>
            <a:pPr indent="0" lvl="0" marL="0" marR="0" rtl="0" algn="r">
              <a:spcBef>
                <a:spcPts val="0"/>
              </a:spcBef>
              <a:spcAft>
                <a:spcPts val="0"/>
              </a:spcAft>
              <a:buClr>
                <a:srgbClr val="6B6661"/>
              </a:buClr>
              <a:buSzPts val="900"/>
              <a:buFont typeface="DM Mono"/>
              <a:buNone/>
            </a:pPr>
            <a:r>
              <a:rPr b="1" i="0" lang="en-US" sz="900" u="none" cap="none" strike="noStrike">
                <a:solidFill>
                  <a:srgbClr val="6B6661"/>
                </a:solidFill>
                <a:latin typeface="DM Mono"/>
                <a:ea typeface="DM Mono"/>
                <a:cs typeface="DM Mono"/>
                <a:sym typeface="DM Mono"/>
              </a:rPr>
              <a:t>WHAT IS AN AGENT</a:t>
            </a:r>
            <a:endParaRPr b="0" i="0" sz="900" u="none" cap="none" strike="noStrike">
              <a:solidFill>
                <a:schemeClr val="dk1"/>
              </a:solidFill>
              <a:latin typeface="Calibri"/>
              <a:ea typeface="Calibri"/>
              <a:cs typeface="Calibri"/>
              <a:sym typeface="Calibri"/>
            </a:endParaRPr>
          </a:p>
        </p:txBody>
      </p:sp>
      <p:sp>
        <p:nvSpPr>
          <p:cNvPr id="531" name="Google Shape;531;p18"/>
          <p:cNvSpPr/>
          <p:nvPr/>
        </p:nvSpPr>
        <p:spPr>
          <a:xfrm>
            <a:off x="667512" y="868680"/>
            <a:ext cx="301800" cy="14700"/>
          </a:xfrm>
          <a:prstGeom prst="rect">
            <a:avLst/>
          </a:prstGeom>
          <a:solidFill>
            <a:srgbClr val="C74634"/>
          </a:solidFill>
          <a:ln cap="flat" cmpd="sng" w="12700">
            <a:solidFill>
              <a:srgbClr val="C7463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18"/>
          <p:cNvSpPr/>
          <p:nvPr/>
        </p:nvSpPr>
        <p:spPr>
          <a:xfrm>
            <a:off x="667512" y="960120"/>
            <a:ext cx="5486400" cy="2286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C74634"/>
              </a:buClr>
              <a:buSzPts val="1100"/>
              <a:buFont typeface="DM Sans"/>
              <a:buNone/>
            </a:pPr>
            <a:r>
              <a:rPr b="1" i="0" lang="en-US" sz="1100" u="none" cap="none" strike="noStrike">
                <a:solidFill>
                  <a:srgbClr val="C74634"/>
                </a:solidFill>
                <a:latin typeface="DM Sans"/>
                <a:ea typeface="DM Sans"/>
                <a:cs typeface="DM Sans"/>
                <a:sym typeface="DM Sans"/>
              </a:rPr>
              <a:t>WHAT THE AGENT DOES</a:t>
            </a:r>
            <a:endParaRPr b="0" i="0" sz="1100" u="none" cap="none" strike="noStrike">
              <a:solidFill>
                <a:schemeClr val="dk1"/>
              </a:solidFill>
              <a:latin typeface="Calibri"/>
              <a:ea typeface="Calibri"/>
              <a:cs typeface="Calibri"/>
              <a:sym typeface="Calibri"/>
            </a:endParaRPr>
          </a:p>
        </p:txBody>
      </p:sp>
      <p:sp>
        <p:nvSpPr>
          <p:cNvPr id="533" name="Google Shape;533;p18"/>
          <p:cNvSpPr/>
          <p:nvPr/>
        </p:nvSpPr>
        <p:spPr>
          <a:xfrm>
            <a:off x="667512" y="1280160"/>
            <a:ext cx="7772400" cy="731400"/>
          </a:xfrm>
          <a:prstGeom prst="rect">
            <a:avLst/>
          </a:prstGeom>
          <a:noFill/>
          <a:ln>
            <a:noFill/>
          </a:ln>
        </p:spPr>
        <p:txBody>
          <a:bodyPr anchorCtr="0" anchor="t" bIns="0" lIns="0" spcFirstLastPara="1" rIns="0" wrap="square" tIns="0">
            <a:noAutofit/>
          </a:bodyPr>
          <a:lstStyle/>
          <a:p>
            <a:pPr indent="0" lvl="0" marL="0" marR="0" rtl="0" algn="l">
              <a:lnSpc>
                <a:spcPct val="105000"/>
              </a:lnSpc>
              <a:spcBef>
                <a:spcPts val="0"/>
              </a:spcBef>
              <a:spcAft>
                <a:spcPts val="0"/>
              </a:spcAft>
              <a:buClr>
                <a:srgbClr val="111111"/>
              </a:buClr>
              <a:buSzPts val="2600"/>
              <a:buFont typeface="DM Sans"/>
              <a:buNone/>
            </a:pPr>
            <a:r>
              <a:rPr b="1" i="0" lang="en-US" sz="2600" u="none" cap="none" strike="noStrike">
                <a:solidFill>
                  <a:srgbClr val="111111"/>
                </a:solidFill>
                <a:latin typeface="DM Sans"/>
                <a:ea typeface="DM Sans"/>
                <a:cs typeface="DM Sans"/>
                <a:sym typeface="DM Sans"/>
              </a:rPr>
              <a:t>Four primitives. </a:t>
            </a:r>
            <a:r>
              <a:rPr b="1" i="1" lang="en-US" sz="2600" u="none" cap="none" strike="noStrike">
                <a:solidFill>
                  <a:srgbClr val="C74634"/>
                </a:solidFill>
                <a:latin typeface="DM Sans"/>
                <a:ea typeface="DM Sans"/>
                <a:cs typeface="DM Sans"/>
                <a:sym typeface="DM Sans"/>
              </a:rPr>
              <a:t>One agent.</a:t>
            </a:r>
            <a:endParaRPr b="0" i="0" sz="2600" u="none" cap="none" strike="noStrike">
              <a:solidFill>
                <a:schemeClr val="dk1"/>
              </a:solidFill>
              <a:latin typeface="Calibri"/>
              <a:ea typeface="Calibri"/>
              <a:cs typeface="Calibri"/>
              <a:sym typeface="Calibri"/>
            </a:endParaRPr>
          </a:p>
        </p:txBody>
      </p:sp>
      <p:sp>
        <p:nvSpPr>
          <p:cNvPr id="534" name="Google Shape;534;p18"/>
          <p:cNvSpPr/>
          <p:nvPr/>
        </p:nvSpPr>
        <p:spPr>
          <a:xfrm>
            <a:off x="758952" y="2926080"/>
            <a:ext cx="822900" cy="548700"/>
          </a:xfrm>
          <a:prstGeom prst="roundRect">
            <a:avLst>
              <a:gd fmla="val 11667" name="adj"/>
            </a:avLst>
          </a:prstGeom>
          <a:solidFill>
            <a:srgbClr val="FFFFFF"/>
          </a:solidFill>
          <a:ln cap="flat" cmpd="sng" w="12700">
            <a:solidFill>
              <a:srgbClr val="C8C4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18"/>
          <p:cNvSpPr/>
          <p:nvPr/>
        </p:nvSpPr>
        <p:spPr>
          <a:xfrm>
            <a:off x="758952" y="2926080"/>
            <a:ext cx="822900" cy="548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111111"/>
              </a:buClr>
              <a:buSzPts val="1600"/>
              <a:buFont typeface="DM Sans"/>
              <a:buNone/>
            </a:pPr>
            <a:r>
              <a:rPr b="1" i="0" lang="en-US" sz="1600" u="none" cap="none" strike="noStrike">
                <a:solidFill>
                  <a:srgbClr val="111111"/>
                </a:solidFill>
                <a:latin typeface="DM Sans"/>
                <a:ea typeface="DM Sans"/>
                <a:cs typeface="DM Sans"/>
                <a:sym typeface="DM Sans"/>
              </a:rPr>
              <a:t>Agent</a:t>
            </a:r>
            <a:endParaRPr b="0" i="0" sz="16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EFED"/>
        </a:solidFill>
      </p:bgPr>
    </p:bg>
    <p:spTree>
      <p:nvGrpSpPr>
        <p:cNvPr id="540" name="Shape 540"/>
        <p:cNvGrpSpPr/>
        <p:nvPr/>
      </p:nvGrpSpPr>
      <p:grpSpPr>
        <a:xfrm>
          <a:off x="0" y="0"/>
          <a:ext cx="0" cy="0"/>
          <a:chOff x="0" y="0"/>
          <a:chExt cx="0" cy="0"/>
        </a:xfrm>
      </p:grpSpPr>
      <p:sp>
        <p:nvSpPr>
          <p:cNvPr id="541" name="Google Shape;541;p19"/>
          <p:cNvSpPr/>
          <p:nvPr/>
        </p:nvSpPr>
        <p:spPr>
          <a:xfrm>
            <a:off x="667512" y="283464"/>
            <a:ext cx="4572000" cy="183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C74634"/>
              </a:buClr>
              <a:buSzPts val="900"/>
              <a:buFont typeface="DM Mono"/>
              <a:buNone/>
            </a:pPr>
            <a:r>
              <a:rPr b="1" i="0" lang="en-US" sz="900" u="none" cap="none" strike="noStrike">
                <a:solidFill>
                  <a:srgbClr val="C74634"/>
                </a:solidFill>
                <a:latin typeface="DM Mono"/>
                <a:ea typeface="DM Mono"/>
                <a:cs typeface="DM Mono"/>
                <a:sym typeface="DM Mono"/>
              </a:rPr>
              <a:t>WORKING DEFINITION 01 OF 02</a:t>
            </a:r>
            <a:endParaRPr b="0" i="0" sz="900" u="none" cap="none" strike="noStrike">
              <a:solidFill>
                <a:schemeClr val="dk1"/>
              </a:solidFill>
              <a:latin typeface="Calibri"/>
              <a:ea typeface="Calibri"/>
              <a:cs typeface="Calibri"/>
              <a:sym typeface="Calibri"/>
            </a:endParaRPr>
          </a:p>
        </p:txBody>
      </p:sp>
      <p:sp>
        <p:nvSpPr>
          <p:cNvPr id="542" name="Google Shape;542;p19"/>
          <p:cNvSpPr/>
          <p:nvPr/>
        </p:nvSpPr>
        <p:spPr>
          <a:xfrm>
            <a:off x="3904488" y="283464"/>
            <a:ext cx="4572000" cy="183000"/>
          </a:xfrm>
          <a:prstGeom prst="rect">
            <a:avLst/>
          </a:prstGeom>
          <a:noFill/>
          <a:ln>
            <a:noFill/>
          </a:ln>
        </p:spPr>
        <p:txBody>
          <a:bodyPr anchorCtr="0" anchor="ctr" bIns="0" lIns="0" spcFirstLastPara="1" rIns="0" wrap="square" tIns="0">
            <a:noAutofit/>
          </a:bodyPr>
          <a:lstStyle/>
          <a:p>
            <a:pPr indent="0" lvl="0" marL="0" marR="0" rtl="0" algn="r">
              <a:spcBef>
                <a:spcPts val="0"/>
              </a:spcBef>
              <a:spcAft>
                <a:spcPts val="0"/>
              </a:spcAft>
              <a:buClr>
                <a:srgbClr val="6B6661"/>
              </a:buClr>
              <a:buSzPts val="900"/>
              <a:buFont typeface="DM Mono"/>
              <a:buNone/>
            </a:pPr>
            <a:r>
              <a:rPr b="1" i="0" lang="en-US" sz="900" u="none" cap="none" strike="noStrike">
                <a:solidFill>
                  <a:srgbClr val="6B6661"/>
                </a:solidFill>
                <a:latin typeface="DM Mono"/>
                <a:ea typeface="DM Mono"/>
                <a:cs typeface="DM Mono"/>
                <a:sym typeface="DM Mono"/>
              </a:rPr>
              <a:t>WHAT IS AN AGENT</a:t>
            </a:r>
            <a:endParaRPr b="0" i="0" sz="900" u="none" cap="none" strike="noStrike">
              <a:solidFill>
                <a:schemeClr val="dk1"/>
              </a:solidFill>
              <a:latin typeface="Calibri"/>
              <a:ea typeface="Calibri"/>
              <a:cs typeface="Calibri"/>
              <a:sym typeface="Calibri"/>
            </a:endParaRPr>
          </a:p>
        </p:txBody>
      </p:sp>
      <p:sp>
        <p:nvSpPr>
          <p:cNvPr id="543" name="Google Shape;543;p19"/>
          <p:cNvSpPr/>
          <p:nvPr/>
        </p:nvSpPr>
        <p:spPr>
          <a:xfrm>
            <a:off x="667512" y="868680"/>
            <a:ext cx="301800" cy="14700"/>
          </a:xfrm>
          <a:prstGeom prst="rect">
            <a:avLst/>
          </a:prstGeom>
          <a:solidFill>
            <a:srgbClr val="C74634"/>
          </a:solidFill>
          <a:ln cap="flat" cmpd="sng" w="12700">
            <a:solidFill>
              <a:srgbClr val="C7463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p19"/>
          <p:cNvSpPr/>
          <p:nvPr/>
        </p:nvSpPr>
        <p:spPr>
          <a:xfrm>
            <a:off x="667512" y="960120"/>
            <a:ext cx="5486400" cy="2286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C74634"/>
              </a:buClr>
              <a:buSzPts val="1100"/>
              <a:buFont typeface="DM Sans"/>
              <a:buNone/>
            </a:pPr>
            <a:r>
              <a:rPr b="1" i="0" lang="en-US" sz="1100" u="none" cap="none" strike="noStrike">
                <a:solidFill>
                  <a:srgbClr val="C74634"/>
                </a:solidFill>
                <a:latin typeface="DM Sans"/>
                <a:ea typeface="DM Sans"/>
                <a:cs typeface="DM Sans"/>
                <a:sym typeface="DM Sans"/>
              </a:rPr>
              <a:t>WHAT THE AGENT DOES</a:t>
            </a:r>
            <a:endParaRPr b="0" i="0" sz="1100" u="none" cap="none" strike="noStrike">
              <a:solidFill>
                <a:schemeClr val="dk1"/>
              </a:solidFill>
              <a:latin typeface="Calibri"/>
              <a:ea typeface="Calibri"/>
              <a:cs typeface="Calibri"/>
              <a:sym typeface="Calibri"/>
            </a:endParaRPr>
          </a:p>
        </p:txBody>
      </p:sp>
      <p:sp>
        <p:nvSpPr>
          <p:cNvPr id="545" name="Google Shape;545;p19"/>
          <p:cNvSpPr/>
          <p:nvPr/>
        </p:nvSpPr>
        <p:spPr>
          <a:xfrm>
            <a:off x="667512" y="1280160"/>
            <a:ext cx="7772400" cy="731400"/>
          </a:xfrm>
          <a:prstGeom prst="rect">
            <a:avLst/>
          </a:prstGeom>
          <a:noFill/>
          <a:ln>
            <a:noFill/>
          </a:ln>
        </p:spPr>
        <p:txBody>
          <a:bodyPr anchorCtr="0" anchor="t" bIns="0" lIns="0" spcFirstLastPara="1" rIns="0" wrap="square" tIns="0">
            <a:noAutofit/>
          </a:bodyPr>
          <a:lstStyle/>
          <a:p>
            <a:pPr indent="0" lvl="0" marL="0" marR="0" rtl="0" algn="l">
              <a:lnSpc>
                <a:spcPct val="105000"/>
              </a:lnSpc>
              <a:spcBef>
                <a:spcPts val="0"/>
              </a:spcBef>
              <a:spcAft>
                <a:spcPts val="0"/>
              </a:spcAft>
              <a:buClr>
                <a:srgbClr val="111111"/>
              </a:buClr>
              <a:buSzPts val="2600"/>
              <a:buFont typeface="DM Sans"/>
              <a:buNone/>
            </a:pPr>
            <a:r>
              <a:rPr b="1" i="0" lang="en-US" sz="2600" u="none" cap="none" strike="noStrike">
                <a:solidFill>
                  <a:srgbClr val="111111"/>
                </a:solidFill>
                <a:latin typeface="DM Sans"/>
                <a:ea typeface="DM Sans"/>
                <a:cs typeface="DM Sans"/>
                <a:sym typeface="DM Sans"/>
              </a:rPr>
              <a:t>Four primitives. </a:t>
            </a:r>
            <a:r>
              <a:rPr b="1" i="1" lang="en-US" sz="2600" u="none" cap="none" strike="noStrike">
                <a:solidFill>
                  <a:srgbClr val="C74634"/>
                </a:solidFill>
                <a:latin typeface="DM Sans"/>
                <a:ea typeface="DM Sans"/>
                <a:cs typeface="DM Sans"/>
                <a:sym typeface="DM Sans"/>
              </a:rPr>
              <a:t>One agent.</a:t>
            </a:r>
            <a:endParaRPr b="0" i="0" sz="2600" u="none" cap="none" strike="noStrike">
              <a:solidFill>
                <a:schemeClr val="dk1"/>
              </a:solidFill>
              <a:latin typeface="Calibri"/>
              <a:ea typeface="Calibri"/>
              <a:cs typeface="Calibri"/>
              <a:sym typeface="Calibri"/>
            </a:endParaRPr>
          </a:p>
        </p:txBody>
      </p:sp>
      <p:sp>
        <p:nvSpPr>
          <p:cNvPr id="546" name="Google Shape;546;p19"/>
          <p:cNvSpPr/>
          <p:nvPr/>
        </p:nvSpPr>
        <p:spPr>
          <a:xfrm>
            <a:off x="758952" y="2926080"/>
            <a:ext cx="822900" cy="548700"/>
          </a:xfrm>
          <a:prstGeom prst="roundRect">
            <a:avLst>
              <a:gd fmla="val 11667" name="adj"/>
            </a:avLst>
          </a:prstGeom>
          <a:solidFill>
            <a:srgbClr val="FFFFFF"/>
          </a:solidFill>
          <a:ln cap="flat" cmpd="sng" w="12700">
            <a:solidFill>
              <a:srgbClr val="C8C4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19"/>
          <p:cNvSpPr/>
          <p:nvPr/>
        </p:nvSpPr>
        <p:spPr>
          <a:xfrm>
            <a:off x="758952" y="2926080"/>
            <a:ext cx="822900" cy="548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111111"/>
              </a:buClr>
              <a:buSzPts val="1600"/>
              <a:buFont typeface="DM Sans"/>
              <a:buNone/>
            </a:pPr>
            <a:r>
              <a:rPr b="1" i="0" lang="en-US" sz="1600" u="none" cap="none" strike="noStrike">
                <a:solidFill>
                  <a:srgbClr val="111111"/>
                </a:solidFill>
                <a:latin typeface="DM Sans"/>
                <a:ea typeface="DM Sans"/>
                <a:cs typeface="DM Sans"/>
                <a:sym typeface="DM Sans"/>
              </a:rPr>
              <a:t>Agent</a:t>
            </a:r>
            <a:endParaRPr b="0" i="0" sz="1600" u="none" cap="none" strike="noStrike">
              <a:solidFill>
                <a:schemeClr val="dk1"/>
              </a:solidFill>
              <a:latin typeface="Calibri"/>
              <a:ea typeface="Calibri"/>
              <a:cs typeface="Calibri"/>
              <a:sym typeface="Calibri"/>
            </a:endParaRPr>
          </a:p>
        </p:txBody>
      </p:sp>
      <p:sp>
        <p:nvSpPr>
          <p:cNvPr id="548" name="Google Shape;548;p19"/>
          <p:cNvSpPr/>
          <p:nvPr/>
        </p:nvSpPr>
        <p:spPr>
          <a:xfrm>
            <a:off x="301626" y="2322625"/>
            <a:ext cx="868800" cy="2925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04536F"/>
              </a:buClr>
              <a:buSzPts val="1800"/>
              <a:buFont typeface="DM Sans"/>
              <a:buNone/>
            </a:pPr>
            <a:r>
              <a:rPr b="1" i="1" lang="en-US" sz="1200" u="none" cap="none" strike="noStrike">
                <a:solidFill>
                  <a:srgbClr val="04536F"/>
                </a:solidFill>
                <a:latin typeface="DM Sans"/>
                <a:ea typeface="DM Sans"/>
                <a:cs typeface="DM Sans"/>
                <a:sym typeface="DM Sans"/>
              </a:rPr>
              <a:t>Perception</a:t>
            </a:r>
            <a:endParaRPr b="0" i="0" sz="1200" u="none" cap="none" strike="noStrike">
              <a:solidFill>
                <a:schemeClr val="dk1"/>
              </a:solidFill>
              <a:latin typeface="Calibri"/>
              <a:ea typeface="Calibri"/>
              <a:cs typeface="Calibri"/>
              <a:sym typeface="Calibri"/>
            </a:endParaRPr>
          </a:p>
        </p:txBody>
      </p:sp>
      <p:sp>
        <p:nvSpPr>
          <p:cNvPr id="549" name="Google Shape;549;p19"/>
          <p:cNvSpPr/>
          <p:nvPr/>
        </p:nvSpPr>
        <p:spPr>
          <a:xfrm>
            <a:off x="1069901" y="3819525"/>
            <a:ext cx="822900" cy="2925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6B6661"/>
              </a:buClr>
              <a:buSzPts val="1800"/>
              <a:buFont typeface="DM Sans"/>
              <a:buNone/>
            </a:pPr>
            <a:r>
              <a:rPr b="1" i="1" lang="en-US" sz="1200" u="none" cap="none" strike="noStrike">
                <a:solidFill>
                  <a:srgbClr val="6B6661"/>
                </a:solidFill>
                <a:latin typeface="DM Sans"/>
                <a:ea typeface="DM Sans"/>
                <a:cs typeface="DM Sans"/>
                <a:sym typeface="DM Sans"/>
              </a:rPr>
              <a:t>Reasoning</a:t>
            </a:r>
            <a:endParaRPr b="0" i="0" sz="1200" u="none" cap="none" strike="noStrike">
              <a:solidFill>
                <a:schemeClr val="dk1"/>
              </a:solidFill>
              <a:latin typeface="Calibri"/>
              <a:ea typeface="Calibri"/>
              <a:cs typeface="Calibri"/>
              <a:sym typeface="Calibri"/>
            </a:endParaRPr>
          </a:p>
        </p:txBody>
      </p:sp>
      <p:sp>
        <p:nvSpPr>
          <p:cNvPr id="550" name="Google Shape;550;p19"/>
          <p:cNvSpPr/>
          <p:nvPr/>
        </p:nvSpPr>
        <p:spPr>
          <a:xfrm>
            <a:off x="406933" y="3819525"/>
            <a:ext cx="822900" cy="2925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6B6661"/>
              </a:buClr>
              <a:buSzPts val="1800"/>
              <a:buFont typeface="DM Sans"/>
              <a:buNone/>
            </a:pPr>
            <a:r>
              <a:rPr b="1" i="1" lang="en-US" sz="1200" u="none" cap="none" strike="noStrike">
                <a:solidFill>
                  <a:srgbClr val="6B6661"/>
                </a:solidFill>
                <a:latin typeface="DM Sans"/>
                <a:ea typeface="DM Sans"/>
                <a:cs typeface="DM Sans"/>
                <a:sym typeface="DM Sans"/>
              </a:rPr>
              <a:t>Action</a:t>
            </a:r>
            <a:endParaRPr b="0" i="0" sz="1200" u="none" cap="none" strike="noStrike">
              <a:solidFill>
                <a:schemeClr val="dk1"/>
              </a:solidFill>
              <a:latin typeface="Calibri"/>
              <a:ea typeface="Calibri"/>
              <a:cs typeface="Calibri"/>
              <a:sym typeface="Calibri"/>
            </a:endParaRPr>
          </a:p>
        </p:txBody>
      </p:sp>
      <p:cxnSp>
        <p:nvCxnSpPr>
          <p:cNvPr id="551" name="Google Shape;551;p19"/>
          <p:cNvCxnSpPr>
            <a:stCxn id="547" idx="2"/>
            <a:endCxn id="550" idx="0"/>
          </p:cNvCxnSpPr>
          <p:nvPr/>
        </p:nvCxnSpPr>
        <p:spPr>
          <a:xfrm flipH="1">
            <a:off x="818502" y="3474780"/>
            <a:ext cx="351900" cy="344700"/>
          </a:xfrm>
          <a:prstGeom prst="straightConnector1">
            <a:avLst/>
          </a:prstGeom>
          <a:noFill/>
          <a:ln cap="flat" cmpd="sng" w="9525">
            <a:solidFill>
              <a:srgbClr val="C8C4BF"/>
            </a:solidFill>
            <a:prstDash val="dot"/>
            <a:round/>
            <a:headEnd len="sm" w="sm" type="none"/>
            <a:tailEnd len="sm" w="sm" type="none"/>
          </a:ln>
        </p:spPr>
      </p:cxnSp>
      <p:sp>
        <p:nvSpPr>
          <p:cNvPr id="552" name="Google Shape;552;p19"/>
          <p:cNvSpPr/>
          <p:nvPr/>
        </p:nvSpPr>
        <p:spPr>
          <a:xfrm>
            <a:off x="1391620" y="2322621"/>
            <a:ext cx="691500" cy="2925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C74634"/>
              </a:buClr>
              <a:buSzPts val="1800"/>
              <a:buFont typeface="DM Sans"/>
              <a:buNone/>
            </a:pPr>
            <a:r>
              <a:rPr b="1" i="1" lang="en-US" sz="1200" u="none" cap="none" strike="noStrike">
                <a:solidFill>
                  <a:srgbClr val="C74634"/>
                </a:solidFill>
                <a:latin typeface="DM Sans"/>
                <a:ea typeface="DM Sans"/>
                <a:cs typeface="DM Sans"/>
                <a:sym typeface="DM Sans"/>
              </a:rPr>
              <a:t>Memory</a:t>
            </a:r>
            <a:endParaRPr b="0" i="0" sz="1200" u="none" cap="none" strike="noStrike">
              <a:solidFill>
                <a:schemeClr val="dk1"/>
              </a:solidFill>
              <a:latin typeface="Calibri"/>
              <a:ea typeface="Calibri"/>
              <a:cs typeface="Calibri"/>
              <a:sym typeface="Calibri"/>
            </a:endParaRPr>
          </a:p>
        </p:txBody>
      </p:sp>
      <p:cxnSp>
        <p:nvCxnSpPr>
          <p:cNvPr id="553" name="Google Shape;553;p19"/>
          <p:cNvCxnSpPr>
            <a:stCxn id="548" idx="2"/>
            <a:endCxn id="547" idx="0"/>
          </p:cNvCxnSpPr>
          <p:nvPr/>
        </p:nvCxnSpPr>
        <p:spPr>
          <a:xfrm>
            <a:off x="736026" y="2615125"/>
            <a:ext cx="434400" cy="311100"/>
          </a:xfrm>
          <a:prstGeom prst="straightConnector1">
            <a:avLst/>
          </a:prstGeom>
          <a:noFill/>
          <a:ln cap="flat" cmpd="sng" w="9525">
            <a:solidFill>
              <a:srgbClr val="C8C4BF"/>
            </a:solidFill>
            <a:prstDash val="dot"/>
            <a:round/>
            <a:headEnd len="sm" w="sm" type="none"/>
            <a:tailEnd len="sm" w="sm" type="none"/>
          </a:ln>
        </p:spPr>
      </p:cxnSp>
      <p:cxnSp>
        <p:nvCxnSpPr>
          <p:cNvPr id="554" name="Google Shape;554;p19"/>
          <p:cNvCxnSpPr>
            <a:stCxn id="547" idx="2"/>
            <a:endCxn id="549" idx="0"/>
          </p:cNvCxnSpPr>
          <p:nvPr/>
        </p:nvCxnSpPr>
        <p:spPr>
          <a:xfrm>
            <a:off x="1170402" y="3474780"/>
            <a:ext cx="310800" cy="344700"/>
          </a:xfrm>
          <a:prstGeom prst="straightConnector1">
            <a:avLst/>
          </a:prstGeom>
          <a:noFill/>
          <a:ln cap="flat" cmpd="sng" w="9525">
            <a:solidFill>
              <a:srgbClr val="C8C4BF"/>
            </a:solidFill>
            <a:prstDash val="dot"/>
            <a:round/>
            <a:headEnd len="sm" w="sm" type="none"/>
            <a:tailEnd len="sm" w="sm" type="none"/>
          </a:ln>
        </p:spPr>
      </p:cxnSp>
      <p:cxnSp>
        <p:nvCxnSpPr>
          <p:cNvPr id="555" name="Google Shape;555;p19"/>
          <p:cNvCxnSpPr>
            <a:stCxn id="552" idx="2"/>
            <a:endCxn id="547" idx="0"/>
          </p:cNvCxnSpPr>
          <p:nvPr/>
        </p:nvCxnSpPr>
        <p:spPr>
          <a:xfrm flipH="1">
            <a:off x="1170370" y="2615121"/>
            <a:ext cx="567000" cy="311100"/>
          </a:xfrm>
          <a:prstGeom prst="straightConnector1">
            <a:avLst/>
          </a:prstGeom>
          <a:noFill/>
          <a:ln cap="flat" cmpd="sng" w="9525">
            <a:solidFill>
              <a:srgbClr val="C8C4BF"/>
            </a:solidFill>
            <a:prstDash val="dot"/>
            <a:round/>
            <a:headEnd len="sm" w="sm" type="none"/>
            <a:tailEnd len="sm" w="sm" type="none"/>
          </a:ln>
        </p:spPr>
      </p:cxn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EFED"/>
        </a:solidFill>
      </p:bgPr>
    </p:bg>
    <p:spTree>
      <p:nvGrpSpPr>
        <p:cNvPr id="560" name="Shape 560"/>
        <p:cNvGrpSpPr/>
        <p:nvPr/>
      </p:nvGrpSpPr>
      <p:grpSpPr>
        <a:xfrm>
          <a:off x="0" y="0"/>
          <a:ext cx="0" cy="0"/>
          <a:chOff x="0" y="0"/>
          <a:chExt cx="0" cy="0"/>
        </a:xfrm>
      </p:grpSpPr>
      <p:sp>
        <p:nvSpPr>
          <p:cNvPr id="561" name="Google Shape;561;p20"/>
          <p:cNvSpPr/>
          <p:nvPr/>
        </p:nvSpPr>
        <p:spPr>
          <a:xfrm>
            <a:off x="667512" y="283464"/>
            <a:ext cx="4572000" cy="183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C74634"/>
              </a:buClr>
              <a:buSzPts val="900"/>
              <a:buFont typeface="DM Mono"/>
              <a:buNone/>
            </a:pPr>
            <a:r>
              <a:rPr b="1" i="0" lang="en-US" sz="900" u="none" cap="none" strike="noStrike">
                <a:solidFill>
                  <a:srgbClr val="C74634"/>
                </a:solidFill>
                <a:latin typeface="DM Mono"/>
                <a:ea typeface="DM Mono"/>
                <a:cs typeface="DM Mono"/>
                <a:sym typeface="DM Mono"/>
              </a:rPr>
              <a:t>WORKING DEFINITION 01 OF 02</a:t>
            </a:r>
            <a:endParaRPr b="0" i="0" sz="900" u="none" cap="none" strike="noStrike">
              <a:solidFill>
                <a:schemeClr val="dk1"/>
              </a:solidFill>
              <a:latin typeface="Calibri"/>
              <a:ea typeface="Calibri"/>
              <a:cs typeface="Calibri"/>
              <a:sym typeface="Calibri"/>
            </a:endParaRPr>
          </a:p>
        </p:txBody>
      </p:sp>
      <p:sp>
        <p:nvSpPr>
          <p:cNvPr id="562" name="Google Shape;562;p20"/>
          <p:cNvSpPr/>
          <p:nvPr/>
        </p:nvSpPr>
        <p:spPr>
          <a:xfrm>
            <a:off x="3904488" y="283464"/>
            <a:ext cx="4572000" cy="183000"/>
          </a:xfrm>
          <a:prstGeom prst="rect">
            <a:avLst/>
          </a:prstGeom>
          <a:noFill/>
          <a:ln>
            <a:noFill/>
          </a:ln>
        </p:spPr>
        <p:txBody>
          <a:bodyPr anchorCtr="0" anchor="ctr" bIns="0" lIns="0" spcFirstLastPara="1" rIns="0" wrap="square" tIns="0">
            <a:noAutofit/>
          </a:bodyPr>
          <a:lstStyle/>
          <a:p>
            <a:pPr indent="0" lvl="0" marL="0" marR="0" rtl="0" algn="r">
              <a:spcBef>
                <a:spcPts val="0"/>
              </a:spcBef>
              <a:spcAft>
                <a:spcPts val="0"/>
              </a:spcAft>
              <a:buClr>
                <a:srgbClr val="6B6661"/>
              </a:buClr>
              <a:buSzPts val="900"/>
              <a:buFont typeface="DM Mono"/>
              <a:buNone/>
            </a:pPr>
            <a:r>
              <a:rPr b="1" i="0" lang="en-US" sz="900" u="none" cap="none" strike="noStrike">
                <a:solidFill>
                  <a:srgbClr val="6B6661"/>
                </a:solidFill>
                <a:latin typeface="DM Mono"/>
                <a:ea typeface="DM Mono"/>
                <a:cs typeface="DM Mono"/>
                <a:sym typeface="DM Mono"/>
              </a:rPr>
              <a:t>WHAT IS AN AGENT</a:t>
            </a:r>
            <a:endParaRPr b="0" i="0" sz="900" u="none" cap="none" strike="noStrike">
              <a:solidFill>
                <a:schemeClr val="dk1"/>
              </a:solidFill>
              <a:latin typeface="Calibri"/>
              <a:ea typeface="Calibri"/>
              <a:cs typeface="Calibri"/>
              <a:sym typeface="Calibri"/>
            </a:endParaRPr>
          </a:p>
        </p:txBody>
      </p:sp>
      <p:sp>
        <p:nvSpPr>
          <p:cNvPr id="563" name="Google Shape;563;p20"/>
          <p:cNvSpPr/>
          <p:nvPr/>
        </p:nvSpPr>
        <p:spPr>
          <a:xfrm>
            <a:off x="667512" y="868680"/>
            <a:ext cx="301800" cy="14700"/>
          </a:xfrm>
          <a:prstGeom prst="rect">
            <a:avLst/>
          </a:prstGeom>
          <a:solidFill>
            <a:srgbClr val="C74634"/>
          </a:solidFill>
          <a:ln cap="flat" cmpd="sng" w="12700">
            <a:solidFill>
              <a:srgbClr val="C7463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20"/>
          <p:cNvSpPr/>
          <p:nvPr/>
        </p:nvSpPr>
        <p:spPr>
          <a:xfrm>
            <a:off x="667512" y="960120"/>
            <a:ext cx="5486400" cy="2286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C74634"/>
              </a:buClr>
              <a:buSzPts val="1100"/>
              <a:buFont typeface="DM Sans"/>
              <a:buNone/>
            </a:pPr>
            <a:r>
              <a:rPr b="1" i="0" lang="en-US" sz="1100" u="none" cap="none" strike="noStrike">
                <a:solidFill>
                  <a:srgbClr val="C74634"/>
                </a:solidFill>
                <a:latin typeface="DM Sans"/>
                <a:ea typeface="DM Sans"/>
                <a:cs typeface="DM Sans"/>
                <a:sym typeface="DM Sans"/>
              </a:rPr>
              <a:t>WHAT THE AGENT DOES</a:t>
            </a:r>
            <a:endParaRPr b="0" i="0" sz="1100" u="none" cap="none" strike="noStrike">
              <a:solidFill>
                <a:schemeClr val="dk1"/>
              </a:solidFill>
              <a:latin typeface="Calibri"/>
              <a:ea typeface="Calibri"/>
              <a:cs typeface="Calibri"/>
              <a:sym typeface="Calibri"/>
            </a:endParaRPr>
          </a:p>
        </p:txBody>
      </p:sp>
      <p:sp>
        <p:nvSpPr>
          <p:cNvPr id="565" name="Google Shape;565;p20"/>
          <p:cNvSpPr/>
          <p:nvPr/>
        </p:nvSpPr>
        <p:spPr>
          <a:xfrm>
            <a:off x="667512" y="1280160"/>
            <a:ext cx="7772400" cy="731400"/>
          </a:xfrm>
          <a:prstGeom prst="rect">
            <a:avLst/>
          </a:prstGeom>
          <a:noFill/>
          <a:ln>
            <a:noFill/>
          </a:ln>
        </p:spPr>
        <p:txBody>
          <a:bodyPr anchorCtr="0" anchor="t" bIns="0" lIns="0" spcFirstLastPara="1" rIns="0" wrap="square" tIns="0">
            <a:noAutofit/>
          </a:bodyPr>
          <a:lstStyle/>
          <a:p>
            <a:pPr indent="0" lvl="0" marL="0" marR="0" rtl="0" algn="l">
              <a:lnSpc>
                <a:spcPct val="105000"/>
              </a:lnSpc>
              <a:spcBef>
                <a:spcPts val="0"/>
              </a:spcBef>
              <a:spcAft>
                <a:spcPts val="0"/>
              </a:spcAft>
              <a:buClr>
                <a:srgbClr val="111111"/>
              </a:buClr>
              <a:buSzPts val="2600"/>
              <a:buFont typeface="DM Sans"/>
              <a:buNone/>
            </a:pPr>
            <a:r>
              <a:rPr b="1" i="0" lang="en-US" sz="2600" u="none" cap="none" strike="noStrike">
                <a:solidFill>
                  <a:srgbClr val="111111"/>
                </a:solidFill>
                <a:latin typeface="DM Sans"/>
                <a:ea typeface="DM Sans"/>
                <a:cs typeface="DM Sans"/>
                <a:sym typeface="DM Sans"/>
              </a:rPr>
              <a:t>Four primitives. </a:t>
            </a:r>
            <a:r>
              <a:rPr b="1" i="1" lang="en-US" sz="2600" u="none" cap="none" strike="noStrike">
                <a:solidFill>
                  <a:srgbClr val="C74634"/>
                </a:solidFill>
                <a:latin typeface="DM Sans"/>
                <a:ea typeface="DM Sans"/>
                <a:cs typeface="DM Sans"/>
                <a:sym typeface="DM Sans"/>
              </a:rPr>
              <a:t>One agent.</a:t>
            </a:r>
            <a:endParaRPr b="0" i="0" sz="2600" u="none" cap="none" strike="noStrike">
              <a:solidFill>
                <a:schemeClr val="dk1"/>
              </a:solidFill>
              <a:latin typeface="Calibri"/>
              <a:ea typeface="Calibri"/>
              <a:cs typeface="Calibri"/>
              <a:sym typeface="Calibri"/>
            </a:endParaRPr>
          </a:p>
        </p:txBody>
      </p:sp>
      <p:sp>
        <p:nvSpPr>
          <p:cNvPr id="566" name="Google Shape;566;p20"/>
          <p:cNvSpPr/>
          <p:nvPr/>
        </p:nvSpPr>
        <p:spPr>
          <a:xfrm>
            <a:off x="758952" y="2926080"/>
            <a:ext cx="822900" cy="548700"/>
          </a:xfrm>
          <a:prstGeom prst="roundRect">
            <a:avLst>
              <a:gd fmla="val 11667" name="adj"/>
            </a:avLst>
          </a:prstGeom>
          <a:solidFill>
            <a:srgbClr val="FFFFFF"/>
          </a:solidFill>
          <a:ln cap="flat" cmpd="sng" w="12700">
            <a:solidFill>
              <a:srgbClr val="C8C4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p20"/>
          <p:cNvSpPr/>
          <p:nvPr/>
        </p:nvSpPr>
        <p:spPr>
          <a:xfrm>
            <a:off x="758952" y="2926080"/>
            <a:ext cx="822900" cy="548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111111"/>
              </a:buClr>
              <a:buSzPts val="1600"/>
              <a:buFont typeface="DM Sans"/>
              <a:buNone/>
            </a:pPr>
            <a:r>
              <a:rPr b="1" i="0" lang="en-US" sz="1600" u="none" cap="none" strike="noStrike">
                <a:solidFill>
                  <a:srgbClr val="111111"/>
                </a:solidFill>
                <a:latin typeface="DM Sans"/>
                <a:ea typeface="DM Sans"/>
                <a:cs typeface="DM Sans"/>
                <a:sym typeface="DM Sans"/>
              </a:rPr>
              <a:t>Agent</a:t>
            </a:r>
            <a:endParaRPr b="0" i="0" sz="1600" u="none" cap="none" strike="noStrike">
              <a:solidFill>
                <a:schemeClr val="dk1"/>
              </a:solidFill>
              <a:latin typeface="Calibri"/>
              <a:ea typeface="Calibri"/>
              <a:cs typeface="Calibri"/>
              <a:sym typeface="Calibri"/>
            </a:endParaRPr>
          </a:p>
        </p:txBody>
      </p:sp>
      <p:sp>
        <p:nvSpPr>
          <p:cNvPr id="568" name="Google Shape;568;p20"/>
          <p:cNvSpPr/>
          <p:nvPr/>
        </p:nvSpPr>
        <p:spPr>
          <a:xfrm>
            <a:off x="1636776" y="2926080"/>
            <a:ext cx="201300" cy="548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6B6661"/>
              </a:buClr>
              <a:buSzPts val="1800"/>
              <a:buFont typeface="DM Sans"/>
              <a:buNone/>
            </a:pPr>
            <a:r>
              <a:rPr b="0" i="0" lang="en-US" sz="1800" u="none" cap="none" strike="noStrike">
                <a:solidFill>
                  <a:srgbClr val="6B6661"/>
                </a:solidFill>
                <a:latin typeface="DM Sans"/>
                <a:ea typeface="DM Sans"/>
                <a:cs typeface="DM Sans"/>
                <a:sym typeface="DM Sans"/>
              </a:rPr>
              <a:t>=</a:t>
            </a:r>
            <a:endParaRPr b="0" i="0" sz="1800" u="none" cap="none" strike="noStrike">
              <a:solidFill>
                <a:schemeClr val="dk1"/>
              </a:solidFill>
              <a:latin typeface="Calibri"/>
              <a:ea typeface="Calibri"/>
              <a:cs typeface="Calibri"/>
              <a:sym typeface="Calibri"/>
            </a:endParaRPr>
          </a:p>
        </p:txBody>
      </p:sp>
      <p:sp>
        <p:nvSpPr>
          <p:cNvPr id="569" name="Google Shape;569;p20"/>
          <p:cNvSpPr/>
          <p:nvPr/>
        </p:nvSpPr>
        <p:spPr>
          <a:xfrm>
            <a:off x="1892808" y="2926080"/>
            <a:ext cx="868800" cy="548700"/>
          </a:xfrm>
          <a:prstGeom prst="roundRect">
            <a:avLst>
              <a:gd fmla="val 11667" name="adj"/>
            </a:avLst>
          </a:prstGeom>
          <a:solidFill>
            <a:srgbClr val="111111"/>
          </a:solidFill>
          <a:ln cap="flat" cmpd="sng" w="12700">
            <a:solidFill>
              <a:srgbClr val="11111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20"/>
          <p:cNvSpPr/>
          <p:nvPr/>
        </p:nvSpPr>
        <p:spPr>
          <a:xfrm>
            <a:off x="1892808" y="2926080"/>
            <a:ext cx="868800" cy="548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1600"/>
              <a:buFont typeface="DM Sans"/>
              <a:buNone/>
            </a:pPr>
            <a:r>
              <a:rPr b="1" i="0" lang="en-US" sz="1600" u="none" cap="none" strike="noStrike">
                <a:solidFill>
                  <a:srgbClr val="FFFFFF"/>
                </a:solidFill>
                <a:latin typeface="DM Sans"/>
                <a:ea typeface="DM Sans"/>
                <a:cs typeface="DM Sans"/>
                <a:sym typeface="DM Sans"/>
              </a:rPr>
              <a:t>Model</a:t>
            </a:r>
            <a:endParaRPr b="0" i="0" sz="1600" u="none" cap="none" strike="noStrike">
              <a:solidFill>
                <a:schemeClr val="dk1"/>
              </a:solidFill>
              <a:latin typeface="Calibri"/>
              <a:ea typeface="Calibri"/>
              <a:cs typeface="Calibri"/>
              <a:sym typeface="Calibri"/>
            </a:endParaRPr>
          </a:p>
        </p:txBody>
      </p:sp>
      <p:sp>
        <p:nvSpPr>
          <p:cNvPr id="571" name="Google Shape;571;p20"/>
          <p:cNvSpPr/>
          <p:nvPr/>
        </p:nvSpPr>
        <p:spPr>
          <a:xfrm>
            <a:off x="2816352" y="2926080"/>
            <a:ext cx="201300" cy="548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6B6661"/>
              </a:buClr>
              <a:buSzPts val="1800"/>
              <a:buFont typeface="DM Sans"/>
              <a:buNone/>
            </a:pPr>
            <a:r>
              <a:rPr b="0" i="0" lang="en-US" sz="1800" u="none" cap="none" strike="noStrike">
                <a:solidFill>
                  <a:srgbClr val="6B6661"/>
                </a:solidFill>
                <a:latin typeface="DM Sans"/>
                <a:ea typeface="DM Sans"/>
                <a:cs typeface="DM Sans"/>
                <a:sym typeface="DM Sans"/>
              </a:rPr>
              <a:t>+</a:t>
            </a:r>
            <a:endParaRPr b="0" i="0" sz="1800" u="none" cap="none" strike="noStrike">
              <a:solidFill>
                <a:schemeClr val="dk1"/>
              </a:solidFill>
              <a:latin typeface="Calibri"/>
              <a:ea typeface="Calibri"/>
              <a:cs typeface="Calibri"/>
              <a:sym typeface="Calibri"/>
            </a:endParaRPr>
          </a:p>
        </p:txBody>
      </p:sp>
      <p:sp>
        <p:nvSpPr>
          <p:cNvPr id="572" name="Google Shape;572;p20"/>
          <p:cNvSpPr/>
          <p:nvPr/>
        </p:nvSpPr>
        <p:spPr>
          <a:xfrm>
            <a:off x="3072384" y="2926080"/>
            <a:ext cx="1097400" cy="548700"/>
          </a:xfrm>
          <a:prstGeom prst="roundRect">
            <a:avLst>
              <a:gd fmla="val 11667" name="adj"/>
            </a:avLst>
          </a:prstGeom>
          <a:solidFill>
            <a:srgbClr val="C74634"/>
          </a:solidFill>
          <a:ln cap="flat" cmpd="sng" w="12700">
            <a:solidFill>
              <a:srgbClr val="C7463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p20"/>
          <p:cNvSpPr/>
          <p:nvPr/>
        </p:nvSpPr>
        <p:spPr>
          <a:xfrm>
            <a:off x="3072384" y="2926080"/>
            <a:ext cx="1097400" cy="548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1600"/>
              <a:buFont typeface="DM Sans"/>
              <a:buNone/>
            </a:pPr>
            <a:r>
              <a:rPr b="1" i="0" lang="en-US" sz="1600" u="none" cap="none" strike="noStrike">
                <a:solidFill>
                  <a:srgbClr val="FFFFFF"/>
                </a:solidFill>
                <a:latin typeface="DM Sans"/>
                <a:ea typeface="DM Sans"/>
                <a:cs typeface="DM Sans"/>
                <a:sym typeface="DM Sans"/>
              </a:rPr>
              <a:t>Harness</a:t>
            </a:r>
            <a:endParaRPr b="0" i="0" sz="1600" u="none" cap="none" strike="noStrik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EFED"/>
        </a:solidFill>
      </p:bgPr>
    </p:bg>
    <p:spTree>
      <p:nvGrpSpPr>
        <p:cNvPr id="578" name="Shape 578"/>
        <p:cNvGrpSpPr/>
        <p:nvPr/>
      </p:nvGrpSpPr>
      <p:grpSpPr>
        <a:xfrm>
          <a:off x="0" y="0"/>
          <a:ext cx="0" cy="0"/>
          <a:chOff x="0" y="0"/>
          <a:chExt cx="0" cy="0"/>
        </a:xfrm>
      </p:grpSpPr>
      <p:sp>
        <p:nvSpPr>
          <p:cNvPr id="579" name="Google Shape;579;p21"/>
          <p:cNvSpPr/>
          <p:nvPr/>
        </p:nvSpPr>
        <p:spPr>
          <a:xfrm>
            <a:off x="667512" y="548505"/>
            <a:ext cx="301800" cy="14700"/>
          </a:xfrm>
          <a:prstGeom prst="rect">
            <a:avLst/>
          </a:prstGeom>
          <a:solidFill>
            <a:srgbClr val="C74634"/>
          </a:solidFill>
          <a:ln cap="flat" cmpd="sng" w="12700">
            <a:solidFill>
              <a:srgbClr val="C7463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p21"/>
          <p:cNvSpPr/>
          <p:nvPr/>
        </p:nvSpPr>
        <p:spPr>
          <a:xfrm>
            <a:off x="667512" y="959985"/>
            <a:ext cx="8229600" cy="1005900"/>
          </a:xfrm>
          <a:prstGeom prst="rect">
            <a:avLst/>
          </a:prstGeom>
          <a:noFill/>
          <a:ln>
            <a:noFill/>
          </a:ln>
        </p:spPr>
        <p:txBody>
          <a:bodyPr anchorCtr="0" anchor="t" bIns="0" lIns="0" spcFirstLastPara="1" rIns="0" wrap="square" tIns="0">
            <a:noAutofit/>
          </a:bodyPr>
          <a:lstStyle/>
          <a:p>
            <a:pPr indent="0" lvl="0" marL="0" marR="0" rtl="0" algn="l">
              <a:lnSpc>
                <a:spcPct val="105000"/>
              </a:lnSpc>
              <a:spcBef>
                <a:spcPts val="0"/>
              </a:spcBef>
              <a:spcAft>
                <a:spcPts val="0"/>
              </a:spcAft>
              <a:buClr>
                <a:srgbClr val="111111"/>
              </a:buClr>
              <a:buSzPts val="2800"/>
              <a:buFont typeface="DM Sans"/>
              <a:buNone/>
            </a:pPr>
            <a:r>
              <a:rPr b="1" i="1" lang="en-US" sz="2800">
                <a:solidFill>
                  <a:srgbClr val="111111"/>
                </a:solidFill>
                <a:latin typeface="DM Sans"/>
                <a:ea typeface="DM Sans"/>
                <a:cs typeface="DM Sans"/>
                <a:sym typeface="DM Sans"/>
              </a:rPr>
              <a:t>CODE</a:t>
            </a:r>
            <a:endParaRPr b="1" i="1" sz="3900" u="none" cap="none" strike="noStrike">
              <a:solidFill>
                <a:schemeClr val="dk1"/>
              </a:solidFill>
              <a:latin typeface="Calibri"/>
              <a:ea typeface="Calibri"/>
              <a:cs typeface="Calibri"/>
              <a:sym typeface="Calibri"/>
            </a:endParaRPr>
          </a:p>
        </p:txBody>
      </p:sp>
      <p:sp>
        <p:nvSpPr>
          <p:cNvPr id="581" name="Google Shape;581;p21"/>
          <p:cNvSpPr txBox="1"/>
          <p:nvPr/>
        </p:nvSpPr>
        <p:spPr>
          <a:xfrm>
            <a:off x="96000" y="2009775"/>
            <a:ext cx="8801100" cy="95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500"/>
              <a:t>https://github.com/speechlyze/supplychain_demand_agent_workshop</a:t>
            </a:r>
            <a:endParaRPr b="1" sz="25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EFED"/>
        </a:solidFill>
      </p:bgPr>
    </p:bg>
    <p:spTree>
      <p:nvGrpSpPr>
        <p:cNvPr id="586" name="Shape 586"/>
        <p:cNvGrpSpPr/>
        <p:nvPr/>
      </p:nvGrpSpPr>
      <p:grpSpPr>
        <a:xfrm>
          <a:off x="0" y="0"/>
          <a:ext cx="0" cy="0"/>
          <a:chOff x="0" y="0"/>
          <a:chExt cx="0" cy="0"/>
        </a:xfrm>
      </p:grpSpPr>
      <p:sp>
        <p:nvSpPr>
          <p:cNvPr id="587" name="Google Shape;587;p22"/>
          <p:cNvSpPr/>
          <p:nvPr/>
        </p:nvSpPr>
        <p:spPr>
          <a:xfrm>
            <a:off x="667512" y="548505"/>
            <a:ext cx="301800" cy="14700"/>
          </a:xfrm>
          <a:prstGeom prst="rect">
            <a:avLst/>
          </a:prstGeom>
          <a:solidFill>
            <a:srgbClr val="C74634"/>
          </a:solidFill>
          <a:ln cap="flat" cmpd="sng" w="12700">
            <a:solidFill>
              <a:srgbClr val="C7463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88" name="Google Shape;588;p22"/>
          <p:cNvPicPr preferRelativeResize="0"/>
          <p:nvPr/>
        </p:nvPicPr>
        <p:blipFill>
          <a:blip r:embed="rId3">
            <a:alphaModFix/>
          </a:blip>
          <a:stretch>
            <a:fillRect/>
          </a:stretch>
        </p:blipFill>
        <p:spPr>
          <a:xfrm>
            <a:off x="464487" y="276225"/>
            <a:ext cx="7869891" cy="447292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EFED"/>
        </a:solidFill>
      </p:bgPr>
    </p:bg>
    <p:spTree>
      <p:nvGrpSpPr>
        <p:cNvPr id="593" name="Shape 593"/>
        <p:cNvGrpSpPr/>
        <p:nvPr/>
      </p:nvGrpSpPr>
      <p:grpSpPr>
        <a:xfrm>
          <a:off x="0" y="0"/>
          <a:ext cx="0" cy="0"/>
          <a:chOff x="0" y="0"/>
          <a:chExt cx="0" cy="0"/>
        </a:xfrm>
      </p:grpSpPr>
      <p:sp>
        <p:nvSpPr>
          <p:cNvPr id="594" name="Google Shape;594;p23"/>
          <p:cNvSpPr/>
          <p:nvPr/>
        </p:nvSpPr>
        <p:spPr>
          <a:xfrm>
            <a:off x="667512" y="283464"/>
            <a:ext cx="4572000" cy="183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C74634"/>
              </a:buClr>
              <a:buSzPts val="900"/>
              <a:buFont typeface="DM Mono"/>
              <a:buNone/>
            </a:pPr>
            <a:r>
              <a:rPr b="1" i="0" lang="en-US" sz="900" u="none" cap="none" strike="noStrike">
                <a:solidFill>
                  <a:srgbClr val="C74634"/>
                </a:solidFill>
                <a:latin typeface="DM Mono"/>
                <a:ea typeface="DM Mono"/>
                <a:cs typeface="DM Mono"/>
                <a:sym typeface="DM Mono"/>
              </a:rPr>
              <a:t>WORKING DEFINITION 02 OF 02</a:t>
            </a:r>
            <a:endParaRPr b="0" i="0" sz="900" u="none" cap="none" strike="noStrike">
              <a:solidFill>
                <a:schemeClr val="dk1"/>
              </a:solidFill>
              <a:latin typeface="Calibri"/>
              <a:ea typeface="Calibri"/>
              <a:cs typeface="Calibri"/>
              <a:sym typeface="Calibri"/>
            </a:endParaRPr>
          </a:p>
        </p:txBody>
      </p:sp>
      <p:sp>
        <p:nvSpPr>
          <p:cNvPr id="595" name="Google Shape;595;p23"/>
          <p:cNvSpPr/>
          <p:nvPr/>
        </p:nvSpPr>
        <p:spPr>
          <a:xfrm>
            <a:off x="3904488" y="283464"/>
            <a:ext cx="4572000" cy="183000"/>
          </a:xfrm>
          <a:prstGeom prst="rect">
            <a:avLst/>
          </a:prstGeom>
          <a:noFill/>
          <a:ln>
            <a:noFill/>
          </a:ln>
        </p:spPr>
        <p:txBody>
          <a:bodyPr anchorCtr="0" anchor="ctr" bIns="0" lIns="0" spcFirstLastPara="1" rIns="0" wrap="square" tIns="0">
            <a:noAutofit/>
          </a:bodyPr>
          <a:lstStyle/>
          <a:p>
            <a:pPr indent="0" lvl="0" marL="0" marR="0" rtl="0" algn="r">
              <a:spcBef>
                <a:spcPts val="0"/>
              </a:spcBef>
              <a:spcAft>
                <a:spcPts val="0"/>
              </a:spcAft>
              <a:buClr>
                <a:srgbClr val="6B6661"/>
              </a:buClr>
              <a:buSzPts val="900"/>
              <a:buFont typeface="DM Mono"/>
              <a:buNone/>
            </a:pPr>
            <a:r>
              <a:rPr b="1" i="0" lang="en-US" sz="900" u="none" cap="none" strike="noStrike">
                <a:solidFill>
                  <a:srgbClr val="6B6661"/>
                </a:solidFill>
                <a:latin typeface="DM Mono"/>
                <a:ea typeface="DM Mono"/>
                <a:cs typeface="DM Mono"/>
                <a:sym typeface="DM Mono"/>
              </a:rPr>
              <a:t>THE REFRAMING</a:t>
            </a:r>
            <a:endParaRPr b="0" i="0" sz="900" u="none" cap="none" strike="noStrike">
              <a:solidFill>
                <a:schemeClr val="dk1"/>
              </a:solidFill>
              <a:latin typeface="Calibri"/>
              <a:ea typeface="Calibri"/>
              <a:cs typeface="Calibri"/>
              <a:sym typeface="Calibri"/>
            </a:endParaRPr>
          </a:p>
        </p:txBody>
      </p:sp>
      <p:sp>
        <p:nvSpPr>
          <p:cNvPr id="596" name="Google Shape;596;p23"/>
          <p:cNvSpPr/>
          <p:nvPr/>
        </p:nvSpPr>
        <p:spPr>
          <a:xfrm>
            <a:off x="667512" y="868680"/>
            <a:ext cx="301800" cy="14700"/>
          </a:xfrm>
          <a:prstGeom prst="rect">
            <a:avLst/>
          </a:prstGeom>
          <a:solidFill>
            <a:srgbClr val="C74634"/>
          </a:solidFill>
          <a:ln cap="flat" cmpd="sng" w="12700">
            <a:solidFill>
              <a:srgbClr val="C7463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p23"/>
          <p:cNvSpPr/>
          <p:nvPr/>
        </p:nvSpPr>
        <p:spPr>
          <a:xfrm>
            <a:off x="667512" y="960120"/>
            <a:ext cx="5486400" cy="2286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C74634"/>
              </a:buClr>
              <a:buSzPts val="1100"/>
              <a:buFont typeface="DM Sans"/>
              <a:buNone/>
            </a:pPr>
            <a:r>
              <a:rPr b="1" i="0" lang="en-US" sz="1100" u="none" cap="none" strike="noStrike">
                <a:solidFill>
                  <a:srgbClr val="C74634"/>
                </a:solidFill>
                <a:latin typeface="DM Sans"/>
                <a:ea typeface="DM Sans"/>
                <a:cs typeface="DM Sans"/>
                <a:sym typeface="DM Sans"/>
              </a:rPr>
              <a:t>THE REFRAMING</a:t>
            </a:r>
            <a:endParaRPr b="0" i="0" sz="1100" u="none" cap="none" strike="noStrike">
              <a:solidFill>
                <a:schemeClr val="dk1"/>
              </a:solidFill>
              <a:latin typeface="Calibri"/>
              <a:ea typeface="Calibri"/>
              <a:cs typeface="Calibri"/>
              <a:sym typeface="Calibri"/>
            </a:endParaRPr>
          </a:p>
        </p:txBody>
      </p:sp>
      <p:sp>
        <p:nvSpPr>
          <p:cNvPr id="598" name="Google Shape;598;p23"/>
          <p:cNvSpPr/>
          <p:nvPr/>
        </p:nvSpPr>
        <p:spPr>
          <a:xfrm>
            <a:off x="667512" y="1280160"/>
            <a:ext cx="7772400" cy="731400"/>
          </a:xfrm>
          <a:prstGeom prst="rect">
            <a:avLst/>
          </a:prstGeom>
          <a:noFill/>
          <a:ln>
            <a:noFill/>
          </a:ln>
        </p:spPr>
        <p:txBody>
          <a:bodyPr anchorCtr="0" anchor="t" bIns="0" lIns="0" spcFirstLastPara="1" rIns="0" wrap="square" tIns="0">
            <a:noAutofit/>
          </a:bodyPr>
          <a:lstStyle/>
          <a:p>
            <a:pPr indent="0" lvl="0" marL="0" marR="0" rtl="0" algn="l">
              <a:lnSpc>
                <a:spcPct val="105000"/>
              </a:lnSpc>
              <a:spcBef>
                <a:spcPts val="0"/>
              </a:spcBef>
              <a:spcAft>
                <a:spcPts val="0"/>
              </a:spcAft>
              <a:buClr>
                <a:srgbClr val="111111"/>
              </a:buClr>
              <a:buSzPts val="2600"/>
              <a:buFont typeface="DM Sans"/>
              <a:buNone/>
            </a:pPr>
            <a:r>
              <a:rPr b="1" i="0" lang="en-US" sz="2600" u="none" cap="none" strike="noStrike">
                <a:solidFill>
                  <a:srgbClr val="111111"/>
                </a:solidFill>
                <a:latin typeface="DM Sans"/>
                <a:ea typeface="DM Sans"/>
                <a:cs typeface="DM Sans"/>
                <a:sym typeface="DM Sans"/>
              </a:rPr>
              <a:t>An agent is a model plus a </a:t>
            </a:r>
            <a:r>
              <a:rPr b="1" i="1" lang="en-US" sz="2600" u="none" cap="none" strike="noStrike">
                <a:solidFill>
                  <a:srgbClr val="C74634"/>
                </a:solidFill>
                <a:latin typeface="DM Sans"/>
                <a:ea typeface="DM Sans"/>
                <a:cs typeface="DM Sans"/>
                <a:sym typeface="DM Sans"/>
              </a:rPr>
              <a:t>harness.</a:t>
            </a:r>
            <a:endParaRPr b="0" i="0" sz="2600" u="none" cap="none" strike="noStrike">
              <a:solidFill>
                <a:schemeClr val="dk1"/>
              </a:solidFill>
              <a:latin typeface="Calibri"/>
              <a:ea typeface="Calibri"/>
              <a:cs typeface="Calibri"/>
              <a:sym typeface="Calibri"/>
            </a:endParaRPr>
          </a:p>
        </p:txBody>
      </p:sp>
      <p:sp>
        <p:nvSpPr>
          <p:cNvPr id="599" name="Google Shape;599;p23"/>
          <p:cNvSpPr/>
          <p:nvPr/>
        </p:nvSpPr>
        <p:spPr>
          <a:xfrm>
            <a:off x="804672" y="2909716"/>
            <a:ext cx="868800" cy="594300"/>
          </a:xfrm>
          <a:prstGeom prst="roundRect">
            <a:avLst>
              <a:gd fmla="val 12308" name="adj"/>
            </a:avLst>
          </a:prstGeom>
          <a:solidFill>
            <a:srgbClr val="FFFFFF"/>
          </a:solidFill>
          <a:ln cap="flat" cmpd="sng" w="12700">
            <a:solidFill>
              <a:srgbClr val="C8C4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p23"/>
          <p:cNvSpPr/>
          <p:nvPr/>
        </p:nvSpPr>
        <p:spPr>
          <a:xfrm>
            <a:off x="804672" y="2909716"/>
            <a:ext cx="868800" cy="5943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111111"/>
              </a:buClr>
              <a:buSzPts val="1700"/>
              <a:buFont typeface="DM Sans"/>
              <a:buNone/>
            </a:pPr>
            <a:r>
              <a:rPr b="1" i="0" lang="en-US" sz="1700" u="none" cap="none" strike="noStrike">
                <a:solidFill>
                  <a:srgbClr val="111111"/>
                </a:solidFill>
                <a:latin typeface="DM Sans"/>
                <a:ea typeface="DM Sans"/>
                <a:cs typeface="DM Sans"/>
                <a:sym typeface="DM Sans"/>
              </a:rPr>
              <a:t>Agent</a:t>
            </a:r>
            <a:endParaRPr b="0" i="0" sz="1700" u="none" cap="none" strike="noStrike">
              <a:solidFill>
                <a:schemeClr val="dk1"/>
              </a:solidFill>
              <a:latin typeface="Calibri"/>
              <a:ea typeface="Calibri"/>
              <a:cs typeface="Calibri"/>
              <a:sym typeface="Calibri"/>
            </a:endParaRPr>
          </a:p>
        </p:txBody>
      </p:sp>
      <p:sp>
        <p:nvSpPr>
          <p:cNvPr id="601" name="Google Shape;601;p23"/>
          <p:cNvSpPr/>
          <p:nvPr/>
        </p:nvSpPr>
        <p:spPr>
          <a:xfrm>
            <a:off x="1728216" y="2909716"/>
            <a:ext cx="201300" cy="5943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6B6661"/>
              </a:buClr>
              <a:buSzPts val="2000"/>
              <a:buFont typeface="DM Sans"/>
              <a:buNone/>
            </a:pPr>
            <a:r>
              <a:rPr b="0" i="0" lang="en-US" sz="2000" u="none" cap="none" strike="noStrike">
                <a:solidFill>
                  <a:srgbClr val="6B6661"/>
                </a:solidFill>
                <a:latin typeface="DM Sans"/>
                <a:ea typeface="DM Sans"/>
                <a:cs typeface="DM Sans"/>
                <a:sym typeface="DM Sans"/>
              </a:rPr>
              <a:t>=</a:t>
            </a:r>
            <a:endParaRPr b="0" i="0" sz="2000" u="none" cap="none" strike="noStrike">
              <a:solidFill>
                <a:schemeClr val="dk1"/>
              </a:solidFill>
              <a:latin typeface="Calibri"/>
              <a:ea typeface="Calibri"/>
              <a:cs typeface="Calibri"/>
              <a:sym typeface="Calibri"/>
            </a:endParaRPr>
          </a:p>
        </p:txBody>
      </p:sp>
      <p:sp>
        <p:nvSpPr>
          <p:cNvPr id="602" name="Google Shape;602;p23"/>
          <p:cNvSpPr/>
          <p:nvPr/>
        </p:nvSpPr>
        <p:spPr>
          <a:xfrm>
            <a:off x="1984248" y="2909716"/>
            <a:ext cx="914400" cy="594300"/>
          </a:xfrm>
          <a:prstGeom prst="roundRect">
            <a:avLst>
              <a:gd fmla="val 12308" name="adj"/>
            </a:avLst>
          </a:prstGeom>
          <a:solidFill>
            <a:srgbClr val="111111"/>
          </a:solidFill>
          <a:ln cap="flat" cmpd="sng" w="12700">
            <a:solidFill>
              <a:srgbClr val="11111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p23"/>
          <p:cNvSpPr/>
          <p:nvPr/>
        </p:nvSpPr>
        <p:spPr>
          <a:xfrm>
            <a:off x="1984248" y="2909716"/>
            <a:ext cx="914400" cy="5943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1700"/>
              <a:buFont typeface="DM Sans"/>
              <a:buNone/>
            </a:pPr>
            <a:r>
              <a:rPr b="1" i="0" lang="en-US" sz="1700" u="none" cap="none" strike="noStrike">
                <a:solidFill>
                  <a:srgbClr val="FFFFFF"/>
                </a:solidFill>
                <a:latin typeface="DM Sans"/>
                <a:ea typeface="DM Sans"/>
                <a:cs typeface="DM Sans"/>
                <a:sym typeface="DM Sans"/>
              </a:rPr>
              <a:t>Model</a:t>
            </a:r>
            <a:endParaRPr b="0" i="0" sz="1700" u="none" cap="none" strike="noStrike">
              <a:solidFill>
                <a:schemeClr val="dk1"/>
              </a:solidFill>
              <a:latin typeface="Calibri"/>
              <a:ea typeface="Calibri"/>
              <a:cs typeface="Calibri"/>
              <a:sym typeface="Calibri"/>
            </a:endParaRPr>
          </a:p>
        </p:txBody>
      </p:sp>
      <p:sp>
        <p:nvSpPr>
          <p:cNvPr id="604" name="Google Shape;604;p23"/>
          <p:cNvSpPr/>
          <p:nvPr/>
        </p:nvSpPr>
        <p:spPr>
          <a:xfrm>
            <a:off x="2953512" y="2909716"/>
            <a:ext cx="201300" cy="5943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6B6661"/>
              </a:buClr>
              <a:buSzPts val="2000"/>
              <a:buFont typeface="DM Sans"/>
              <a:buNone/>
            </a:pPr>
            <a:r>
              <a:rPr b="0" i="0" lang="en-US" sz="2000" u="none" cap="none" strike="noStrike">
                <a:solidFill>
                  <a:srgbClr val="6B6661"/>
                </a:solidFill>
                <a:latin typeface="DM Sans"/>
                <a:ea typeface="DM Sans"/>
                <a:cs typeface="DM Sans"/>
                <a:sym typeface="DM Sans"/>
              </a:rPr>
              <a:t>+</a:t>
            </a:r>
            <a:endParaRPr b="0" i="0" sz="2000" u="none" cap="none" strike="noStrike">
              <a:solidFill>
                <a:schemeClr val="dk1"/>
              </a:solidFill>
              <a:latin typeface="Calibri"/>
              <a:ea typeface="Calibri"/>
              <a:cs typeface="Calibri"/>
              <a:sym typeface="Calibri"/>
            </a:endParaRPr>
          </a:p>
        </p:txBody>
      </p:sp>
      <p:sp>
        <p:nvSpPr>
          <p:cNvPr id="605" name="Google Shape;605;p23"/>
          <p:cNvSpPr/>
          <p:nvPr/>
        </p:nvSpPr>
        <p:spPr>
          <a:xfrm>
            <a:off x="3209544" y="2909716"/>
            <a:ext cx="1097400" cy="594300"/>
          </a:xfrm>
          <a:prstGeom prst="roundRect">
            <a:avLst>
              <a:gd fmla="val 12308" name="adj"/>
            </a:avLst>
          </a:prstGeom>
          <a:solidFill>
            <a:srgbClr val="C74634"/>
          </a:solidFill>
          <a:ln cap="flat" cmpd="sng" w="12700">
            <a:solidFill>
              <a:srgbClr val="C7463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p23"/>
          <p:cNvSpPr/>
          <p:nvPr/>
        </p:nvSpPr>
        <p:spPr>
          <a:xfrm>
            <a:off x="3209544" y="2909716"/>
            <a:ext cx="1097400" cy="5943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1700"/>
              <a:buFont typeface="DM Sans"/>
              <a:buNone/>
            </a:pPr>
            <a:r>
              <a:rPr b="1" i="0" lang="en-US" sz="1700" u="none" cap="none" strike="noStrike">
                <a:solidFill>
                  <a:srgbClr val="FFFFFF"/>
                </a:solidFill>
                <a:latin typeface="DM Sans"/>
                <a:ea typeface="DM Sans"/>
                <a:cs typeface="DM Sans"/>
                <a:sym typeface="DM Sans"/>
              </a:rPr>
              <a:t>Harness</a:t>
            </a:r>
            <a:endParaRPr b="0" i="0" sz="1700" u="none" cap="none" strike="noStrike">
              <a:solidFill>
                <a:schemeClr val="dk1"/>
              </a:solidFill>
              <a:latin typeface="Calibri"/>
              <a:ea typeface="Calibri"/>
              <a:cs typeface="Calibri"/>
              <a:sym typeface="Calibri"/>
            </a:endParaRPr>
          </a:p>
        </p:txBody>
      </p:sp>
      <p:sp>
        <p:nvSpPr>
          <p:cNvPr id="607" name="Google Shape;607;p23"/>
          <p:cNvSpPr/>
          <p:nvPr/>
        </p:nvSpPr>
        <p:spPr>
          <a:xfrm>
            <a:off x="5486400" y="2498236"/>
            <a:ext cx="1371600" cy="201300"/>
          </a:xfrm>
          <a:prstGeom prst="roundRect">
            <a:avLst>
              <a:gd fmla="val 13636" name="adj"/>
            </a:avLst>
          </a:prstGeom>
          <a:solidFill>
            <a:srgbClr val="FFFFFF"/>
          </a:solidFill>
          <a:ln cap="flat" cmpd="sng" w="9525">
            <a:solidFill>
              <a:srgbClr val="C8C4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p23"/>
          <p:cNvSpPr/>
          <p:nvPr/>
        </p:nvSpPr>
        <p:spPr>
          <a:xfrm>
            <a:off x="5486400" y="2498236"/>
            <a:ext cx="32100" cy="201300"/>
          </a:xfrm>
          <a:prstGeom prst="rect">
            <a:avLst/>
          </a:prstGeom>
          <a:solidFill>
            <a:srgbClr val="C74634"/>
          </a:solidFill>
          <a:ln cap="flat" cmpd="sng" w="12700">
            <a:solidFill>
              <a:srgbClr val="C7463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p23"/>
          <p:cNvSpPr/>
          <p:nvPr/>
        </p:nvSpPr>
        <p:spPr>
          <a:xfrm>
            <a:off x="5577840" y="2498236"/>
            <a:ext cx="1252800" cy="2013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111111"/>
              </a:buClr>
              <a:buSzPts val="650"/>
              <a:buFont typeface="DM Mono"/>
              <a:buNone/>
            </a:pPr>
            <a:r>
              <a:rPr b="1" i="0" lang="en-US" sz="650" u="none" cap="none" strike="noStrike">
                <a:solidFill>
                  <a:srgbClr val="111111"/>
                </a:solidFill>
                <a:latin typeface="DM Mono"/>
                <a:ea typeface="DM Mono"/>
                <a:cs typeface="DM Mono"/>
                <a:sym typeface="DM Mono"/>
              </a:rPr>
              <a:t>PROMPTS</a:t>
            </a:r>
            <a:endParaRPr b="0" i="0" sz="650" u="none" cap="none" strike="noStrike">
              <a:solidFill>
                <a:schemeClr val="dk1"/>
              </a:solidFill>
              <a:latin typeface="Calibri"/>
              <a:ea typeface="Calibri"/>
              <a:cs typeface="Calibri"/>
              <a:sym typeface="Calibri"/>
            </a:endParaRPr>
          </a:p>
        </p:txBody>
      </p:sp>
      <p:sp>
        <p:nvSpPr>
          <p:cNvPr id="610" name="Google Shape;610;p23"/>
          <p:cNvSpPr/>
          <p:nvPr/>
        </p:nvSpPr>
        <p:spPr>
          <a:xfrm>
            <a:off x="6949440" y="2498236"/>
            <a:ext cx="1371600" cy="201300"/>
          </a:xfrm>
          <a:prstGeom prst="roundRect">
            <a:avLst>
              <a:gd fmla="val 13636" name="adj"/>
            </a:avLst>
          </a:prstGeom>
          <a:solidFill>
            <a:srgbClr val="FFFFFF"/>
          </a:solidFill>
          <a:ln cap="flat" cmpd="sng" w="9525">
            <a:solidFill>
              <a:srgbClr val="C8C4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p23"/>
          <p:cNvSpPr/>
          <p:nvPr/>
        </p:nvSpPr>
        <p:spPr>
          <a:xfrm>
            <a:off x="6949440" y="2498236"/>
            <a:ext cx="32100" cy="201300"/>
          </a:xfrm>
          <a:prstGeom prst="rect">
            <a:avLst/>
          </a:prstGeom>
          <a:solidFill>
            <a:srgbClr val="C74634"/>
          </a:solidFill>
          <a:ln cap="flat" cmpd="sng" w="12700">
            <a:solidFill>
              <a:srgbClr val="C7463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23"/>
          <p:cNvSpPr/>
          <p:nvPr/>
        </p:nvSpPr>
        <p:spPr>
          <a:xfrm>
            <a:off x="7040880" y="2498236"/>
            <a:ext cx="1252800" cy="2013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111111"/>
              </a:buClr>
              <a:buSzPts val="650"/>
              <a:buFont typeface="DM Mono"/>
              <a:buNone/>
            </a:pPr>
            <a:r>
              <a:rPr b="1" i="0" lang="en-US" sz="650" u="none" cap="none" strike="noStrike">
                <a:solidFill>
                  <a:srgbClr val="111111"/>
                </a:solidFill>
                <a:latin typeface="DM Mono"/>
                <a:ea typeface="DM Mono"/>
                <a:cs typeface="DM Mono"/>
                <a:sym typeface="DM Mono"/>
              </a:rPr>
              <a:t>LLM PROVIDER</a:t>
            </a:r>
            <a:endParaRPr b="0" i="0" sz="650" u="none" cap="none" strike="noStrike">
              <a:solidFill>
                <a:schemeClr val="dk1"/>
              </a:solidFill>
              <a:latin typeface="Calibri"/>
              <a:ea typeface="Calibri"/>
              <a:cs typeface="Calibri"/>
              <a:sym typeface="Calibri"/>
            </a:endParaRPr>
          </a:p>
        </p:txBody>
      </p:sp>
      <p:sp>
        <p:nvSpPr>
          <p:cNvPr id="613" name="Google Shape;613;p23"/>
          <p:cNvSpPr/>
          <p:nvPr/>
        </p:nvSpPr>
        <p:spPr>
          <a:xfrm>
            <a:off x="5486400" y="2772556"/>
            <a:ext cx="1371600" cy="201300"/>
          </a:xfrm>
          <a:prstGeom prst="roundRect">
            <a:avLst>
              <a:gd fmla="val 13636" name="adj"/>
            </a:avLst>
          </a:prstGeom>
          <a:solidFill>
            <a:srgbClr val="FFFFFF"/>
          </a:solidFill>
          <a:ln cap="flat" cmpd="sng" w="9525">
            <a:solidFill>
              <a:srgbClr val="C8C4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p23"/>
          <p:cNvSpPr/>
          <p:nvPr/>
        </p:nvSpPr>
        <p:spPr>
          <a:xfrm>
            <a:off x="5486400" y="2772556"/>
            <a:ext cx="32100" cy="201300"/>
          </a:xfrm>
          <a:prstGeom prst="rect">
            <a:avLst/>
          </a:prstGeom>
          <a:solidFill>
            <a:srgbClr val="C74634"/>
          </a:solidFill>
          <a:ln cap="flat" cmpd="sng" w="12700">
            <a:solidFill>
              <a:srgbClr val="C7463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p23"/>
          <p:cNvSpPr/>
          <p:nvPr/>
        </p:nvSpPr>
        <p:spPr>
          <a:xfrm>
            <a:off x="5577840" y="2772556"/>
            <a:ext cx="1252800" cy="2013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111111"/>
              </a:buClr>
              <a:buSzPts val="650"/>
              <a:buFont typeface="DM Mono"/>
              <a:buNone/>
            </a:pPr>
            <a:r>
              <a:rPr b="1" i="0" lang="en-US" sz="650" u="none" cap="none" strike="noStrike">
                <a:solidFill>
                  <a:srgbClr val="111111"/>
                </a:solidFill>
                <a:latin typeface="DM Mono"/>
                <a:ea typeface="DM Mono"/>
                <a:cs typeface="DM Mono"/>
                <a:sym typeface="DM Mono"/>
              </a:rPr>
              <a:t>EMBED MODEL</a:t>
            </a:r>
            <a:endParaRPr b="0" i="0" sz="650" u="none" cap="none" strike="noStrike">
              <a:solidFill>
                <a:schemeClr val="dk1"/>
              </a:solidFill>
              <a:latin typeface="Calibri"/>
              <a:ea typeface="Calibri"/>
              <a:cs typeface="Calibri"/>
              <a:sym typeface="Calibri"/>
            </a:endParaRPr>
          </a:p>
        </p:txBody>
      </p:sp>
      <p:sp>
        <p:nvSpPr>
          <p:cNvPr id="616" name="Google Shape;616;p23"/>
          <p:cNvSpPr/>
          <p:nvPr/>
        </p:nvSpPr>
        <p:spPr>
          <a:xfrm>
            <a:off x="6949440" y="2772556"/>
            <a:ext cx="1371600" cy="201300"/>
          </a:xfrm>
          <a:prstGeom prst="roundRect">
            <a:avLst>
              <a:gd fmla="val 13636" name="adj"/>
            </a:avLst>
          </a:prstGeom>
          <a:solidFill>
            <a:srgbClr val="FFFFFF"/>
          </a:solidFill>
          <a:ln cap="flat" cmpd="sng" w="9525">
            <a:solidFill>
              <a:srgbClr val="C8C4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p23"/>
          <p:cNvSpPr/>
          <p:nvPr/>
        </p:nvSpPr>
        <p:spPr>
          <a:xfrm>
            <a:off x="6949440" y="2772556"/>
            <a:ext cx="32100" cy="201300"/>
          </a:xfrm>
          <a:prstGeom prst="rect">
            <a:avLst/>
          </a:prstGeom>
          <a:solidFill>
            <a:srgbClr val="C74634"/>
          </a:solidFill>
          <a:ln cap="flat" cmpd="sng" w="12700">
            <a:solidFill>
              <a:srgbClr val="C7463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p23"/>
          <p:cNvSpPr/>
          <p:nvPr/>
        </p:nvSpPr>
        <p:spPr>
          <a:xfrm>
            <a:off x="7040880" y="2772556"/>
            <a:ext cx="1252800" cy="2013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111111"/>
              </a:buClr>
              <a:buSzPts val="650"/>
              <a:buFont typeface="DM Mono"/>
              <a:buNone/>
            </a:pPr>
            <a:r>
              <a:rPr b="1" i="0" lang="en-US" sz="650" u="none" cap="none" strike="noStrike">
                <a:solidFill>
                  <a:srgbClr val="111111"/>
                </a:solidFill>
                <a:latin typeface="DM Mono"/>
                <a:ea typeface="DM Mono"/>
                <a:cs typeface="DM Mono"/>
                <a:sym typeface="DM Mono"/>
              </a:rPr>
              <a:t>RERANK MODEL</a:t>
            </a:r>
            <a:endParaRPr b="0" i="0" sz="650" u="none" cap="none" strike="noStrike">
              <a:solidFill>
                <a:schemeClr val="dk1"/>
              </a:solidFill>
              <a:latin typeface="Calibri"/>
              <a:ea typeface="Calibri"/>
              <a:cs typeface="Calibri"/>
              <a:sym typeface="Calibri"/>
            </a:endParaRPr>
          </a:p>
        </p:txBody>
      </p:sp>
      <p:sp>
        <p:nvSpPr>
          <p:cNvPr id="619" name="Google Shape;619;p23"/>
          <p:cNvSpPr/>
          <p:nvPr/>
        </p:nvSpPr>
        <p:spPr>
          <a:xfrm>
            <a:off x="5486400" y="3046876"/>
            <a:ext cx="1371600" cy="201300"/>
          </a:xfrm>
          <a:prstGeom prst="roundRect">
            <a:avLst>
              <a:gd fmla="val 13636" name="adj"/>
            </a:avLst>
          </a:prstGeom>
          <a:solidFill>
            <a:srgbClr val="FFFFFF"/>
          </a:solidFill>
          <a:ln cap="flat" cmpd="sng" w="9525">
            <a:solidFill>
              <a:srgbClr val="C8C4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 name="Google Shape;620;p23"/>
          <p:cNvSpPr/>
          <p:nvPr/>
        </p:nvSpPr>
        <p:spPr>
          <a:xfrm>
            <a:off x="5486400" y="3046876"/>
            <a:ext cx="32100" cy="201300"/>
          </a:xfrm>
          <a:prstGeom prst="rect">
            <a:avLst/>
          </a:prstGeom>
          <a:solidFill>
            <a:srgbClr val="C74634"/>
          </a:solidFill>
          <a:ln cap="flat" cmpd="sng" w="12700">
            <a:solidFill>
              <a:srgbClr val="C7463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p23"/>
          <p:cNvSpPr/>
          <p:nvPr/>
        </p:nvSpPr>
        <p:spPr>
          <a:xfrm>
            <a:off x="5577840" y="3046876"/>
            <a:ext cx="1252800" cy="2013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111111"/>
              </a:buClr>
              <a:buSzPts val="650"/>
              <a:buFont typeface="DM Mono"/>
              <a:buNone/>
            </a:pPr>
            <a:r>
              <a:rPr b="1" i="0" lang="en-US" sz="650" u="none" cap="none" strike="noStrike">
                <a:solidFill>
                  <a:srgbClr val="111111"/>
                </a:solidFill>
                <a:latin typeface="DM Mono"/>
                <a:ea typeface="DM Mono"/>
                <a:cs typeface="DM Mono"/>
                <a:sym typeface="DM Mono"/>
              </a:rPr>
              <a:t>MEMORY</a:t>
            </a:r>
            <a:endParaRPr b="0" i="0" sz="650" u="none" cap="none" strike="noStrike">
              <a:solidFill>
                <a:schemeClr val="dk1"/>
              </a:solidFill>
              <a:latin typeface="Calibri"/>
              <a:ea typeface="Calibri"/>
              <a:cs typeface="Calibri"/>
              <a:sym typeface="Calibri"/>
            </a:endParaRPr>
          </a:p>
        </p:txBody>
      </p:sp>
      <p:sp>
        <p:nvSpPr>
          <p:cNvPr id="622" name="Google Shape;622;p23"/>
          <p:cNvSpPr/>
          <p:nvPr/>
        </p:nvSpPr>
        <p:spPr>
          <a:xfrm>
            <a:off x="6949440" y="3046876"/>
            <a:ext cx="1371600" cy="201300"/>
          </a:xfrm>
          <a:prstGeom prst="roundRect">
            <a:avLst>
              <a:gd fmla="val 13636" name="adj"/>
            </a:avLst>
          </a:prstGeom>
          <a:solidFill>
            <a:srgbClr val="FFFFFF"/>
          </a:solidFill>
          <a:ln cap="flat" cmpd="sng" w="9525">
            <a:solidFill>
              <a:srgbClr val="C8C4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p23"/>
          <p:cNvSpPr/>
          <p:nvPr/>
        </p:nvSpPr>
        <p:spPr>
          <a:xfrm>
            <a:off x="6949440" y="3046876"/>
            <a:ext cx="32100" cy="201300"/>
          </a:xfrm>
          <a:prstGeom prst="rect">
            <a:avLst/>
          </a:prstGeom>
          <a:solidFill>
            <a:srgbClr val="C74634"/>
          </a:solidFill>
          <a:ln cap="flat" cmpd="sng" w="12700">
            <a:solidFill>
              <a:srgbClr val="C7463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p23"/>
          <p:cNvSpPr/>
          <p:nvPr/>
        </p:nvSpPr>
        <p:spPr>
          <a:xfrm>
            <a:off x="7040880" y="3046876"/>
            <a:ext cx="1252800" cy="2013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111111"/>
              </a:buClr>
              <a:buSzPts val="650"/>
              <a:buFont typeface="DM Mono"/>
              <a:buNone/>
            </a:pPr>
            <a:r>
              <a:rPr b="1" i="0" lang="en-US" sz="650" u="none" cap="none" strike="noStrike">
                <a:solidFill>
                  <a:srgbClr val="111111"/>
                </a:solidFill>
                <a:latin typeface="DM Mono"/>
                <a:ea typeface="DM Mono"/>
                <a:cs typeface="DM Mono"/>
                <a:sym typeface="DM Mono"/>
              </a:rPr>
              <a:t>RETRIEVAL</a:t>
            </a:r>
            <a:endParaRPr b="0" i="0" sz="650" u="none" cap="none" strike="noStrike">
              <a:solidFill>
                <a:schemeClr val="dk1"/>
              </a:solidFill>
              <a:latin typeface="Calibri"/>
              <a:ea typeface="Calibri"/>
              <a:cs typeface="Calibri"/>
              <a:sym typeface="Calibri"/>
            </a:endParaRPr>
          </a:p>
        </p:txBody>
      </p:sp>
      <p:sp>
        <p:nvSpPr>
          <p:cNvPr id="625" name="Google Shape;625;p23"/>
          <p:cNvSpPr/>
          <p:nvPr/>
        </p:nvSpPr>
        <p:spPr>
          <a:xfrm>
            <a:off x="5486400" y="3321196"/>
            <a:ext cx="1371600" cy="201300"/>
          </a:xfrm>
          <a:prstGeom prst="roundRect">
            <a:avLst>
              <a:gd fmla="val 13636" name="adj"/>
            </a:avLst>
          </a:prstGeom>
          <a:solidFill>
            <a:srgbClr val="FFFFFF"/>
          </a:solidFill>
          <a:ln cap="flat" cmpd="sng" w="9525">
            <a:solidFill>
              <a:srgbClr val="C8C4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p23"/>
          <p:cNvSpPr/>
          <p:nvPr/>
        </p:nvSpPr>
        <p:spPr>
          <a:xfrm>
            <a:off x="5486400" y="3321196"/>
            <a:ext cx="32100" cy="201300"/>
          </a:xfrm>
          <a:prstGeom prst="rect">
            <a:avLst/>
          </a:prstGeom>
          <a:solidFill>
            <a:srgbClr val="C74634"/>
          </a:solidFill>
          <a:ln cap="flat" cmpd="sng" w="12700">
            <a:solidFill>
              <a:srgbClr val="C7463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p23"/>
          <p:cNvSpPr/>
          <p:nvPr/>
        </p:nvSpPr>
        <p:spPr>
          <a:xfrm>
            <a:off x="5577840" y="3321196"/>
            <a:ext cx="1252800" cy="2013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111111"/>
              </a:buClr>
              <a:buSzPts val="650"/>
              <a:buFont typeface="DM Mono"/>
              <a:buNone/>
            </a:pPr>
            <a:r>
              <a:rPr b="1" i="0" lang="en-US" sz="650" u="none" cap="none" strike="noStrike">
                <a:solidFill>
                  <a:srgbClr val="111111"/>
                </a:solidFill>
                <a:latin typeface="DM Mono"/>
                <a:ea typeface="DM Mono"/>
                <a:cs typeface="DM Mono"/>
                <a:sym typeface="DM Mono"/>
              </a:rPr>
              <a:t>TOOL REGISTRY</a:t>
            </a:r>
            <a:endParaRPr b="0" i="0" sz="650" u="none" cap="none" strike="noStrike">
              <a:solidFill>
                <a:schemeClr val="dk1"/>
              </a:solidFill>
              <a:latin typeface="Calibri"/>
              <a:ea typeface="Calibri"/>
              <a:cs typeface="Calibri"/>
              <a:sym typeface="Calibri"/>
            </a:endParaRPr>
          </a:p>
        </p:txBody>
      </p:sp>
      <p:sp>
        <p:nvSpPr>
          <p:cNvPr id="628" name="Google Shape;628;p23"/>
          <p:cNvSpPr/>
          <p:nvPr/>
        </p:nvSpPr>
        <p:spPr>
          <a:xfrm>
            <a:off x="6949440" y="3321196"/>
            <a:ext cx="1371600" cy="201300"/>
          </a:xfrm>
          <a:prstGeom prst="roundRect">
            <a:avLst>
              <a:gd fmla="val 13636" name="adj"/>
            </a:avLst>
          </a:prstGeom>
          <a:solidFill>
            <a:srgbClr val="FFFFFF"/>
          </a:solidFill>
          <a:ln cap="flat" cmpd="sng" w="9525">
            <a:solidFill>
              <a:srgbClr val="C8C4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p23"/>
          <p:cNvSpPr/>
          <p:nvPr/>
        </p:nvSpPr>
        <p:spPr>
          <a:xfrm>
            <a:off x="6949440" y="3321196"/>
            <a:ext cx="32100" cy="201300"/>
          </a:xfrm>
          <a:prstGeom prst="rect">
            <a:avLst/>
          </a:prstGeom>
          <a:solidFill>
            <a:srgbClr val="C74634"/>
          </a:solidFill>
          <a:ln cap="flat" cmpd="sng" w="12700">
            <a:solidFill>
              <a:srgbClr val="C7463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p23"/>
          <p:cNvSpPr/>
          <p:nvPr/>
        </p:nvSpPr>
        <p:spPr>
          <a:xfrm>
            <a:off x="7040880" y="3321196"/>
            <a:ext cx="1252800" cy="2013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111111"/>
              </a:buClr>
              <a:buSzPts val="650"/>
              <a:buFont typeface="DM Mono"/>
              <a:buNone/>
            </a:pPr>
            <a:r>
              <a:rPr b="1" i="0" lang="en-US" sz="650" u="none" cap="none" strike="noStrike">
                <a:solidFill>
                  <a:srgbClr val="111111"/>
                </a:solidFill>
                <a:latin typeface="DM Mono"/>
                <a:ea typeface="DM Mono"/>
                <a:cs typeface="DM Mono"/>
                <a:sym typeface="DM Mono"/>
              </a:rPr>
              <a:t>SANDBOX</a:t>
            </a:r>
            <a:endParaRPr b="0" i="0" sz="650" u="none" cap="none" strike="noStrike">
              <a:solidFill>
                <a:schemeClr val="dk1"/>
              </a:solidFill>
              <a:latin typeface="Calibri"/>
              <a:ea typeface="Calibri"/>
              <a:cs typeface="Calibri"/>
              <a:sym typeface="Calibri"/>
            </a:endParaRPr>
          </a:p>
        </p:txBody>
      </p:sp>
      <p:sp>
        <p:nvSpPr>
          <p:cNvPr id="631" name="Google Shape;631;p23"/>
          <p:cNvSpPr/>
          <p:nvPr/>
        </p:nvSpPr>
        <p:spPr>
          <a:xfrm>
            <a:off x="5486400" y="3595516"/>
            <a:ext cx="1371600" cy="201300"/>
          </a:xfrm>
          <a:prstGeom prst="roundRect">
            <a:avLst>
              <a:gd fmla="val 13636" name="adj"/>
            </a:avLst>
          </a:prstGeom>
          <a:solidFill>
            <a:srgbClr val="FFFFFF"/>
          </a:solidFill>
          <a:ln cap="flat" cmpd="sng" w="9525">
            <a:solidFill>
              <a:srgbClr val="C8C4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p23"/>
          <p:cNvSpPr/>
          <p:nvPr/>
        </p:nvSpPr>
        <p:spPr>
          <a:xfrm>
            <a:off x="5486400" y="3595516"/>
            <a:ext cx="32100" cy="201300"/>
          </a:xfrm>
          <a:prstGeom prst="rect">
            <a:avLst/>
          </a:prstGeom>
          <a:solidFill>
            <a:srgbClr val="C74634"/>
          </a:solidFill>
          <a:ln cap="flat" cmpd="sng" w="12700">
            <a:solidFill>
              <a:srgbClr val="C7463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p23"/>
          <p:cNvSpPr/>
          <p:nvPr/>
        </p:nvSpPr>
        <p:spPr>
          <a:xfrm>
            <a:off x="5577840" y="3595516"/>
            <a:ext cx="1252800" cy="2013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111111"/>
              </a:buClr>
              <a:buSzPts val="650"/>
              <a:buFont typeface="DM Mono"/>
              <a:buNone/>
            </a:pPr>
            <a:r>
              <a:rPr b="1" i="0" lang="en-US" sz="650" u="none" cap="none" strike="noStrike">
                <a:solidFill>
                  <a:srgbClr val="111111"/>
                </a:solidFill>
                <a:latin typeface="DM Mono"/>
                <a:ea typeface="DM Mono"/>
                <a:cs typeface="DM Mono"/>
                <a:sym typeface="DM Mono"/>
              </a:rPr>
              <a:t>SECURITY</a:t>
            </a:r>
            <a:endParaRPr b="0" i="0" sz="650" u="none" cap="none" strike="noStrike">
              <a:solidFill>
                <a:schemeClr val="dk1"/>
              </a:solidFill>
              <a:latin typeface="Calibri"/>
              <a:ea typeface="Calibri"/>
              <a:cs typeface="Calibri"/>
              <a:sym typeface="Calibri"/>
            </a:endParaRPr>
          </a:p>
        </p:txBody>
      </p:sp>
      <p:sp>
        <p:nvSpPr>
          <p:cNvPr id="634" name="Google Shape;634;p23"/>
          <p:cNvSpPr/>
          <p:nvPr/>
        </p:nvSpPr>
        <p:spPr>
          <a:xfrm>
            <a:off x="6949440" y="3595516"/>
            <a:ext cx="1371600" cy="201300"/>
          </a:xfrm>
          <a:prstGeom prst="roundRect">
            <a:avLst>
              <a:gd fmla="val 13636" name="adj"/>
            </a:avLst>
          </a:prstGeom>
          <a:solidFill>
            <a:srgbClr val="FFFFFF"/>
          </a:solidFill>
          <a:ln cap="flat" cmpd="sng" w="9525">
            <a:solidFill>
              <a:srgbClr val="C8C4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p23"/>
          <p:cNvSpPr/>
          <p:nvPr/>
        </p:nvSpPr>
        <p:spPr>
          <a:xfrm>
            <a:off x="6949440" y="3595516"/>
            <a:ext cx="32100" cy="201300"/>
          </a:xfrm>
          <a:prstGeom prst="rect">
            <a:avLst/>
          </a:prstGeom>
          <a:solidFill>
            <a:srgbClr val="C74634"/>
          </a:solidFill>
          <a:ln cap="flat" cmpd="sng" w="12700">
            <a:solidFill>
              <a:srgbClr val="C7463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p23"/>
          <p:cNvSpPr/>
          <p:nvPr/>
        </p:nvSpPr>
        <p:spPr>
          <a:xfrm>
            <a:off x="7040880" y="3595516"/>
            <a:ext cx="1252800" cy="2013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111111"/>
              </a:buClr>
              <a:buSzPts val="650"/>
              <a:buFont typeface="DM Mono"/>
              <a:buNone/>
            </a:pPr>
            <a:r>
              <a:rPr b="1" i="0" lang="en-US" sz="650" u="none" cap="none" strike="noStrike">
                <a:solidFill>
                  <a:srgbClr val="111111"/>
                </a:solidFill>
                <a:latin typeface="DM Mono"/>
                <a:ea typeface="DM Mono"/>
                <a:cs typeface="DM Mono"/>
                <a:sym typeface="DM Mono"/>
              </a:rPr>
              <a:t>MEMORY MANAGER</a:t>
            </a:r>
            <a:endParaRPr b="0" i="0" sz="650" u="none" cap="none" strike="noStrike">
              <a:solidFill>
                <a:schemeClr val="dk1"/>
              </a:solidFill>
              <a:latin typeface="Calibri"/>
              <a:ea typeface="Calibri"/>
              <a:cs typeface="Calibri"/>
              <a:sym typeface="Calibri"/>
            </a:endParaRPr>
          </a:p>
        </p:txBody>
      </p:sp>
      <p:sp>
        <p:nvSpPr>
          <p:cNvPr id="637" name="Google Shape;637;p23"/>
          <p:cNvSpPr/>
          <p:nvPr/>
        </p:nvSpPr>
        <p:spPr>
          <a:xfrm>
            <a:off x="5486400" y="3869836"/>
            <a:ext cx="1371600" cy="201300"/>
          </a:xfrm>
          <a:prstGeom prst="roundRect">
            <a:avLst>
              <a:gd fmla="val 13636" name="adj"/>
            </a:avLst>
          </a:prstGeom>
          <a:solidFill>
            <a:srgbClr val="FFFFFF"/>
          </a:solidFill>
          <a:ln cap="flat" cmpd="sng" w="9525">
            <a:solidFill>
              <a:srgbClr val="C8C4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p23"/>
          <p:cNvSpPr/>
          <p:nvPr/>
        </p:nvSpPr>
        <p:spPr>
          <a:xfrm>
            <a:off x="5486400" y="3869836"/>
            <a:ext cx="32100" cy="201300"/>
          </a:xfrm>
          <a:prstGeom prst="rect">
            <a:avLst/>
          </a:prstGeom>
          <a:solidFill>
            <a:srgbClr val="C74634"/>
          </a:solidFill>
          <a:ln cap="flat" cmpd="sng" w="12700">
            <a:solidFill>
              <a:srgbClr val="C7463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p23"/>
          <p:cNvSpPr/>
          <p:nvPr/>
        </p:nvSpPr>
        <p:spPr>
          <a:xfrm>
            <a:off x="5577840" y="3869836"/>
            <a:ext cx="1252800" cy="2013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111111"/>
              </a:buClr>
              <a:buSzPts val="650"/>
              <a:buFont typeface="DM Mono"/>
              <a:buNone/>
            </a:pPr>
            <a:r>
              <a:rPr b="1" i="0" lang="en-US" sz="650" u="none" cap="none" strike="noStrike">
                <a:solidFill>
                  <a:srgbClr val="111111"/>
                </a:solidFill>
                <a:latin typeface="DM Mono"/>
                <a:ea typeface="DM Mono"/>
                <a:cs typeface="DM Mono"/>
                <a:sym typeface="DM Mono"/>
              </a:rPr>
              <a:t>MEMORY ENG.</a:t>
            </a:r>
            <a:endParaRPr b="0" i="0" sz="650" u="none" cap="none" strike="noStrike">
              <a:solidFill>
                <a:schemeClr val="dk1"/>
              </a:solidFill>
              <a:latin typeface="Calibri"/>
              <a:ea typeface="Calibri"/>
              <a:cs typeface="Calibri"/>
              <a:sym typeface="Calibri"/>
            </a:endParaRPr>
          </a:p>
        </p:txBody>
      </p:sp>
      <p:sp>
        <p:nvSpPr>
          <p:cNvPr id="640" name="Google Shape;640;p23"/>
          <p:cNvSpPr/>
          <p:nvPr/>
        </p:nvSpPr>
        <p:spPr>
          <a:xfrm>
            <a:off x="6949440" y="3869836"/>
            <a:ext cx="1371600" cy="201300"/>
          </a:xfrm>
          <a:prstGeom prst="roundRect">
            <a:avLst>
              <a:gd fmla="val 13636" name="adj"/>
            </a:avLst>
          </a:prstGeom>
          <a:solidFill>
            <a:srgbClr val="FFFFFF"/>
          </a:solidFill>
          <a:ln cap="flat" cmpd="sng" w="9525">
            <a:solidFill>
              <a:srgbClr val="C8C4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p23"/>
          <p:cNvSpPr/>
          <p:nvPr/>
        </p:nvSpPr>
        <p:spPr>
          <a:xfrm>
            <a:off x="6949440" y="3869836"/>
            <a:ext cx="32100" cy="201300"/>
          </a:xfrm>
          <a:prstGeom prst="rect">
            <a:avLst/>
          </a:prstGeom>
          <a:solidFill>
            <a:srgbClr val="C74634"/>
          </a:solidFill>
          <a:ln cap="flat" cmpd="sng" w="12700">
            <a:solidFill>
              <a:srgbClr val="C7463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p23"/>
          <p:cNvSpPr/>
          <p:nvPr/>
        </p:nvSpPr>
        <p:spPr>
          <a:xfrm>
            <a:off x="7040880" y="3869836"/>
            <a:ext cx="1252800" cy="2013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111111"/>
              </a:buClr>
              <a:buSzPts val="650"/>
              <a:buFont typeface="DM Mono"/>
              <a:buNone/>
            </a:pPr>
            <a:r>
              <a:rPr b="1" i="0" lang="en-US" sz="650" u="none" cap="none" strike="noStrike">
                <a:solidFill>
                  <a:srgbClr val="111111"/>
                </a:solidFill>
                <a:latin typeface="DM Mono"/>
                <a:ea typeface="DM Mono"/>
                <a:cs typeface="DM Mono"/>
                <a:sym typeface="DM Mono"/>
              </a:rPr>
              <a:t>CONTEXT ENG.</a:t>
            </a:r>
            <a:endParaRPr b="0" i="0" sz="650" u="none" cap="none" strike="noStrike">
              <a:solidFill>
                <a:schemeClr val="dk1"/>
              </a:solidFill>
              <a:latin typeface="Calibri"/>
              <a:ea typeface="Calibri"/>
              <a:cs typeface="Calibri"/>
              <a:sym typeface="Calibri"/>
            </a:endParaRPr>
          </a:p>
        </p:txBody>
      </p:sp>
      <p:sp>
        <p:nvSpPr>
          <p:cNvPr id="643" name="Google Shape;643;p23"/>
          <p:cNvSpPr/>
          <p:nvPr/>
        </p:nvSpPr>
        <p:spPr>
          <a:xfrm>
            <a:off x="5486400" y="4144156"/>
            <a:ext cx="1371600" cy="201300"/>
          </a:xfrm>
          <a:prstGeom prst="roundRect">
            <a:avLst>
              <a:gd fmla="val 13636" name="adj"/>
            </a:avLst>
          </a:prstGeom>
          <a:solidFill>
            <a:srgbClr val="FFFFFF"/>
          </a:solidFill>
          <a:ln cap="flat" cmpd="sng" w="9525">
            <a:solidFill>
              <a:srgbClr val="C8C4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p23"/>
          <p:cNvSpPr/>
          <p:nvPr/>
        </p:nvSpPr>
        <p:spPr>
          <a:xfrm>
            <a:off x="5486400" y="4144156"/>
            <a:ext cx="32100" cy="201300"/>
          </a:xfrm>
          <a:prstGeom prst="rect">
            <a:avLst/>
          </a:prstGeom>
          <a:solidFill>
            <a:srgbClr val="C74634"/>
          </a:solidFill>
          <a:ln cap="flat" cmpd="sng" w="12700">
            <a:solidFill>
              <a:srgbClr val="C7463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p23"/>
          <p:cNvSpPr/>
          <p:nvPr/>
        </p:nvSpPr>
        <p:spPr>
          <a:xfrm>
            <a:off x="5577840" y="4144156"/>
            <a:ext cx="1252800" cy="2013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111111"/>
              </a:buClr>
              <a:buSzPts val="650"/>
              <a:buFont typeface="DM Mono"/>
              <a:buNone/>
            </a:pPr>
            <a:r>
              <a:rPr b="1" i="0" lang="en-US" sz="650" u="none" cap="none" strike="noStrike">
                <a:solidFill>
                  <a:srgbClr val="111111"/>
                </a:solidFill>
                <a:latin typeface="DM Mono"/>
                <a:ea typeface="DM Mono"/>
                <a:cs typeface="DM Mono"/>
                <a:sym typeface="DM Mono"/>
              </a:rPr>
              <a:t>AGENT LOOP</a:t>
            </a:r>
            <a:endParaRPr b="0" i="0" sz="650" u="none" cap="none" strike="noStrike">
              <a:solidFill>
                <a:schemeClr val="dk1"/>
              </a:solidFill>
              <a:latin typeface="Calibri"/>
              <a:ea typeface="Calibri"/>
              <a:cs typeface="Calibri"/>
              <a:sym typeface="Calibri"/>
            </a:endParaRPr>
          </a:p>
        </p:txBody>
      </p:sp>
      <p:sp>
        <p:nvSpPr>
          <p:cNvPr id="646" name="Google Shape;646;p23"/>
          <p:cNvSpPr/>
          <p:nvPr/>
        </p:nvSpPr>
        <p:spPr>
          <a:xfrm>
            <a:off x="6949440" y="4144156"/>
            <a:ext cx="1371600" cy="201300"/>
          </a:xfrm>
          <a:prstGeom prst="roundRect">
            <a:avLst>
              <a:gd fmla="val 13636" name="adj"/>
            </a:avLst>
          </a:prstGeom>
          <a:solidFill>
            <a:srgbClr val="FFFFFF"/>
          </a:solidFill>
          <a:ln cap="flat" cmpd="sng" w="9525">
            <a:solidFill>
              <a:srgbClr val="C8C4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p23"/>
          <p:cNvSpPr/>
          <p:nvPr/>
        </p:nvSpPr>
        <p:spPr>
          <a:xfrm>
            <a:off x="6949440" y="4144156"/>
            <a:ext cx="32100" cy="201300"/>
          </a:xfrm>
          <a:prstGeom prst="rect">
            <a:avLst/>
          </a:prstGeom>
          <a:solidFill>
            <a:srgbClr val="C74634"/>
          </a:solidFill>
          <a:ln cap="flat" cmpd="sng" w="12700">
            <a:solidFill>
              <a:srgbClr val="C7463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p23"/>
          <p:cNvSpPr/>
          <p:nvPr/>
        </p:nvSpPr>
        <p:spPr>
          <a:xfrm>
            <a:off x="7040880" y="4144156"/>
            <a:ext cx="1252800" cy="2013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111111"/>
              </a:buClr>
              <a:buSzPts val="650"/>
              <a:buFont typeface="DM Mono"/>
              <a:buNone/>
            </a:pPr>
            <a:r>
              <a:rPr b="1" i="0" lang="en-US" sz="650" u="none" cap="none" strike="noStrike">
                <a:solidFill>
                  <a:srgbClr val="111111"/>
                </a:solidFill>
                <a:latin typeface="DM Mono"/>
                <a:ea typeface="DM Mono"/>
                <a:cs typeface="DM Mono"/>
                <a:sym typeface="DM Mono"/>
              </a:rPr>
              <a:t>OBSERVABILITY</a:t>
            </a:r>
            <a:endParaRPr b="0" i="0" sz="650" u="none" cap="none" strike="noStrike">
              <a:solidFill>
                <a:schemeClr val="dk1"/>
              </a:solidFill>
              <a:latin typeface="Calibri"/>
              <a:ea typeface="Calibri"/>
              <a:cs typeface="Calibri"/>
              <a:sym typeface="Calibri"/>
            </a:endParaRPr>
          </a:p>
        </p:txBody>
      </p:sp>
      <p:cxnSp>
        <p:nvCxnSpPr>
          <p:cNvPr id="649" name="Google Shape;649;p23"/>
          <p:cNvCxnSpPr/>
          <p:nvPr/>
        </p:nvCxnSpPr>
        <p:spPr>
          <a:xfrm>
            <a:off x="4306824" y="3206896"/>
            <a:ext cx="589800" cy="0"/>
          </a:xfrm>
          <a:prstGeom prst="straightConnector1">
            <a:avLst/>
          </a:prstGeom>
          <a:noFill/>
          <a:ln cap="flat" cmpd="sng" w="12700">
            <a:solidFill>
              <a:srgbClr val="C74634"/>
            </a:solidFill>
            <a:prstDash val="solid"/>
            <a:round/>
            <a:headEnd len="sm" w="sm" type="none"/>
            <a:tailEnd len="sm" w="sm" type="none"/>
          </a:ln>
        </p:spPr>
      </p:cxnSp>
      <p:cxnSp>
        <p:nvCxnSpPr>
          <p:cNvPr id="650" name="Google Shape;650;p23"/>
          <p:cNvCxnSpPr/>
          <p:nvPr/>
        </p:nvCxnSpPr>
        <p:spPr>
          <a:xfrm>
            <a:off x="4896612" y="2598820"/>
            <a:ext cx="0" cy="1645800"/>
          </a:xfrm>
          <a:prstGeom prst="straightConnector1">
            <a:avLst/>
          </a:prstGeom>
          <a:noFill/>
          <a:ln cap="flat" cmpd="sng" w="9525">
            <a:solidFill>
              <a:srgbClr val="C74634"/>
            </a:solidFill>
            <a:prstDash val="solid"/>
            <a:round/>
            <a:headEnd len="sm" w="sm" type="none"/>
            <a:tailEnd len="sm" w="sm" type="none"/>
          </a:ln>
        </p:spPr>
      </p:cxnSp>
      <p:cxnSp>
        <p:nvCxnSpPr>
          <p:cNvPr id="651" name="Google Shape;651;p23"/>
          <p:cNvCxnSpPr/>
          <p:nvPr/>
        </p:nvCxnSpPr>
        <p:spPr>
          <a:xfrm>
            <a:off x="4896612" y="2598820"/>
            <a:ext cx="589800" cy="0"/>
          </a:xfrm>
          <a:prstGeom prst="straightConnector1">
            <a:avLst/>
          </a:prstGeom>
          <a:noFill/>
          <a:ln cap="flat" cmpd="sng" w="9525">
            <a:solidFill>
              <a:srgbClr val="C74634"/>
            </a:solidFill>
            <a:prstDash val="dash"/>
            <a:round/>
            <a:headEnd len="sm" w="sm" type="none"/>
            <a:tailEnd len="sm" w="sm" type="none"/>
          </a:ln>
        </p:spPr>
      </p:cxnSp>
      <p:cxnSp>
        <p:nvCxnSpPr>
          <p:cNvPr id="652" name="Google Shape;652;p23"/>
          <p:cNvCxnSpPr/>
          <p:nvPr/>
        </p:nvCxnSpPr>
        <p:spPr>
          <a:xfrm>
            <a:off x="4896612" y="2873140"/>
            <a:ext cx="589800" cy="0"/>
          </a:xfrm>
          <a:prstGeom prst="straightConnector1">
            <a:avLst/>
          </a:prstGeom>
          <a:noFill/>
          <a:ln cap="flat" cmpd="sng" w="9525">
            <a:solidFill>
              <a:srgbClr val="C74634"/>
            </a:solidFill>
            <a:prstDash val="dash"/>
            <a:round/>
            <a:headEnd len="sm" w="sm" type="none"/>
            <a:tailEnd len="sm" w="sm" type="none"/>
          </a:ln>
        </p:spPr>
      </p:cxnSp>
      <p:cxnSp>
        <p:nvCxnSpPr>
          <p:cNvPr id="653" name="Google Shape;653;p23"/>
          <p:cNvCxnSpPr/>
          <p:nvPr/>
        </p:nvCxnSpPr>
        <p:spPr>
          <a:xfrm>
            <a:off x="4896612" y="3147460"/>
            <a:ext cx="589800" cy="0"/>
          </a:xfrm>
          <a:prstGeom prst="straightConnector1">
            <a:avLst/>
          </a:prstGeom>
          <a:noFill/>
          <a:ln cap="flat" cmpd="sng" w="9525">
            <a:solidFill>
              <a:srgbClr val="C74634"/>
            </a:solidFill>
            <a:prstDash val="dash"/>
            <a:round/>
            <a:headEnd len="sm" w="sm" type="none"/>
            <a:tailEnd len="sm" w="sm" type="none"/>
          </a:ln>
        </p:spPr>
      </p:cxnSp>
      <p:cxnSp>
        <p:nvCxnSpPr>
          <p:cNvPr id="654" name="Google Shape;654;p23"/>
          <p:cNvCxnSpPr/>
          <p:nvPr/>
        </p:nvCxnSpPr>
        <p:spPr>
          <a:xfrm>
            <a:off x="4896612" y="3421780"/>
            <a:ext cx="589800" cy="0"/>
          </a:xfrm>
          <a:prstGeom prst="straightConnector1">
            <a:avLst/>
          </a:prstGeom>
          <a:noFill/>
          <a:ln cap="flat" cmpd="sng" w="9525">
            <a:solidFill>
              <a:srgbClr val="C74634"/>
            </a:solidFill>
            <a:prstDash val="dash"/>
            <a:round/>
            <a:headEnd len="sm" w="sm" type="none"/>
            <a:tailEnd len="sm" w="sm" type="none"/>
          </a:ln>
        </p:spPr>
      </p:cxnSp>
      <p:cxnSp>
        <p:nvCxnSpPr>
          <p:cNvPr id="655" name="Google Shape;655;p23"/>
          <p:cNvCxnSpPr/>
          <p:nvPr/>
        </p:nvCxnSpPr>
        <p:spPr>
          <a:xfrm>
            <a:off x="4896612" y="3696100"/>
            <a:ext cx="589800" cy="0"/>
          </a:xfrm>
          <a:prstGeom prst="straightConnector1">
            <a:avLst/>
          </a:prstGeom>
          <a:noFill/>
          <a:ln cap="flat" cmpd="sng" w="9525">
            <a:solidFill>
              <a:srgbClr val="C74634"/>
            </a:solidFill>
            <a:prstDash val="dash"/>
            <a:round/>
            <a:headEnd len="sm" w="sm" type="none"/>
            <a:tailEnd len="sm" w="sm" type="none"/>
          </a:ln>
        </p:spPr>
      </p:cxnSp>
      <p:cxnSp>
        <p:nvCxnSpPr>
          <p:cNvPr id="656" name="Google Shape;656;p23"/>
          <p:cNvCxnSpPr/>
          <p:nvPr/>
        </p:nvCxnSpPr>
        <p:spPr>
          <a:xfrm>
            <a:off x="4896612" y="3970420"/>
            <a:ext cx="589800" cy="0"/>
          </a:xfrm>
          <a:prstGeom prst="straightConnector1">
            <a:avLst/>
          </a:prstGeom>
          <a:noFill/>
          <a:ln cap="flat" cmpd="sng" w="9525">
            <a:solidFill>
              <a:srgbClr val="C74634"/>
            </a:solidFill>
            <a:prstDash val="dash"/>
            <a:round/>
            <a:headEnd len="sm" w="sm" type="none"/>
            <a:tailEnd len="sm" w="sm" type="none"/>
          </a:ln>
        </p:spPr>
      </p:cxnSp>
      <p:cxnSp>
        <p:nvCxnSpPr>
          <p:cNvPr id="657" name="Google Shape;657;p23"/>
          <p:cNvCxnSpPr/>
          <p:nvPr/>
        </p:nvCxnSpPr>
        <p:spPr>
          <a:xfrm>
            <a:off x="4896612" y="4244740"/>
            <a:ext cx="589800" cy="0"/>
          </a:xfrm>
          <a:prstGeom prst="straightConnector1">
            <a:avLst/>
          </a:prstGeom>
          <a:noFill/>
          <a:ln cap="flat" cmpd="sng" w="9525">
            <a:solidFill>
              <a:srgbClr val="C74634"/>
            </a:solidFill>
            <a:prstDash val="dash"/>
            <a:round/>
            <a:headEnd len="sm" w="sm" type="none"/>
            <a:tailEnd len="sm" w="sm" type="none"/>
          </a:ln>
        </p:spPr>
      </p:cxnSp>
      <p:sp>
        <p:nvSpPr>
          <p:cNvPr id="658" name="Google Shape;658;p23"/>
          <p:cNvSpPr/>
          <p:nvPr/>
        </p:nvSpPr>
        <p:spPr>
          <a:xfrm>
            <a:off x="667512" y="4887468"/>
            <a:ext cx="173700" cy="10200"/>
          </a:xfrm>
          <a:prstGeom prst="rect">
            <a:avLst/>
          </a:prstGeom>
          <a:solidFill>
            <a:srgbClr val="FFFFFF">
              <a:alpha val="70200"/>
            </a:srgbClr>
          </a:solidFill>
          <a:ln cap="flat" cmpd="sng" w="12700">
            <a:solidFill>
              <a:srgbClr val="FFFFFF">
                <a:alpha val="70200"/>
              </a:srgbClr>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EFED"/>
        </a:solidFill>
      </p:bgPr>
    </p:bg>
    <p:spTree>
      <p:nvGrpSpPr>
        <p:cNvPr id="75" name="Shape 75"/>
        <p:cNvGrpSpPr/>
        <p:nvPr/>
      </p:nvGrpSpPr>
      <p:grpSpPr>
        <a:xfrm>
          <a:off x="0" y="0"/>
          <a:ext cx="0" cy="0"/>
          <a:chOff x="0" y="0"/>
          <a:chExt cx="0" cy="0"/>
        </a:xfrm>
      </p:grpSpPr>
      <p:sp>
        <p:nvSpPr>
          <p:cNvPr id="76" name="Google Shape;76;p6"/>
          <p:cNvSpPr/>
          <p:nvPr/>
        </p:nvSpPr>
        <p:spPr>
          <a:xfrm>
            <a:off x="667512" y="283464"/>
            <a:ext cx="4572000" cy="183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C74634"/>
              </a:buClr>
              <a:buSzPts val="900"/>
              <a:buFont typeface="DM Mono"/>
              <a:buNone/>
            </a:pPr>
            <a:r>
              <a:rPr b="1" i="0" lang="en-US" sz="900" u="none" cap="none" strike="noStrike">
                <a:solidFill>
                  <a:srgbClr val="C74634"/>
                </a:solidFill>
                <a:latin typeface="DM Mono"/>
                <a:ea typeface="DM Mono"/>
                <a:cs typeface="DM Mono"/>
                <a:sym typeface="DM Mono"/>
              </a:rPr>
              <a:t>AGENDA</a:t>
            </a:r>
            <a:endParaRPr b="0" i="0" sz="900" u="none" cap="none" strike="noStrike">
              <a:solidFill>
                <a:schemeClr val="dk1"/>
              </a:solidFill>
              <a:latin typeface="Calibri"/>
              <a:ea typeface="Calibri"/>
              <a:cs typeface="Calibri"/>
              <a:sym typeface="Calibri"/>
            </a:endParaRPr>
          </a:p>
        </p:txBody>
      </p:sp>
      <p:sp>
        <p:nvSpPr>
          <p:cNvPr id="77" name="Google Shape;77;p6"/>
          <p:cNvSpPr/>
          <p:nvPr/>
        </p:nvSpPr>
        <p:spPr>
          <a:xfrm>
            <a:off x="3904488" y="283464"/>
            <a:ext cx="4572000" cy="183000"/>
          </a:xfrm>
          <a:prstGeom prst="rect">
            <a:avLst/>
          </a:prstGeom>
          <a:noFill/>
          <a:ln>
            <a:noFill/>
          </a:ln>
        </p:spPr>
        <p:txBody>
          <a:bodyPr anchorCtr="0" anchor="ctr" bIns="0" lIns="0" spcFirstLastPara="1" rIns="0" wrap="square" tIns="0">
            <a:noAutofit/>
          </a:bodyPr>
          <a:lstStyle/>
          <a:p>
            <a:pPr indent="0" lvl="0" marL="0" marR="0" rtl="0" algn="r">
              <a:spcBef>
                <a:spcPts val="0"/>
              </a:spcBef>
              <a:spcAft>
                <a:spcPts val="0"/>
              </a:spcAft>
              <a:buClr>
                <a:srgbClr val="6B6661"/>
              </a:buClr>
              <a:buSzPts val="900"/>
              <a:buFont typeface="DM Mono"/>
              <a:buNone/>
            </a:pPr>
            <a:r>
              <a:rPr b="1" i="0" lang="en-US" sz="900" u="none" cap="none" strike="noStrike">
                <a:solidFill>
                  <a:srgbClr val="6B6661"/>
                </a:solidFill>
                <a:latin typeface="DM Mono"/>
                <a:ea typeface="DM Mono"/>
                <a:cs typeface="DM Mono"/>
                <a:sym typeface="DM Mono"/>
              </a:rPr>
              <a:t>WHAT WE'LL COVER</a:t>
            </a:r>
            <a:endParaRPr b="0" i="0" sz="900" u="none" cap="none" strike="noStrike">
              <a:solidFill>
                <a:schemeClr val="dk1"/>
              </a:solidFill>
              <a:latin typeface="Calibri"/>
              <a:ea typeface="Calibri"/>
              <a:cs typeface="Calibri"/>
              <a:sym typeface="Calibri"/>
            </a:endParaRPr>
          </a:p>
        </p:txBody>
      </p:sp>
      <p:sp>
        <p:nvSpPr>
          <p:cNvPr id="78" name="Google Shape;78;p6"/>
          <p:cNvSpPr/>
          <p:nvPr/>
        </p:nvSpPr>
        <p:spPr>
          <a:xfrm>
            <a:off x="667512" y="868680"/>
            <a:ext cx="301800" cy="14700"/>
          </a:xfrm>
          <a:prstGeom prst="rect">
            <a:avLst/>
          </a:prstGeom>
          <a:solidFill>
            <a:srgbClr val="C74634"/>
          </a:solidFill>
          <a:ln cap="flat" cmpd="sng" w="12700">
            <a:solidFill>
              <a:srgbClr val="C7463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6"/>
          <p:cNvSpPr/>
          <p:nvPr/>
        </p:nvSpPr>
        <p:spPr>
          <a:xfrm>
            <a:off x="667512" y="960120"/>
            <a:ext cx="4572000" cy="2286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C74634"/>
              </a:buClr>
              <a:buSzPts val="1100"/>
              <a:buFont typeface="DM Sans"/>
              <a:buNone/>
            </a:pPr>
            <a:r>
              <a:rPr b="1" i="0" lang="en-US" sz="1100" u="none" cap="none" strike="noStrike">
                <a:solidFill>
                  <a:srgbClr val="C74634"/>
                </a:solidFill>
                <a:latin typeface="DM Sans"/>
                <a:ea typeface="DM Sans"/>
                <a:cs typeface="DM Sans"/>
                <a:sym typeface="DM Sans"/>
              </a:rPr>
              <a:t>AGENDA</a:t>
            </a:r>
            <a:endParaRPr b="0" i="0" sz="1100" u="none" cap="none" strike="noStrike">
              <a:solidFill>
                <a:schemeClr val="dk1"/>
              </a:solidFill>
              <a:latin typeface="Calibri"/>
              <a:ea typeface="Calibri"/>
              <a:cs typeface="Calibri"/>
              <a:sym typeface="Calibri"/>
            </a:endParaRPr>
          </a:p>
        </p:txBody>
      </p:sp>
      <p:sp>
        <p:nvSpPr>
          <p:cNvPr id="80" name="Google Shape;80;p6"/>
          <p:cNvSpPr/>
          <p:nvPr/>
        </p:nvSpPr>
        <p:spPr>
          <a:xfrm>
            <a:off x="667512" y="1280160"/>
            <a:ext cx="7772400" cy="640200"/>
          </a:xfrm>
          <a:prstGeom prst="rect">
            <a:avLst/>
          </a:prstGeom>
          <a:noFill/>
          <a:ln>
            <a:noFill/>
          </a:ln>
        </p:spPr>
        <p:txBody>
          <a:bodyPr anchorCtr="0" anchor="t" bIns="0" lIns="0" spcFirstLastPara="1" rIns="0" wrap="square" tIns="0">
            <a:noAutofit/>
          </a:bodyPr>
          <a:lstStyle/>
          <a:p>
            <a:pPr indent="0" lvl="0" marL="0" marR="0" rtl="0" algn="l">
              <a:lnSpc>
                <a:spcPct val="105000"/>
              </a:lnSpc>
              <a:spcBef>
                <a:spcPts val="0"/>
              </a:spcBef>
              <a:spcAft>
                <a:spcPts val="0"/>
              </a:spcAft>
              <a:buClr>
                <a:srgbClr val="111111"/>
              </a:buClr>
              <a:buSzPts val="2800"/>
              <a:buFont typeface="DM Sans"/>
              <a:buNone/>
            </a:pPr>
            <a:r>
              <a:rPr b="1" i="0" lang="en-US" sz="2800" u="none" cap="none" strike="noStrike">
                <a:solidFill>
                  <a:srgbClr val="111111"/>
                </a:solidFill>
                <a:latin typeface="DM Sans"/>
                <a:ea typeface="DM Sans"/>
                <a:cs typeface="DM Sans"/>
                <a:sym typeface="DM Sans"/>
              </a:rPr>
              <a:t>What we'll talk </a:t>
            </a:r>
            <a:r>
              <a:rPr b="1" i="1" lang="en-US" sz="2800" u="none" cap="none" strike="noStrike">
                <a:solidFill>
                  <a:srgbClr val="C74634"/>
                </a:solidFill>
                <a:latin typeface="DM Sans"/>
                <a:ea typeface="DM Sans"/>
                <a:cs typeface="DM Sans"/>
                <a:sym typeface="DM Sans"/>
              </a:rPr>
              <a:t>through.</a:t>
            </a:r>
            <a:endParaRPr b="0" i="0" sz="2800" u="none" cap="none" strike="noStrike">
              <a:solidFill>
                <a:schemeClr val="dk1"/>
              </a:solidFill>
              <a:latin typeface="Calibri"/>
              <a:ea typeface="Calibri"/>
              <a:cs typeface="Calibri"/>
              <a:sym typeface="Calibri"/>
            </a:endParaRPr>
          </a:p>
        </p:txBody>
      </p:sp>
      <p:sp>
        <p:nvSpPr>
          <p:cNvPr id="81" name="Google Shape;81;p6"/>
          <p:cNvSpPr/>
          <p:nvPr/>
        </p:nvSpPr>
        <p:spPr>
          <a:xfrm>
            <a:off x="667512" y="2194560"/>
            <a:ext cx="411600" cy="567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74634"/>
              </a:buClr>
              <a:buSzPts val="1400"/>
              <a:buFont typeface="DM Mono"/>
              <a:buNone/>
            </a:pPr>
            <a:r>
              <a:rPr b="1" i="0" lang="en-US" sz="1400" u="none" cap="none" strike="noStrike">
                <a:solidFill>
                  <a:srgbClr val="C74634"/>
                </a:solidFill>
                <a:latin typeface="DM Mono"/>
                <a:ea typeface="DM Mono"/>
                <a:cs typeface="DM Mono"/>
                <a:sym typeface="DM Mono"/>
              </a:rPr>
              <a:t>01</a:t>
            </a:r>
            <a:endParaRPr b="0" i="0" sz="1400" u="none" cap="none" strike="noStrike">
              <a:solidFill>
                <a:schemeClr val="dk1"/>
              </a:solidFill>
              <a:latin typeface="Calibri"/>
              <a:ea typeface="Calibri"/>
              <a:cs typeface="Calibri"/>
              <a:sym typeface="Calibri"/>
            </a:endParaRPr>
          </a:p>
        </p:txBody>
      </p:sp>
      <p:sp>
        <p:nvSpPr>
          <p:cNvPr id="82" name="Google Shape;82;p6"/>
          <p:cNvSpPr/>
          <p:nvPr/>
        </p:nvSpPr>
        <p:spPr>
          <a:xfrm>
            <a:off x="1170432" y="2194560"/>
            <a:ext cx="3108900" cy="29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11111"/>
              </a:buClr>
              <a:buSzPts val="1500"/>
              <a:buFont typeface="DM Sans"/>
              <a:buNone/>
            </a:pPr>
            <a:r>
              <a:rPr b="1" i="0" lang="en-US" sz="1500" u="none" cap="none" strike="noStrike">
                <a:solidFill>
                  <a:srgbClr val="111111"/>
                </a:solidFill>
                <a:latin typeface="DM Sans"/>
                <a:ea typeface="DM Sans"/>
                <a:cs typeface="DM Sans"/>
                <a:sym typeface="DM Sans"/>
              </a:rPr>
              <a:t>The four shapes</a:t>
            </a:r>
            <a:endParaRPr b="0" i="0" sz="1500" u="none" cap="none" strike="noStrike">
              <a:solidFill>
                <a:schemeClr val="dk1"/>
              </a:solidFill>
              <a:latin typeface="Calibri"/>
              <a:ea typeface="Calibri"/>
              <a:cs typeface="Calibri"/>
              <a:sym typeface="Calibri"/>
            </a:endParaRPr>
          </a:p>
        </p:txBody>
      </p:sp>
      <p:sp>
        <p:nvSpPr>
          <p:cNvPr id="83" name="Google Shape;83;p6"/>
          <p:cNvSpPr/>
          <p:nvPr/>
        </p:nvSpPr>
        <p:spPr>
          <a:xfrm>
            <a:off x="1170432" y="2468880"/>
            <a:ext cx="3108900" cy="22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6B6661"/>
              </a:buClr>
              <a:buSzPts val="750"/>
              <a:buFont typeface="DM Mono"/>
              <a:buNone/>
            </a:pPr>
            <a:r>
              <a:rPr b="1" i="0" lang="en-US" sz="750" u="none" cap="none" strike="noStrike">
                <a:solidFill>
                  <a:srgbClr val="6B6661"/>
                </a:solidFill>
                <a:latin typeface="DM Mono"/>
                <a:ea typeface="DM Mono"/>
                <a:cs typeface="DM Mono"/>
                <a:sym typeface="DM Mono"/>
              </a:rPr>
              <a:t>FORM FACTOR · EVOLUTION</a:t>
            </a:r>
            <a:endParaRPr b="0" i="0" sz="750" u="none" cap="none" strike="noStrike">
              <a:solidFill>
                <a:schemeClr val="dk1"/>
              </a:solidFill>
              <a:latin typeface="Calibri"/>
              <a:ea typeface="Calibri"/>
              <a:cs typeface="Calibri"/>
              <a:sym typeface="Calibri"/>
            </a:endParaRPr>
          </a:p>
        </p:txBody>
      </p:sp>
      <p:sp>
        <p:nvSpPr>
          <p:cNvPr id="84" name="Google Shape;84;p6"/>
          <p:cNvSpPr/>
          <p:nvPr/>
        </p:nvSpPr>
        <p:spPr>
          <a:xfrm>
            <a:off x="667512" y="2706624"/>
            <a:ext cx="3657600" cy="4500"/>
          </a:xfrm>
          <a:prstGeom prst="rect">
            <a:avLst/>
          </a:prstGeom>
          <a:solidFill>
            <a:srgbClr val="ECE9E5"/>
          </a:solidFill>
          <a:ln cap="flat" cmpd="sng" w="12700">
            <a:solidFill>
              <a:srgbClr val="ECE9E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6"/>
          <p:cNvSpPr/>
          <p:nvPr/>
        </p:nvSpPr>
        <p:spPr>
          <a:xfrm>
            <a:off x="667512" y="2761488"/>
            <a:ext cx="411600" cy="567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74634"/>
              </a:buClr>
              <a:buSzPts val="1400"/>
              <a:buFont typeface="DM Mono"/>
              <a:buNone/>
            </a:pPr>
            <a:r>
              <a:rPr b="1" i="0" lang="en-US" sz="1400" u="none" cap="none" strike="noStrike">
                <a:solidFill>
                  <a:srgbClr val="C74634"/>
                </a:solidFill>
                <a:latin typeface="DM Mono"/>
                <a:ea typeface="DM Mono"/>
                <a:cs typeface="DM Mono"/>
                <a:sym typeface="DM Mono"/>
              </a:rPr>
              <a:t>02</a:t>
            </a:r>
            <a:endParaRPr b="0" i="0" sz="1400" u="none" cap="none" strike="noStrike">
              <a:solidFill>
                <a:schemeClr val="dk1"/>
              </a:solidFill>
              <a:latin typeface="Calibri"/>
              <a:ea typeface="Calibri"/>
              <a:cs typeface="Calibri"/>
              <a:sym typeface="Calibri"/>
            </a:endParaRPr>
          </a:p>
        </p:txBody>
      </p:sp>
      <p:sp>
        <p:nvSpPr>
          <p:cNvPr id="86" name="Google Shape;86;p6"/>
          <p:cNvSpPr/>
          <p:nvPr/>
        </p:nvSpPr>
        <p:spPr>
          <a:xfrm>
            <a:off x="1170432" y="2761488"/>
            <a:ext cx="3108900" cy="29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11111"/>
              </a:buClr>
              <a:buSzPts val="1500"/>
              <a:buFont typeface="DM Sans"/>
              <a:buNone/>
            </a:pPr>
            <a:r>
              <a:rPr b="1" i="0" lang="en-US" sz="1500" u="none" cap="none" strike="noStrike">
                <a:solidFill>
                  <a:srgbClr val="111111"/>
                </a:solidFill>
                <a:latin typeface="DM Sans"/>
                <a:ea typeface="DM Sans"/>
                <a:cs typeface="DM Sans"/>
                <a:sym typeface="DM Sans"/>
              </a:rPr>
              <a:t>Where the field heads</a:t>
            </a:r>
            <a:endParaRPr b="0" i="0" sz="1500" u="none" cap="none" strike="noStrike">
              <a:solidFill>
                <a:schemeClr val="dk1"/>
              </a:solidFill>
              <a:latin typeface="Calibri"/>
              <a:ea typeface="Calibri"/>
              <a:cs typeface="Calibri"/>
              <a:sym typeface="Calibri"/>
            </a:endParaRPr>
          </a:p>
        </p:txBody>
      </p:sp>
      <p:sp>
        <p:nvSpPr>
          <p:cNvPr id="87" name="Google Shape;87;p6"/>
          <p:cNvSpPr/>
          <p:nvPr/>
        </p:nvSpPr>
        <p:spPr>
          <a:xfrm>
            <a:off x="1170432" y="3035808"/>
            <a:ext cx="3108900" cy="22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6B6661"/>
              </a:buClr>
              <a:buSzPts val="750"/>
              <a:buFont typeface="DM Mono"/>
              <a:buNone/>
            </a:pPr>
            <a:r>
              <a:rPr b="1" i="0" lang="en-US" sz="750" u="none" cap="none" strike="noStrike">
                <a:solidFill>
                  <a:srgbClr val="6B6661"/>
                </a:solidFill>
                <a:latin typeface="DM Mono"/>
                <a:ea typeface="DM Mono"/>
                <a:cs typeface="DM Mono"/>
                <a:sym typeface="DM Mono"/>
              </a:rPr>
              <a:t>AUTOMATION + AUTONOMY · CONVERGE</a:t>
            </a:r>
            <a:endParaRPr b="0" i="0" sz="750" u="none" cap="none" strike="noStrike">
              <a:solidFill>
                <a:schemeClr val="dk1"/>
              </a:solidFill>
              <a:latin typeface="Calibri"/>
              <a:ea typeface="Calibri"/>
              <a:cs typeface="Calibri"/>
              <a:sym typeface="Calibri"/>
            </a:endParaRPr>
          </a:p>
        </p:txBody>
      </p:sp>
      <p:sp>
        <p:nvSpPr>
          <p:cNvPr id="88" name="Google Shape;88;p6"/>
          <p:cNvSpPr/>
          <p:nvPr/>
        </p:nvSpPr>
        <p:spPr>
          <a:xfrm>
            <a:off x="667512" y="3273552"/>
            <a:ext cx="3657600" cy="4500"/>
          </a:xfrm>
          <a:prstGeom prst="rect">
            <a:avLst/>
          </a:prstGeom>
          <a:solidFill>
            <a:srgbClr val="ECE9E5"/>
          </a:solidFill>
          <a:ln cap="flat" cmpd="sng" w="12700">
            <a:solidFill>
              <a:srgbClr val="ECE9E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6"/>
          <p:cNvSpPr/>
          <p:nvPr/>
        </p:nvSpPr>
        <p:spPr>
          <a:xfrm>
            <a:off x="667512" y="3328416"/>
            <a:ext cx="411600" cy="567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74634"/>
              </a:buClr>
              <a:buSzPts val="1400"/>
              <a:buFont typeface="DM Mono"/>
              <a:buNone/>
            </a:pPr>
            <a:r>
              <a:rPr b="1" i="0" lang="en-US" sz="1400" u="none" cap="none" strike="noStrike">
                <a:solidFill>
                  <a:srgbClr val="C74634"/>
                </a:solidFill>
                <a:latin typeface="DM Mono"/>
                <a:ea typeface="DM Mono"/>
                <a:cs typeface="DM Mono"/>
                <a:sym typeface="DM Mono"/>
              </a:rPr>
              <a:t>03</a:t>
            </a:r>
            <a:endParaRPr b="0" i="0" sz="1400" u="none" cap="none" strike="noStrike">
              <a:solidFill>
                <a:schemeClr val="dk1"/>
              </a:solidFill>
              <a:latin typeface="Calibri"/>
              <a:ea typeface="Calibri"/>
              <a:cs typeface="Calibri"/>
              <a:sym typeface="Calibri"/>
            </a:endParaRPr>
          </a:p>
        </p:txBody>
      </p:sp>
      <p:sp>
        <p:nvSpPr>
          <p:cNvPr id="90" name="Google Shape;90;p6"/>
          <p:cNvSpPr/>
          <p:nvPr/>
        </p:nvSpPr>
        <p:spPr>
          <a:xfrm>
            <a:off x="1170432" y="3328416"/>
            <a:ext cx="3108900" cy="29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11111"/>
              </a:buClr>
              <a:buSzPts val="1500"/>
              <a:buFont typeface="DM Sans"/>
              <a:buNone/>
            </a:pPr>
            <a:r>
              <a:rPr b="1" i="0" lang="en-US" sz="1500" u="none" cap="none" strike="noStrike">
                <a:solidFill>
                  <a:srgbClr val="111111"/>
                </a:solidFill>
                <a:latin typeface="DM Sans"/>
                <a:ea typeface="DM Sans"/>
                <a:cs typeface="DM Sans"/>
                <a:sym typeface="DM Sans"/>
              </a:rPr>
              <a:t>Four ways to build</a:t>
            </a:r>
            <a:endParaRPr b="0" i="0" sz="1500" u="none" cap="none" strike="noStrike">
              <a:solidFill>
                <a:schemeClr val="dk1"/>
              </a:solidFill>
              <a:latin typeface="Calibri"/>
              <a:ea typeface="Calibri"/>
              <a:cs typeface="Calibri"/>
              <a:sym typeface="Calibri"/>
            </a:endParaRPr>
          </a:p>
        </p:txBody>
      </p:sp>
      <p:sp>
        <p:nvSpPr>
          <p:cNvPr id="91" name="Google Shape;91;p6"/>
          <p:cNvSpPr/>
          <p:nvPr/>
        </p:nvSpPr>
        <p:spPr>
          <a:xfrm>
            <a:off x="1170432" y="3602736"/>
            <a:ext cx="3108900" cy="22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6B6661"/>
              </a:buClr>
              <a:buSzPts val="750"/>
              <a:buFont typeface="DM Mono"/>
              <a:buNone/>
            </a:pPr>
            <a:r>
              <a:rPr b="1" i="0" lang="en-US" sz="750" u="none" cap="none" strike="noStrike">
                <a:solidFill>
                  <a:srgbClr val="6B6661"/>
                </a:solidFill>
                <a:latin typeface="DM Mono"/>
                <a:ea typeface="DM Mono"/>
                <a:cs typeface="DM Mono"/>
                <a:sym typeface="DM Mono"/>
              </a:rPr>
              <a:t>NO CODE → CUSTOM CODE</a:t>
            </a:r>
            <a:endParaRPr b="0" i="0" sz="750" u="none" cap="none" strike="noStrike">
              <a:solidFill>
                <a:schemeClr val="dk1"/>
              </a:solidFill>
              <a:latin typeface="Calibri"/>
              <a:ea typeface="Calibri"/>
              <a:cs typeface="Calibri"/>
              <a:sym typeface="Calibri"/>
            </a:endParaRPr>
          </a:p>
        </p:txBody>
      </p:sp>
      <p:sp>
        <p:nvSpPr>
          <p:cNvPr id="92" name="Google Shape;92;p6"/>
          <p:cNvSpPr/>
          <p:nvPr/>
        </p:nvSpPr>
        <p:spPr>
          <a:xfrm>
            <a:off x="667512" y="3840480"/>
            <a:ext cx="3657600" cy="4500"/>
          </a:xfrm>
          <a:prstGeom prst="rect">
            <a:avLst/>
          </a:prstGeom>
          <a:solidFill>
            <a:srgbClr val="ECE9E5"/>
          </a:solidFill>
          <a:ln cap="flat" cmpd="sng" w="12700">
            <a:solidFill>
              <a:srgbClr val="ECE9E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6"/>
          <p:cNvSpPr/>
          <p:nvPr/>
        </p:nvSpPr>
        <p:spPr>
          <a:xfrm>
            <a:off x="667512" y="3895344"/>
            <a:ext cx="411600" cy="567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74634"/>
              </a:buClr>
              <a:buSzPts val="1400"/>
              <a:buFont typeface="DM Mono"/>
              <a:buNone/>
            </a:pPr>
            <a:r>
              <a:rPr b="1" i="0" lang="en-US" sz="1400" u="none" cap="none" strike="noStrike">
                <a:solidFill>
                  <a:srgbClr val="C74634"/>
                </a:solidFill>
                <a:latin typeface="DM Mono"/>
                <a:ea typeface="DM Mono"/>
                <a:cs typeface="DM Mono"/>
                <a:sym typeface="DM Mono"/>
              </a:rPr>
              <a:t>04</a:t>
            </a:r>
            <a:endParaRPr b="0" i="0" sz="1400" u="none" cap="none" strike="noStrike">
              <a:solidFill>
                <a:schemeClr val="dk1"/>
              </a:solidFill>
              <a:latin typeface="Calibri"/>
              <a:ea typeface="Calibri"/>
              <a:cs typeface="Calibri"/>
              <a:sym typeface="Calibri"/>
            </a:endParaRPr>
          </a:p>
        </p:txBody>
      </p:sp>
      <p:sp>
        <p:nvSpPr>
          <p:cNvPr id="94" name="Google Shape;94;p6"/>
          <p:cNvSpPr/>
          <p:nvPr/>
        </p:nvSpPr>
        <p:spPr>
          <a:xfrm>
            <a:off x="1170432" y="3895344"/>
            <a:ext cx="3108900" cy="29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11111"/>
              </a:buClr>
              <a:buSzPts val="1500"/>
              <a:buFont typeface="DM Sans"/>
              <a:buNone/>
            </a:pPr>
            <a:r>
              <a:rPr b="1" i="0" lang="en-US" sz="1500" u="none" cap="none" strike="noStrike">
                <a:solidFill>
                  <a:srgbClr val="111111"/>
                </a:solidFill>
                <a:latin typeface="DM Sans"/>
                <a:ea typeface="DM Sans"/>
                <a:cs typeface="DM Sans"/>
                <a:sym typeface="DM Sans"/>
              </a:rPr>
              <a:t>Four front doors</a:t>
            </a:r>
            <a:endParaRPr b="0" i="0" sz="1500" u="none" cap="none" strike="noStrike">
              <a:solidFill>
                <a:schemeClr val="dk1"/>
              </a:solidFill>
              <a:latin typeface="Calibri"/>
              <a:ea typeface="Calibri"/>
              <a:cs typeface="Calibri"/>
              <a:sym typeface="Calibri"/>
            </a:endParaRPr>
          </a:p>
        </p:txBody>
      </p:sp>
      <p:sp>
        <p:nvSpPr>
          <p:cNvPr id="95" name="Google Shape;95;p6"/>
          <p:cNvSpPr/>
          <p:nvPr/>
        </p:nvSpPr>
        <p:spPr>
          <a:xfrm>
            <a:off x="1170432" y="4169664"/>
            <a:ext cx="3108900" cy="22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6B6661"/>
              </a:buClr>
              <a:buSzPts val="750"/>
              <a:buFont typeface="DM Mono"/>
              <a:buNone/>
            </a:pPr>
            <a:r>
              <a:rPr b="1" i="0" lang="en-US" sz="750" u="none" cap="none" strike="noStrike">
                <a:solidFill>
                  <a:srgbClr val="6B6661"/>
                </a:solidFill>
                <a:latin typeface="DM Mono"/>
                <a:ea typeface="DM Mono"/>
                <a:cs typeface="DM Mono"/>
                <a:sym typeface="DM Mono"/>
              </a:rPr>
              <a:t>BUILD MODES → ORACLE PRODUCTS</a:t>
            </a:r>
            <a:endParaRPr b="0" i="0" sz="750" u="none" cap="none" strike="noStrike">
              <a:solidFill>
                <a:schemeClr val="dk1"/>
              </a:solidFill>
              <a:latin typeface="Calibri"/>
              <a:ea typeface="Calibri"/>
              <a:cs typeface="Calibri"/>
              <a:sym typeface="Calibri"/>
            </a:endParaRPr>
          </a:p>
        </p:txBody>
      </p:sp>
      <p:sp>
        <p:nvSpPr>
          <p:cNvPr id="96" name="Google Shape;96;p6"/>
          <p:cNvSpPr/>
          <p:nvPr/>
        </p:nvSpPr>
        <p:spPr>
          <a:xfrm>
            <a:off x="667512" y="4407408"/>
            <a:ext cx="3657600" cy="4500"/>
          </a:xfrm>
          <a:prstGeom prst="rect">
            <a:avLst/>
          </a:prstGeom>
          <a:solidFill>
            <a:srgbClr val="ECE9E5"/>
          </a:solidFill>
          <a:ln cap="flat" cmpd="sng" w="12700">
            <a:solidFill>
              <a:srgbClr val="ECE9E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6"/>
          <p:cNvSpPr/>
          <p:nvPr/>
        </p:nvSpPr>
        <p:spPr>
          <a:xfrm>
            <a:off x="4736592" y="2194560"/>
            <a:ext cx="411600" cy="567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74634"/>
              </a:buClr>
              <a:buSzPts val="1400"/>
              <a:buFont typeface="DM Mono"/>
              <a:buNone/>
            </a:pPr>
            <a:r>
              <a:rPr b="1" i="0" lang="en-US" sz="1400" u="none" cap="none" strike="noStrike">
                <a:solidFill>
                  <a:srgbClr val="C74634"/>
                </a:solidFill>
                <a:latin typeface="DM Mono"/>
                <a:ea typeface="DM Mono"/>
                <a:cs typeface="DM Mono"/>
                <a:sym typeface="DM Mono"/>
              </a:rPr>
              <a:t>05</a:t>
            </a:r>
            <a:endParaRPr b="0" i="0" sz="1400" u="none" cap="none" strike="noStrike">
              <a:solidFill>
                <a:schemeClr val="dk1"/>
              </a:solidFill>
              <a:latin typeface="Calibri"/>
              <a:ea typeface="Calibri"/>
              <a:cs typeface="Calibri"/>
              <a:sym typeface="Calibri"/>
            </a:endParaRPr>
          </a:p>
        </p:txBody>
      </p:sp>
      <p:sp>
        <p:nvSpPr>
          <p:cNvPr id="98" name="Google Shape;98;p6"/>
          <p:cNvSpPr/>
          <p:nvPr/>
        </p:nvSpPr>
        <p:spPr>
          <a:xfrm>
            <a:off x="5239512" y="2194560"/>
            <a:ext cx="3108900" cy="29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11111"/>
              </a:buClr>
              <a:buSzPts val="1500"/>
              <a:buFont typeface="DM Sans"/>
              <a:buNone/>
            </a:pPr>
            <a:r>
              <a:rPr b="1" i="0" lang="en-US" sz="1500" u="none" cap="none" strike="noStrike">
                <a:solidFill>
                  <a:srgbClr val="111111"/>
                </a:solidFill>
                <a:latin typeface="DM Sans"/>
                <a:ea typeface="DM Sans"/>
                <a:cs typeface="DM Sans"/>
                <a:sym typeface="DM Sans"/>
              </a:rPr>
              <a:t>What is an agent</a:t>
            </a:r>
            <a:endParaRPr b="0" i="0" sz="1500" u="none" cap="none" strike="noStrike">
              <a:solidFill>
                <a:schemeClr val="dk1"/>
              </a:solidFill>
              <a:latin typeface="Calibri"/>
              <a:ea typeface="Calibri"/>
              <a:cs typeface="Calibri"/>
              <a:sym typeface="Calibri"/>
            </a:endParaRPr>
          </a:p>
        </p:txBody>
      </p:sp>
      <p:sp>
        <p:nvSpPr>
          <p:cNvPr id="99" name="Google Shape;99;p6"/>
          <p:cNvSpPr/>
          <p:nvPr/>
        </p:nvSpPr>
        <p:spPr>
          <a:xfrm>
            <a:off x="5239512" y="2468880"/>
            <a:ext cx="3108900" cy="22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6B6661"/>
              </a:buClr>
              <a:buSzPts val="750"/>
              <a:buFont typeface="DM Mono"/>
              <a:buNone/>
            </a:pPr>
            <a:r>
              <a:rPr b="1" i="0" lang="en-US" sz="750" u="none" cap="none" strike="noStrike">
                <a:solidFill>
                  <a:srgbClr val="6B6661"/>
                </a:solidFill>
                <a:latin typeface="DM Mono"/>
                <a:ea typeface="DM Mono"/>
                <a:cs typeface="DM Mono"/>
                <a:sym typeface="DM Mono"/>
              </a:rPr>
              <a:t>MODEL + HARNESS = AGENT</a:t>
            </a:r>
            <a:endParaRPr b="0" i="0" sz="750" u="none" cap="none" strike="noStrike">
              <a:solidFill>
                <a:schemeClr val="dk1"/>
              </a:solidFill>
              <a:latin typeface="Calibri"/>
              <a:ea typeface="Calibri"/>
              <a:cs typeface="Calibri"/>
              <a:sym typeface="Calibri"/>
            </a:endParaRPr>
          </a:p>
        </p:txBody>
      </p:sp>
      <p:sp>
        <p:nvSpPr>
          <p:cNvPr id="100" name="Google Shape;100;p6"/>
          <p:cNvSpPr/>
          <p:nvPr/>
        </p:nvSpPr>
        <p:spPr>
          <a:xfrm>
            <a:off x="4736592" y="2706624"/>
            <a:ext cx="3657600" cy="4500"/>
          </a:xfrm>
          <a:prstGeom prst="rect">
            <a:avLst/>
          </a:prstGeom>
          <a:solidFill>
            <a:srgbClr val="ECE9E5"/>
          </a:solidFill>
          <a:ln cap="flat" cmpd="sng" w="12700">
            <a:solidFill>
              <a:srgbClr val="ECE9E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6"/>
          <p:cNvSpPr/>
          <p:nvPr/>
        </p:nvSpPr>
        <p:spPr>
          <a:xfrm>
            <a:off x="4736592" y="2761488"/>
            <a:ext cx="411600" cy="567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74634"/>
              </a:buClr>
              <a:buSzPts val="1400"/>
              <a:buFont typeface="DM Mono"/>
              <a:buNone/>
            </a:pPr>
            <a:r>
              <a:rPr b="1" i="0" lang="en-US" sz="1400" u="none" cap="none" strike="noStrike">
                <a:solidFill>
                  <a:srgbClr val="C74634"/>
                </a:solidFill>
                <a:latin typeface="DM Mono"/>
                <a:ea typeface="DM Mono"/>
                <a:cs typeface="DM Mono"/>
                <a:sym typeface="DM Mono"/>
              </a:rPr>
              <a:t>06</a:t>
            </a:r>
            <a:endParaRPr b="0" i="0" sz="1400" u="none" cap="none" strike="noStrike">
              <a:solidFill>
                <a:schemeClr val="dk1"/>
              </a:solidFill>
              <a:latin typeface="Calibri"/>
              <a:ea typeface="Calibri"/>
              <a:cs typeface="Calibri"/>
              <a:sym typeface="Calibri"/>
            </a:endParaRPr>
          </a:p>
        </p:txBody>
      </p:sp>
      <p:sp>
        <p:nvSpPr>
          <p:cNvPr id="102" name="Google Shape;102;p6"/>
          <p:cNvSpPr/>
          <p:nvPr/>
        </p:nvSpPr>
        <p:spPr>
          <a:xfrm>
            <a:off x="5239512" y="2761488"/>
            <a:ext cx="3108900" cy="29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11111"/>
              </a:buClr>
              <a:buSzPts val="1500"/>
              <a:buFont typeface="DM Sans"/>
              <a:buNone/>
            </a:pPr>
            <a:r>
              <a:rPr b="1" i="0" lang="en-US" sz="1500" u="none" cap="none" strike="noStrike">
                <a:solidFill>
                  <a:srgbClr val="111111"/>
                </a:solidFill>
                <a:latin typeface="DM Sans"/>
                <a:ea typeface="DM Sans"/>
                <a:cs typeface="DM Sans"/>
                <a:sym typeface="DM Sans"/>
              </a:rPr>
              <a:t>Inside the harness</a:t>
            </a:r>
            <a:endParaRPr b="0" i="0" sz="1500" u="none" cap="none" strike="noStrike">
              <a:solidFill>
                <a:schemeClr val="dk1"/>
              </a:solidFill>
              <a:latin typeface="Calibri"/>
              <a:ea typeface="Calibri"/>
              <a:cs typeface="Calibri"/>
              <a:sym typeface="Calibri"/>
            </a:endParaRPr>
          </a:p>
        </p:txBody>
      </p:sp>
      <p:sp>
        <p:nvSpPr>
          <p:cNvPr id="103" name="Google Shape;103;p6"/>
          <p:cNvSpPr/>
          <p:nvPr/>
        </p:nvSpPr>
        <p:spPr>
          <a:xfrm>
            <a:off x="5239512" y="3035808"/>
            <a:ext cx="3108900" cy="22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6B6661"/>
              </a:buClr>
              <a:buSzPts val="750"/>
              <a:buFont typeface="DM Mono"/>
              <a:buNone/>
            </a:pPr>
            <a:r>
              <a:rPr b="1" i="0" lang="en-US" sz="750" u="none" cap="none" strike="noStrike">
                <a:solidFill>
                  <a:srgbClr val="6B6661"/>
                </a:solidFill>
                <a:latin typeface="DM Mono"/>
                <a:ea typeface="DM Mono"/>
                <a:cs typeface="DM Mono"/>
                <a:sym typeface="DM Mono"/>
              </a:rPr>
              <a:t>FOURTEEN SURFACES</a:t>
            </a:r>
            <a:endParaRPr b="0" i="0" sz="750" u="none" cap="none" strike="noStrike">
              <a:solidFill>
                <a:schemeClr val="dk1"/>
              </a:solidFill>
              <a:latin typeface="Calibri"/>
              <a:ea typeface="Calibri"/>
              <a:cs typeface="Calibri"/>
              <a:sym typeface="Calibri"/>
            </a:endParaRPr>
          </a:p>
        </p:txBody>
      </p:sp>
      <p:sp>
        <p:nvSpPr>
          <p:cNvPr id="104" name="Google Shape;104;p6"/>
          <p:cNvSpPr/>
          <p:nvPr/>
        </p:nvSpPr>
        <p:spPr>
          <a:xfrm>
            <a:off x="4736592" y="3273552"/>
            <a:ext cx="3657600" cy="4500"/>
          </a:xfrm>
          <a:prstGeom prst="rect">
            <a:avLst/>
          </a:prstGeom>
          <a:solidFill>
            <a:srgbClr val="ECE9E5"/>
          </a:solidFill>
          <a:ln cap="flat" cmpd="sng" w="12700">
            <a:solidFill>
              <a:srgbClr val="ECE9E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6"/>
          <p:cNvSpPr/>
          <p:nvPr/>
        </p:nvSpPr>
        <p:spPr>
          <a:xfrm>
            <a:off x="4736592" y="3328416"/>
            <a:ext cx="411600" cy="567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74634"/>
              </a:buClr>
              <a:buSzPts val="1400"/>
              <a:buFont typeface="DM Mono"/>
              <a:buNone/>
            </a:pPr>
            <a:r>
              <a:rPr b="1" i="0" lang="en-US" sz="1400" u="none" cap="none" strike="noStrike">
                <a:solidFill>
                  <a:srgbClr val="C74634"/>
                </a:solidFill>
                <a:latin typeface="DM Mono"/>
                <a:ea typeface="DM Mono"/>
                <a:cs typeface="DM Mono"/>
                <a:sym typeface="DM Mono"/>
              </a:rPr>
              <a:t>07</a:t>
            </a:r>
            <a:endParaRPr b="0" i="0" sz="1400" u="none" cap="none" strike="noStrike">
              <a:solidFill>
                <a:schemeClr val="dk1"/>
              </a:solidFill>
              <a:latin typeface="Calibri"/>
              <a:ea typeface="Calibri"/>
              <a:cs typeface="Calibri"/>
              <a:sym typeface="Calibri"/>
            </a:endParaRPr>
          </a:p>
        </p:txBody>
      </p:sp>
      <p:sp>
        <p:nvSpPr>
          <p:cNvPr id="106" name="Google Shape;106;p6"/>
          <p:cNvSpPr/>
          <p:nvPr/>
        </p:nvSpPr>
        <p:spPr>
          <a:xfrm>
            <a:off x="5239512" y="3328416"/>
            <a:ext cx="3108900" cy="29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11111"/>
              </a:buClr>
              <a:buSzPts val="1500"/>
              <a:buFont typeface="DM Sans"/>
              <a:buNone/>
            </a:pPr>
            <a:r>
              <a:rPr b="1" i="0" lang="en-US" sz="1500" u="none" cap="none" strike="noStrike">
                <a:solidFill>
                  <a:srgbClr val="111111"/>
                </a:solidFill>
                <a:latin typeface="DM Sans"/>
                <a:ea typeface="DM Sans"/>
                <a:cs typeface="DM Sans"/>
                <a:sym typeface="DM Sans"/>
              </a:rPr>
              <a:t>One substrate</a:t>
            </a:r>
            <a:endParaRPr b="0" i="0" sz="1500" u="none" cap="none" strike="noStrike">
              <a:solidFill>
                <a:schemeClr val="dk1"/>
              </a:solidFill>
              <a:latin typeface="Calibri"/>
              <a:ea typeface="Calibri"/>
              <a:cs typeface="Calibri"/>
              <a:sym typeface="Calibri"/>
            </a:endParaRPr>
          </a:p>
        </p:txBody>
      </p:sp>
      <p:sp>
        <p:nvSpPr>
          <p:cNvPr id="107" name="Google Shape;107;p6"/>
          <p:cNvSpPr/>
          <p:nvPr/>
        </p:nvSpPr>
        <p:spPr>
          <a:xfrm>
            <a:off x="5239512" y="3602736"/>
            <a:ext cx="3108900" cy="22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6B6661"/>
              </a:buClr>
              <a:buSzPts val="750"/>
              <a:buFont typeface="DM Mono"/>
              <a:buNone/>
            </a:pPr>
            <a:r>
              <a:rPr b="1" i="0" lang="en-US" sz="750" u="none" cap="none" strike="noStrike">
                <a:solidFill>
                  <a:srgbClr val="6B6661"/>
                </a:solidFill>
                <a:latin typeface="DM Mono"/>
                <a:ea typeface="DM Mono"/>
                <a:cs typeface="DM Mono"/>
                <a:sym typeface="DM Mono"/>
              </a:rPr>
              <a:t>HARNESS LIVES IN THE DATABASE</a:t>
            </a:r>
            <a:endParaRPr b="0" i="0" sz="750" u="none" cap="none" strike="noStrike">
              <a:solidFill>
                <a:schemeClr val="dk1"/>
              </a:solidFill>
              <a:latin typeface="Calibri"/>
              <a:ea typeface="Calibri"/>
              <a:cs typeface="Calibri"/>
              <a:sym typeface="Calibri"/>
            </a:endParaRPr>
          </a:p>
        </p:txBody>
      </p:sp>
      <p:sp>
        <p:nvSpPr>
          <p:cNvPr id="108" name="Google Shape;108;p6"/>
          <p:cNvSpPr/>
          <p:nvPr/>
        </p:nvSpPr>
        <p:spPr>
          <a:xfrm>
            <a:off x="4736592" y="3840480"/>
            <a:ext cx="3657600" cy="4500"/>
          </a:xfrm>
          <a:prstGeom prst="rect">
            <a:avLst/>
          </a:prstGeom>
          <a:solidFill>
            <a:srgbClr val="ECE9E5"/>
          </a:solidFill>
          <a:ln cap="flat" cmpd="sng" w="12700">
            <a:solidFill>
              <a:srgbClr val="ECE9E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6"/>
          <p:cNvSpPr/>
          <p:nvPr/>
        </p:nvSpPr>
        <p:spPr>
          <a:xfrm>
            <a:off x="4736592" y="3895344"/>
            <a:ext cx="411600" cy="567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74634"/>
              </a:buClr>
              <a:buSzPts val="1400"/>
              <a:buFont typeface="DM Mono"/>
              <a:buNone/>
            </a:pPr>
            <a:r>
              <a:rPr b="1" i="0" lang="en-US" sz="1400" u="none" cap="none" strike="noStrike">
                <a:solidFill>
                  <a:srgbClr val="C74634"/>
                </a:solidFill>
                <a:latin typeface="DM Mono"/>
                <a:ea typeface="DM Mono"/>
                <a:cs typeface="DM Mono"/>
                <a:sym typeface="DM Mono"/>
              </a:rPr>
              <a:t>08</a:t>
            </a:r>
            <a:endParaRPr b="0" i="0" sz="1400" u="none" cap="none" strike="noStrike">
              <a:solidFill>
                <a:schemeClr val="dk1"/>
              </a:solidFill>
              <a:latin typeface="Calibri"/>
              <a:ea typeface="Calibri"/>
              <a:cs typeface="Calibri"/>
              <a:sym typeface="Calibri"/>
            </a:endParaRPr>
          </a:p>
        </p:txBody>
      </p:sp>
      <p:sp>
        <p:nvSpPr>
          <p:cNvPr id="110" name="Google Shape;110;p6"/>
          <p:cNvSpPr/>
          <p:nvPr/>
        </p:nvSpPr>
        <p:spPr>
          <a:xfrm>
            <a:off x="5239512" y="3895344"/>
            <a:ext cx="3108900" cy="29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11111"/>
              </a:buClr>
              <a:buSzPts val="1500"/>
              <a:buFont typeface="DM Sans"/>
              <a:buNone/>
            </a:pPr>
            <a:r>
              <a:rPr b="1" i="0" lang="en-US" sz="1500" u="none" cap="none" strike="noStrike">
                <a:solidFill>
                  <a:srgbClr val="111111"/>
                </a:solidFill>
                <a:latin typeface="DM Sans"/>
                <a:ea typeface="DM Sans"/>
                <a:cs typeface="DM Sans"/>
                <a:sym typeface="DM Sans"/>
              </a:rPr>
              <a:t>Many shapes</a:t>
            </a:r>
            <a:endParaRPr b="0" i="0" sz="1500" u="none" cap="none" strike="noStrike">
              <a:solidFill>
                <a:schemeClr val="dk1"/>
              </a:solidFill>
              <a:latin typeface="Calibri"/>
              <a:ea typeface="Calibri"/>
              <a:cs typeface="Calibri"/>
              <a:sym typeface="Calibri"/>
            </a:endParaRPr>
          </a:p>
        </p:txBody>
      </p:sp>
      <p:sp>
        <p:nvSpPr>
          <p:cNvPr id="111" name="Google Shape;111;p6"/>
          <p:cNvSpPr/>
          <p:nvPr/>
        </p:nvSpPr>
        <p:spPr>
          <a:xfrm>
            <a:off x="5239512" y="4169664"/>
            <a:ext cx="3108900" cy="22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6B6661"/>
              </a:buClr>
              <a:buSzPts val="750"/>
              <a:buFont typeface="DM Mono"/>
              <a:buNone/>
            </a:pPr>
            <a:r>
              <a:rPr b="1" i="0" lang="en-US" sz="750" u="none" cap="none" strike="noStrike">
                <a:solidFill>
                  <a:srgbClr val="6B6661"/>
                </a:solidFill>
                <a:latin typeface="DM Mono"/>
                <a:ea typeface="DM Mono"/>
                <a:cs typeface="DM Mono"/>
                <a:sym typeface="DM Mono"/>
              </a:rPr>
              <a:t>ONE ENGINE · MANY OUTPUTS</a:t>
            </a:r>
            <a:endParaRPr b="0" i="0" sz="750" u="none" cap="none" strike="noStrike">
              <a:solidFill>
                <a:schemeClr val="dk1"/>
              </a:solidFill>
              <a:latin typeface="Calibri"/>
              <a:ea typeface="Calibri"/>
              <a:cs typeface="Calibri"/>
              <a:sym typeface="Calibri"/>
            </a:endParaRPr>
          </a:p>
        </p:txBody>
      </p:sp>
      <p:sp>
        <p:nvSpPr>
          <p:cNvPr id="112" name="Google Shape;112;p6"/>
          <p:cNvSpPr/>
          <p:nvPr/>
        </p:nvSpPr>
        <p:spPr>
          <a:xfrm>
            <a:off x="4736592" y="4407408"/>
            <a:ext cx="3657600" cy="4500"/>
          </a:xfrm>
          <a:prstGeom prst="rect">
            <a:avLst/>
          </a:prstGeom>
          <a:solidFill>
            <a:srgbClr val="ECE9E5"/>
          </a:solidFill>
          <a:ln cap="flat" cmpd="sng" w="12700">
            <a:solidFill>
              <a:srgbClr val="ECE9E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EFED"/>
        </a:solidFill>
      </p:bgPr>
    </p:bg>
    <p:spTree>
      <p:nvGrpSpPr>
        <p:cNvPr id="663" name="Shape 663"/>
        <p:cNvGrpSpPr/>
        <p:nvPr/>
      </p:nvGrpSpPr>
      <p:grpSpPr>
        <a:xfrm>
          <a:off x="0" y="0"/>
          <a:ext cx="0" cy="0"/>
          <a:chOff x="0" y="0"/>
          <a:chExt cx="0" cy="0"/>
        </a:xfrm>
      </p:grpSpPr>
      <p:sp>
        <p:nvSpPr>
          <p:cNvPr id="664" name="Google Shape;664;p24"/>
          <p:cNvSpPr/>
          <p:nvPr/>
        </p:nvSpPr>
        <p:spPr>
          <a:xfrm>
            <a:off x="667512" y="283464"/>
            <a:ext cx="4572000" cy="183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C74634"/>
              </a:buClr>
              <a:buSzPts val="900"/>
              <a:buFont typeface="DM Mono"/>
              <a:buNone/>
            </a:pPr>
            <a:r>
              <a:rPr b="1" i="0" lang="en-US" sz="900" u="none" cap="none" strike="noStrike">
                <a:solidFill>
                  <a:srgbClr val="C74634"/>
                </a:solidFill>
                <a:latin typeface="DM Mono"/>
                <a:ea typeface="DM Mono"/>
                <a:cs typeface="DM Mono"/>
                <a:sym typeface="DM Mono"/>
              </a:rPr>
              <a:t>REFERENCE 02 OF 04</a:t>
            </a:r>
            <a:endParaRPr b="0" i="0" sz="900" u="none" cap="none" strike="noStrike">
              <a:solidFill>
                <a:schemeClr val="dk1"/>
              </a:solidFill>
              <a:latin typeface="Calibri"/>
              <a:ea typeface="Calibri"/>
              <a:cs typeface="Calibri"/>
              <a:sym typeface="Calibri"/>
            </a:endParaRPr>
          </a:p>
        </p:txBody>
      </p:sp>
      <p:sp>
        <p:nvSpPr>
          <p:cNvPr id="665" name="Google Shape;665;p24"/>
          <p:cNvSpPr/>
          <p:nvPr/>
        </p:nvSpPr>
        <p:spPr>
          <a:xfrm>
            <a:off x="3904488" y="283464"/>
            <a:ext cx="4572000" cy="183000"/>
          </a:xfrm>
          <a:prstGeom prst="rect">
            <a:avLst/>
          </a:prstGeom>
          <a:noFill/>
          <a:ln>
            <a:noFill/>
          </a:ln>
        </p:spPr>
        <p:txBody>
          <a:bodyPr anchorCtr="0" anchor="ctr" bIns="0" lIns="0" spcFirstLastPara="1" rIns="0" wrap="square" tIns="0">
            <a:noAutofit/>
          </a:bodyPr>
          <a:lstStyle/>
          <a:p>
            <a:pPr indent="0" lvl="0" marL="0" marR="0" rtl="0" algn="r">
              <a:spcBef>
                <a:spcPts val="0"/>
              </a:spcBef>
              <a:spcAft>
                <a:spcPts val="0"/>
              </a:spcAft>
              <a:buClr>
                <a:srgbClr val="6B6661"/>
              </a:buClr>
              <a:buSzPts val="900"/>
              <a:buFont typeface="DM Mono"/>
              <a:buNone/>
            </a:pPr>
            <a:r>
              <a:rPr b="1" i="0" lang="en-US" sz="900" u="none" cap="none" strike="noStrike">
                <a:solidFill>
                  <a:srgbClr val="6B6661"/>
                </a:solidFill>
                <a:latin typeface="DM Mono"/>
                <a:ea typeface="DM Mono"/>
                <a:cs typeface="DM Mono"/>
                <a:sym typeface="DM Mono"/>
              </a:rPr>
              <a:t>HARNESS · INTO THE DATABASE</a:t>
            </a:r>
            <a:endParaRPr b="0" i="0" sz="900" u="none" cap="none" strike="noStrike">
              <a:solidFill>
                <a:schemeClr val="dk1"/>
              </a:solidFill>
              <a:latin typeface="Calibri"/>
              <a:ea typeface="Calibri"/>
              <a:cs typeface="Calibri"/>
              <a:sym typeface="Calibri"/>
            </a:endParaRPr>
          </a:p>
        </p:txBody>
      </p:sp>
      <p:sp>
        <p:nvSpPr>
          <p:cNvPr id="666" name="Google Shape;666;p24"/>
          <p:cNvSpPr/>
          <p:nvPr/>
        </p:nvSpPr>
        <p:spPr>
          <a:xfrm>
            <a:off x="667512" y="868680"/>
            <a:ext cx="301800" cy="14700"/>
          </a:xfrm>
          <a:prstGeom prst="rect">
            <a:avLst/>
          </a:prstGeom>
          <a:solidFill>
            <a:srgbClr val="C74634"/>
          </a:solidFill>
          <a:ln cap="flat" cmpd="sng" w="12700">
            <a:solidFill>
              <a:srgbClr val="C7463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p24"/>
          <p:cNvSpPr/>
          <p:nvPr/>
        </p:nvSpPr>
        <p:spPr>
          <a:xfrm>
            <a:off x="667512" y="960120"/>
            <a:ext cx="5486400" cy="2286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C74634"/>
              </a:buClr>
              <a:buSzPts val="1100"/>
              <a:buFont typeface="DM Sans"/>
              <a:buNone/>
            </a:pPr>
            <a:r>
              <a:rPr b="1" i="0" lang="en-US" sz="1100" u="none" cap="none" strike="noStrike">
                <a:solidFill>
                  <a:srgbClr val="C74634"/>
                </a:solidFill>
                <a:latin typeface="DM Sans"/>
                <a:ea typeface="DM Sans"/>
                <a:cs typeface="DM Sans"/>
                <a:sym typeface="DM Sans"/>
              </a:rPr>
              <a:t>WHERE THE HARNESS LIVES</a:t>
            </a:r>
            <a:endParaRPr b="0" i="0" sz="1100" u="none" cap="none" strike="noStrike">
              <a:solidFill>
                <a:schemeClr val="dk1"/>
              </a:solidFill>
              <a:latin typeface="Calibri"/>
              <a:ea typeface="Calibri"/>
              <a:cs typeface="Calibri"/>
              <a:sym typeface="Calibri"/>
            </a:endParaRPr>
          </a:p>
        </p:txBody>
      </p:sp>
      <p:sp>
        <p:nvSpPr>
          <p:cNvPr id="668" name="Google Shape;668;p24"/>
          <p:cNvSpPr/>
          <p:nvPr/>
        </p:nvSpPr>
        <p:spPr>
          <a:xfrm>
            <a:off x="667512" y="1280160"/>
            <a:ext cx="7772400" cy="640200"/>
          </a:xfrm>
          <a:prstGeom prst="rect">
            <a:avLst/>
          </a:prstGeom>
          <a:noFill/>
          <a:ln>
            <a:noFill/>
          </a:ln>
        </p:spPr>
        <p:txBody>
          <a:bodyPr anchorCtr="0" anchor="t" bIns="0" lIns="0" spcFirstLastPara="1" rIns="0" wrap="square" tIns="0">
            <a:noAutofit/>
          </a:bodyPr>
          <a:lstStyle/>
          <a:p>
            <a:pPr indent="0" lvl="0" marL="0" marR="0" rtl="0" algn="l">
              <a:lnSpc>
                <a:spcPct val="105000"/>
              </a:lnSpc>
              <a:spcBef>
                <a:spcPts val="0"/>
              </a:spcBef>
              <a:spcAft>
                <a:spcPts val="0"/>
              </a:spcAft>
              <a:buClr>
                <a:srgbClr val="111111"/>
              </a:buClr>
              <a:buSzPts val="2600"/>
              <a:buFont typeface="DM Sans"/>
              <a:buNone/>
            </a:pPr>
            <a:r>
              <a:rPr b="1" lang="en-US" sz="2600">
                <a:solidFill>
                  <a:srgbClr val="111111"/>
                </a:solidFill>
                <a:latin typeface="DM Sans"/>
                <a:ea typeface="DM Sans"/>
                <a:cs typeface="DM Sans"/>
                <a:sym typeface="DM Sans"/>
              </a:rPr>
              <a:t>Harness</a:t>
            </a:r>
            <a:r>
              <a:rPr b="1" i="0" lang="en-US" sz="2600" u="none" cap="none" strike="noStrike">
                <a:solidFill>
                  <a:srgbClr val="111111"/>
                </a:solidFill>
                <a:latin typeface="DM Sans"/>
                <a:ea typeface="DM Sans"/>
                <a:cs typeface="DM Sans"/>
                <a:sym typeface="DM Sans"/>
              </a:rPr>
              <a:t> surfaces. </a:t>
            </a:r>
            <a:r>
              <a:rPr b="1" i="1" lang="en-US" sz="2600" u="none" cap="none" strike="noStrike">
                <a:solidFill>
                  <a:srgbClr val="C74634"/>
                </a:solidFill>
                <a:latin typeface="DM Sans"/>
                <a:ea typeface="DM Sans"/>
                <a:cs typeface="DM Sans"/>
                <a:sym typeface="DM Sans"/>
              </a:rPr>
              <a:t>One </a:t>
            </a:r>
            <a:r>
              <a:rPr b="1" i="1" lang="en-US" sz="2600">
                <a:solidFill>
                  <a:srgbClr val="C74634"/>
                </a:solidFill>
                <a:latin typeface="DM Sans"/>
                <a:ea typeface="DM Sans"/>
                <a:cs typeface="DM Sans"/>
                <a:sym typeface="DM Sans"/>
              </a:rPr>
              <a:t>Component</a:t>
            </a:r>
            <a:r>
              <a:rPr b="1" i="1" lang="en-US" sz="2600" u="none" cap="none" strike="noStrike">
                <a:solidFill>
                  <a:srgbClr val="C74634"/>
                </a:solidFill>
                <a:latin typeface="DM Sans"/>
                <a:ea typeface="DM Sans"/>
                <a:cs typeface="DM Sans"/>
                <a:sym typeface="DM Sans"/>
              </a:rPr>
              <a:t>.</a:t>
            </a:r>
            <a:endParaRPr b="0" i="0" sz="2600" u="none" cap="none" strike="noStrike">
              <a:solidFill>
                <a:schemeClr val="dk1"/>
              </a:solidFill>
              <a:latin typeface="Calibri"/>
              <a:ea typeface="Calibri"/>
              <a:cs typeface="Calibri"/>
              <a:sym typeface="Calibri"/>
            </a:endParaRPr>
          </a:p>
        </p:txBody>
      </p:sp>
      <p:sp>
        <p:nvSpPr>
          <p:cNvPr id="669" name="Google Shape;669;p24"/>
          <p:cNvSpPr/>
          <p:nvPr/>
        </p:nvSpPr>
        <p:spPr>
          <a:xfrm>
            <a:off x="667512" y="1874520"/>
            <a:ext cx="8229600" cy="3201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4A4A4A"/>
              </a:buClr>
              <a:buSzPts val="1200"/>
              <a:buFont typeface="DM Sans"/>
              <a:buNone/>
            </a:pPr>
            <a:r>
              <a:rPr i="1" lang="en-US" sz="1200">
                <a:solidFill>
                  <a:srgbClr val="4A4A4A"/>
                </a:solidFill>
                <a:latin typeface="DM Sans"/>
                <a:ea typeface="DM Sans"/>
                <a:cs typeface="DM Sans"/>
                <a:sym typeface="DM Sans"/>
              </a:rPr>
              <a:t>Most</a:t>
            </a:r>
            <a:r>
              <a:rPr b="0" i="1" lang="en-US" sz="1200" u="none" cap="none" strike="noStrike">
                <a:solidFill>
                  <a:srgbClr val="4A4A4A"/>
                </a:solidFill>
                <a:latin typeface="DM Sans"/>
                <a:ea typeface="DM Sans"/>
                <a:cs typeface="DM Sans"/>
                <a:sym typeface="DM Sans"/>
              </a:rPr>
              <a:t> component of the harness ends up reading from, writing to, or governed by one place.</a:t>
            </a:r>
            <a:endParaRPr b="0" i="0" sz="1200" u="none" cap="none" strike="noStrike">
              <a:solidFill>
                <a:schemeClr val="dk1"/>
              </a:solidFill>
              <a:latin typeface="Calibri"/>
              <a:ea typeface="Calibri"/>
              <a:cs typeface="Calibri"/>
              <a:sym typeface="Calibri"/>
            </a:endParaRPr>
          </a:p>
        </p:txBody>
      </p:sp>
      <p:sp>
        <p:nvSpPr>
          <p:cNvPr id="670" name="Google Shape;670;p24"/>
          <p:cNvSpPr/>
          <p:nvPr/>
        </p:nvSpPr>
        <p:spPr>
          <a:xfrm>
            <a:off x="6247521" y="3511690"/>
            <a:ext cx="1417200" cy="219600"/>
          </a:xfrm>
          <a:prstGeom prst="roundRect">
            <a:avLst>
              <a:gd fmla="val 12500" name="adj"/>
            </a:avLst>
          </a:prstGeom>
          <a:solidFill>
            <a:srgbClr val="FFFFFF"/>
          </a:solidFill>
          <a:ln cap="flat" cmpd="sng" w="9525">
            <a:solidFill>
              <a:srgbClr val="C8C4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p24"/>
          <p:cNvSpPr/>
          <p:nvPr/>
        </p:nvSpPr>
        <p:spPr>
          <a:xfrm>
            <a:off x="6247521" y="3511690"/>
            <a:ext cx="36600" cy="219600"/>
          </a:xfrm>
          <a:prstGeom prst="rect">
            <a:avLst/>
          </a:prstGeom>
          <a:solidFill>
            <a:srgbClr val="C74634"/>
          </a:solidFill>
          <a:ln cap="flat" cmpd="sng" w="12700">
            <a:solidFill>
              <a:srgbClr val="C7463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p24"/>
          <p:cNvSpPr/>
          <p:nvPr/>
        </p:nvSpPr>
        <p:spPr>
          <a:xfrm>
            <a:off x="6357249" y="3511690"/>
            <a:ext cx="1280100" cy="2196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111111"/>
              </a:buClr>
              <a:buSzPts val="700"/>
              <a:buFont typeface="DM Mono"/>
              <a:buNone/>
            </a:pPr>
            <a:r>
              <a:rPr b="1" i="0" lang="en-US" sz="700" u="none" cap="none" strike="noStrike">
                <a:solidFill>
                  <a:srgbClr val="111111"/>
                </a:solidFill>
                <a:latin typeface="DM Mono"/>
                <a:ea typeface="DM Mono"/>
                <a:cs typeface="DM Mono"/>
                <a:sym typeface="DM Mono"/>
              </a:rPr>
              <a:t>PROMPTS</a:t>
            </a:r>
            <a:endParaRPr b="0" i="0" sz="700" u="none" cap="none" strike="noStrike">
              <a:solidFill>
                <a:schemeClr val="dk1"/>
              </a:solidFill>
              <a:latin typeface="Calibri"/>
              <a:ea typeface="Calibri"/>
              <a:cs typeface="Calibri"/>
              <a:sym typeface="Calibri"/>
            </a:endParaRPr>
          </a:p>
        </p:txBody>
      </p:sp>
      <p:sp>
        <p:nvSpPr>
          <p:cNvPr id="673" name="Google Shape;673;p24"/>
          <p:cNvSpPr/>
          <p:nvPr/>
        </p:nvSpPr>
        <p:spPr>
          <a:xfrm>
            <a:off x="2213493" y="2596790"/>
            <a:ext cx="1417200" cy="219600"/>
          </a:xfrm>
          <a:prstGeom prst="roundRect">
            <a:avLst>
              <a:gd fmla="val 12500" name="adj"/>
            </a:avLst>
          </a:prstGeom>
          <a:solidFill>
            <a:srgbClr val="FFFFFF"/>
          </a:solidFill>
          <a:ln cap="flat" cmpd="sng" w="9525">
            <a:solidFill>
              <a:srgbClr val="C8C4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 name="Google Shape;674;p24"/>
          <p:cNvSpPr/>
          <p:nvPr/>
        </p:nvSpPr>
        <p:spPr>
          <a:xfrm>
            <a:off x="2213493" y="2596790"/>
            <a:ext cx="36600" cy="219600"/>
          </a:xfrm>
          <a:prstGeom prst="rect">
            <a:avLst/>
          </a:prstGeom>
          <a:solidFill>
            <a:srgbClr val="C74634"/>
          </a:solidFill>
          <a:ln cap="flat" cmpd="sng" w="12700">
            <a:solidFill>
              <a:srgbClr val="C7463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p24"/>
          <p:cNvSpPr/>
          <p:nvPr/>
        </p:nvSpPr>
        <p:spPr>
          <a:xfrm>
            <a:off x="2323221" y="2596790"/>
            <a:ext cx="1280100" cy="2196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111111"/>
              </a:buClr>
              <a:buSzPts val="700"/>
              <a:buFont typeface="DM Mono"/>
              <a:buNone/>
            </a:pPr>
            <a:r>
              <a:rPr b="1" i="0" lang="en-US" sz="700" u="none" cap="none" strike="noStrike">
                <a:solidFill>
                  <a:srgbClr val="111111"/>
                </a:solidFill>
                <a:latin typeface="DM Mono"/>
                <a:ea typeface="DM Mono"/>
                <a:cs typeface="DM Mono"/>
                <a:sym typeface="DM Mono"/>
              </a:rPr>
              <a:t>LLM PROVIDER</a:t>
            </a:r>
            <a:endParaRPr b="0" i="0" sz="700" u="none" cap="none" strike="noStrike">
              <a:solidFill>
                <a:schemeClr val="dk1"/>
              </a:solidFill>
              <a:latin typeface="Calibri"/>
              <a:ea typeface="Calibri"/>
              <a:cs typeface="Calibri"/>
              <a:sym typeface="Calibri"/>
            </a:endParaRPr>
          </a:p>
        </p:txBody>
      </p:sp>
      <p:sp>
        <p:nvSpPr>
          <p:cNvPr id="676" name="Google Shape;676;p24"/>
          <p:cNvSpPr/>
          <p:nvPr/>
        </p:nvSpPr>
        <p:spPr>
          <a:xfrm>
            <a:off x="759621" y="2691935"/>
            <a:ext cx="1417200" cy="219600"/>
          </a:xfrm>
          <a:prstGeom prst="roundRect">
            <a:avLst>
              <a:gd fmla="val 12500" name="adj"/>
            </a:avLst>
          </a:prstGeom>
          <a:solidFill>
            <a:srgbClr val="FFFFFF"/>
          </a:solidFill>
          <a:ln cap="flat" cmpd="sng" w="9525">
            <a:solidFill>
              <a:srgbClr val="C8C4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p24"/>
          <p:cNvSpPr/>
          <p:nvPr/>
        </p:nvSpPr>
        <p:spPr>
          <a:xfrm>
            <a:off x="759621" y="2691935"/>
            <a:ext cx="36600" cy="219600"/>
          </a:xfrm>
          <a:prstGeom prst="rect">
            <a:avLst/>
          </a:prstGeom>
          <a:solidFill>
            <a:srgbClr val="C74634"/>
          </a:solidFill>
          <a:ln cap="flat" cmpd="sng" w="12700">
            <a:solidFill>
              <a:srgbClr val="C7463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p24"/>
          <p:cNvSpPr/>
          <p:nvPr/>
        </p:nvSpPr>
        <p:spPr>
          <a:xfrm>
            <a:off x="869349" y="2691935"/>
            <a:ext cx="1280100" cy="2196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111111"/>
              </a:buClr>
              <a:buSzPts val="700"/>
              <a:buFont typeface="DM Mono"/>
              <a:buNone/>
            </a:pPr>
            <a:r>
              <a:rPr b="1" i="0" lang="en-US" sz="700" u="none" cap="none" strike="noStrike">
                <a:solidFill>
                  <a:srgbClr val="111111"/>
                </a:solidFill>
                <a:latin typeface="DM Mono"/>
                <a:ea typeface="DM Mono"/>
                <a:cs typeface="DM Mono"/>
                <a:sym typeface="DM Mono"/>
              </a:rPr>
              <a:t>EMBED MODEL</a:t>
            </a:r>
            <a:endParaRPr b="0" i="0" sz="700" u="none" cap="none" strike="noStrike">
              <a:solidFill>
                <a:schemeClr val="dk1"/>
              </a:solidFill>
              <a:latin typeface="Calibri"/>
              <a:ea typeface="Calibri"/>
              <a:cs typeface="Calibri"/>
              <a:sym typeface="Calibri"/>
            </a:endParaRPr>
          </a:p>
        </p:txBody>
      </p:sp>
      <p:sp>
        <p:nvSpPr>
          <p:cNvPr id="679" name="Google Shape;679;p24"/>
          <p:cNvSpPr/>
          <p:nvPr/>
        </p:nvSpPr>
        <p:spPr>
          <a:xfrm>
            <a:off x="2213493" y="2852822"/>
            <a:ext cx="1417200" cy="219600"/>
          </a:xfrm>
          <a:prstGeom prst="roundRect">
            <a:avLst>
              <a:gd fmla="val 12500" name="adj"/>
            </a:avLst>
          </a:prstGeom>
          <a:solidFill>
            <a:srgbClr val="FFFFFF"/>
          </a:solidFill>
          <a:ln cap="flat" cmpd="sng" w="9525">
            <a:solidFill>
              <a:srgbClr val="C8C4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p24"/>
          <p:cNvSpPr/>
          <p:nvPr/>
        </p:nvSpPr>
        <p:spPr>
          <a:xfrm>
            <a:off x="2213493" y="2852822"/>
            <a:ext cx="36600" cy="219600"/>
          </a:xfrm>
          <a:prstGeom prst="rect">
            <a:avLst/>
          </a:prstGeom>
          <a:solidFill>
            <a:srgbClr val="C74634"/>
          </a:solidFill>
          <a:ln cap="flat" cmpd="sng" w="12700">
            <a:solidFill>
              <a:srgbClr val="C7463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p24"/>
          <p:cNvSpPr/>
          <p:nvPr/>
        </p:nvSpPr>
        <p:spPr>
          <a:xfrm>
            <a:off x="2323221" y="2852822"/>
            <a:ext cx="1280100" cy="2196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111111"/>
              </a:buClr>
              <a:buSzPts val="700"/>
              <a:buFont typeface="DM Mono"/>
              <a:buNone/>
            </a:pPr>
            <a:r>
              <a:rPr b="1" i="0" lang="en-US" sz="700" u="none" cap="none" strike="noStrike">
                <a:solidFill>
                  <a:srgbClr val="111111"/>
                </a:solidFill>
                <a:latin typeface="DM Mono"/>
                <a:ea typeface="DM Mono"/>
                <a:cs typeface="DM Mono"/>
                <a:sym typeface="DM Mono"/>
              </a:rPr>
              <a:t>RERANK MODEL</a:t>
            </a:r>
            <a:endParaRPr b="0" i="0" sz="700" u="none" cap="none" strike="noStrike">
              <a:solidFill>
                <a:schemeClr val="dk1"/>
              </a:solidFill>
              <a:latin typeface="Calibri"/>
              <a:ea typeface="Calibri"/>
              <a:cs typeface="Calibri"/>
              <a:sym typeface="Calibri"/>
            </a:endParaRPr>
          </a:p>
        </p:txBody>
      </p:sp>
      <p:sp>
        <p:nvSpPr>
          <p:cNvPr id="682" name="Google Shape;682;p24"/>
          <p:cNvSpPr/>
          <p:nvPr/>
        </p:nvSpPr>
        <p:spPr>
          <a:xfrm>
            <a:off x="759621" y="2947967"/>
            <a:ext cx="1417200" cy="219600"/>
          </a:xfrm>
          <a:prstGeom prst="roundRect">
            <a:avLst>
              <a:gd fmla="val 12500" name="adj"/>
            </a:avLst>
          </a:prstGeom>
          <a:solidFill>
            <a:srgbClr val="FFFFFF"/>
          </a:solidFill>
          <a:ln cap="flat" cmpd="sng" w="9525">
            <a:solidFill>
              <a:srgbClr val="C8C4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p24"/>
          <p:cNvSpPr/>
          <p:nvPr/>
        </p:nvSpPr>
        <p:spPr>
          <a:xfrm>
            <a:off x="759621" y="2947967"/>
            <a:ext cx="36600" cy="219600"/>
          </a:xfrm>
          <a:prstGeom prst="rect">
            <a:avLst/>
          </a:prstGeom>
          <a:solidFill>
            <a:srgbClr val="C74634"/>
          </a:solidFill>
          <a:ln cap="flat" cmpd="sng" w="12700">
            <a:solidFill>
              <a:srgbClr val="C7463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p24"/>
          <p:cNvSpPr/>
          <p:nvPr/>
        </p:nvSpPr>
        <p:spPr>
          <a:xfrm>
            <a:off x="869349" y="2947967"/>
            <a:ext cx="1280100" cy="2196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111111"/>
              </a:buClr>
              <a:buSzPts val="700"/>
              <a:buFont typeface="DM Mono"/>
              <a:buNone/>
            </a:pPr>
            <a:r>
              <a:rPr b="1" i="0" lang="en-US" sz="700" u="none" cap="none" strike="noStrike">
                <a:solidFill>
                  <a:srgbClr val="111111"/>
                </a:solidFill>
                <a:latin typeface="DM Mono"/>
                <a:ea typeface="DM Mono"/>
                <a:cs typeface="DM Mono"/>
                <a:sym typeface="DM Mono"/>
              </a:rPr>
              <a:t>MEMORY (DB + FS)</a:t>
            </a:r>
            <a:endParaRPr b="0" i="0" sz="700" u="none" cap="none" strike="noStrike">
              <a:solidFill>
                <a:schemeClr val="dk1"/>
              </a:solidFill>
              <a:latin typeface="Calibri"/>
              <a:ea typeface="Calibri"/>
              <a:cs typeface="Calibri"/>
              <a:sym typeface="Calibri"/>
            </a:endParaRPr>
          </a:p>
        </p:txBody>
      </p:sp>
      <p:sp>
        <p:nvSpPr>
          <p:cNvPr id="685" name="Google Shape;685;p24"/>
          <p:cNvSpPr/>
          <p:nvPr/>
        </p:nvSpPr>
        <p:spPr>
          <a:xfrm>
            <a:off x="2213493" y="3108854"/>
            <a:ext cx="1417200" cy="219600"/>
          </a:xfrm>
          <a:prstGeom prst="roundRect">
            <a:avLst>
              <a:gd fmla="val 12500" name="adj"/>
            </a:avLst>
          </a:prstGeom>
          <a:solidFill>
            <a:srgbClr val="FFFFFF"/>
          </a:solidFill>
          <a:ln cap="flat" cmpd="sng" w="9525">
            <a:solidFill>
              <a:srgbClr val="C8C4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 name="Google Shape;686;p24"/>
          <p:cNvSpPr/>
          <p:nvPr/>
        </p:nvSpPr>
        <p:spPr>
          <a:xfrm>
            <a:off x="2213493" y="3108854"/>
            <a:ext cx="36600" cy="219600"/>
          </a:xfrm>
          <a:prstGeom prst="rect">
            <a:avLst/>
          </a:prstGeom>
          <a:solidFill>
            <a:srgbClr val="C74634"/>
          </a:solidFill>
          <a:ln cap="flat" cmpd="sng" w="12700">
            <a:solidFill>
              <a:srgbClr val="C7463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p24"/>
          <p:cNvSpPr/>
          <p:nvPr/>
        </p:nvSpPr>
        <p:spPr>
          <a:xfrm>
            <a:off x="2323221" y="3108854"/>
            <a:ext cx="1280100" cy="2196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111111"/>
              </a:buClr>
              <a:buSzPts val="700"/>
              <a:buFont typeface="DM Mono"/>
              <a:buNone/>
            </a:pPr>
            <a:r>
              <a:rPr b="1" i="0" lang="en-US" sz="700" u="none" cap="none" strike="noStrike">
                <a:solidFill>
                  <a:srgbClr val="111111"/>
                </a:solidFill>
                <a:latin typeface="DM Mono"/>
                <a:ea typeface="DM Mono"/>
                <a:cs typeface="DM Mono"/>
                <a:sym typeface="DM Mono"/>
              </a:rPr>
              <a:t>RETRIEVAL</a:t>
            </a:r>
            <a:endParaRPr b="0" i="0" sz="700" u="none" cap="none" strike="noStrike">
              <a:solidFill>
                <a:schemeClr val="dk1"/>
              </a:solidFill>
              <a:latin typeface="Calibri"/>
              <a:ea typeface="Calibri"/>
              <a:cs typeface="Calibri"/>
              <a:sym typeface="Calibri"/>
            </a:endParaRPr>
          </a:p>
        </p:txBody>
      </p:sp>
      <p:sp>
        <p:nvSpPr>
          <p:cNvPr id="688" name="Google Shape;688;p24"/>
          <p:cNvSpPr/>
          <p:nvPr/>
        </p:nvSpPr>
        <p:spPr>
          <a:xfrm>
            <a:off x="759621" y="3203999"/>
            <a:ext cx="1417200" cy="219600"/>
          </a:xfrm>
          <a:prstGeom prst="roundRect">
            <a:avLst>
              <a:gd fmla="val 12500" name="adj"/>
            </a:avLst>
          </a:prstGeom>
          <a:solidFill>
            <a:srgbClr val="FFFFFF"/>
          </a:solidFill>
          <a:ln cap="flat" cmpd="sng" w="9525">
            <a:solidFill>
              <a:srgbClr val="C8C4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 name="Google Shape;689;p24"/>
          <p:cNvSpPr/>
          <p:nvPr/>
        </p:nvSpPr>
        <p:spPr>
          <a:xfrm>
            <a:off x="759621" y="3203999"/>
            <a:ext cx="36600" cy="219600"/>
          </a:xfrm>
          <a:prstGeom prst="rect">
            <a:avLst/>
          </a:prstGeom>
          <a:solidFill>
            <a:srgbClr val="C74634"/>
          </a:solidFill>
          <a:ln cap="flat" cmpd="sng" w="12700">
            <a:solidFill>
              <a:srgbClr val="C7463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p24"/>
          <p:cNvSpPr/>
          <p:nvPr/>
        </p:nvSpPr>
        <p:spPr>
          <a:xfrm>
            <a:off x="869349" y="3203999"/>
            <a:ext cx="1280100" cy="2196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111111"/>
              </a:buClr>
              <a:buSzPts val="700"/>
              <a:buFont typeface="DM Mono"/>
              <a:buNone/>
            </a:pPr>
            <a:r>
              <a:rPr b="1" i="0" lang="en-US" sz="700" u="none" cap="none" strike="noStrike">
                <a:solidFill>
                  <a:srgbClr val="111111"/>
                </a:solidFill>
                <a:latin typeface="DM Mono"/>
                <a:ea typeface="DM Mono"/>
                <a:cs typeface="DM Mono"/>
                <a:sym typeface="DM Mono"/>
              </a:rPr>
              <a:t>TOOL REGISTRY</a:t>
            </a:r>
            <a:endParaRPr b="0" i="0" sz="700" u="none" cap="none" strike="noStrike">
              <a:solidFill>
                <a:schemeClr val="dk1"/>
              </a:solidFill>
              <a:latin typeface="Calibri"/>
              <a:ea typeface="Calibri"/>
              <a:cs typeface="Calibri"/>
              <a:sym typeface="Calibri"/>
            </a:endParaRPr>
          </a:p>
        </p:txBody>
      </p:sp>
      <p:sp>
        <p:nvSpPr>
          <p:cNvPr id="691" name="Google Shape;691;p24"/>
          <p:cNvSpPr/>
          <p:nvPr/>
        </p:nvSpPr>
        <p:spPr>
          <a:xfrm>
            <a:off x="2213493" y="3364886"/>
            <a:ext cx="1417200" cy="219600"/>
          </a:xfrm>
          <a:prstGeom prst="roundRect">
            <a:avLst>
              <a:gd fmla="val 12500" name="adj"/>
            </a:avLst>
          </a:prstGeom>
          <a:solidFill>
            <a:srgbClr val="FFFFFF"/>
          </a:solidFill>
          <a:ln cap="flat" cmpd="sng" w="9525">
            <a:solidFill>
              <a:srgbClr val="C8C4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 name="Google Shape;692;p24"/>
          <p:cNvSpPr/>
          <p:nvPr/>
        </p:nvSpPr>
        <p:spPr>
          <a:xfrm>
            <a:off x="2213493" y="3364886"/>
            <a:ext cx="36600" cy="219600"/>
          </a:xfrm>
          <a:prstGeom prst="rect">
            <a:avLst/>
          </a:prstGeom>
          <a:solidFill>
            <a:srgbClr val="C74634"/>
          </a:solidFill>
          <a:ln cap="flat" cmpd="sng" w="12700">
            <a:solidFill>
              <a:srgbClr val="C7463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 name="Google Shape;693;p24"/>
          <p:cNvSpPr/>
          <p:nvPr/>
        </p:nvSpPr>
        <p:spPr>
          <a:xfrm>
            <a:off x="2323221" y="3364886"/>
            <a:ext cx="1280100" cy="2196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111111"/>
              </a:buClr>
              <a:buSzPts val="700"/>
              <a:buFont typeface="DM Mono"/>
              <a:buNone/>
            </a:pPr>
            <a:r>
              <a:rPr b="1" i="0" lang="en-US" sz="700" u="none" cap="none" strike="noStrike">
                <a:solidFill>
                  <a:srgbClr val="111111"/>
                </a:solidFill>
                <a:latin typeface="DM Mono"/>
                <a:ea typeface="DM Mono"/>
                <a:cs typeface="DM Mono"/>
                <a:sym typeface="DM Mono"/>
              </a:rPr>
              <a:t>SANDBOX</a:t>
            </a:r>
            <a:endParaRPr b="0" i="0" sz="700" u="none" cap="none" strike="noStrike">
              <a:solidFill>
                <a:schemeClr val="dk1"/>
              </a:solidFill>
              <a:latin typeface="Calibri"/>
              <a:ea typeface="Calibri"/>
              <a:cs typeface="Calibri"/>
              <a:sym typeface="Calibri"/>
            </a:endParaRPr>
          </a:p>
        </p:txBody>
      </p:sp>
      <p:sp>
        <p:nvSpPr>
          <p:cNvPr id="694" name="Google Shape;694;p24"/>
          <p:cNvSpPr/>
          <p:nvPr/>
        </p:nvSpPr>
        <p:spPr>
          <a:xfrm>
            <a:off x="759621" y="3460031"/>
            <a:ext cx="1417200" cy="219600"/>
          </a:xfrm>
          <a:prstGeom prst="roundRect">
            <a:avLst>
              <a:gd fmla="val 12500" name="adj"/>
            </a:avLst>
          </a:prstGeom>
          <a:solidFill>
            <a:srgbClr val="FFFFFF"/>
          </a:solidFill>
          <a:ln cap="flat" cmpd="sng" w="9525">
            <a:solidFill>
              <a:srgbClr val="C8C4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 name="Google Shape;695;p24"/>
          <p:cNvSpPr/>
          <p:nvPr/>
        </p:nvSpPr>
        <p:spPr>
          <a:xfrm>
            <a:off x="759621" y="3460031"/>
            <a:ext cx="36600" cy="219600"/>
          </a:xfrm>
          <a:prstGeom prst="rect">
            <a:avLst/>
          </a:prstGeom>
          <a:solidFill>
            <a:srgbClr val="C74634"/>
          </a:solidFill>
          <a:ln cap="flat" cmpd="sng" w="12700">
            <a:solidFill>
              <a:srgbClr val="C7463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 name="Google Shape;696;p24"/>
          <p:cNvSpPr/>
          <p:nvPr/>
        </p:nvSpPr>
        <p:spPr>
          <a:xfrm>
            <a:off x="869349" y="3460031"/>
            <a:ext cx="1280100" cy="2196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111111"/>
              </a:buClr>
              <a:buSzPts val="700"/>
              <a:buFont typeface="DM Mono"/>
              <a:buNone/>
            </a:pPr>
            <a:r>
              <a:rPr b="1" i="0" lang="en-US" sz="700" u="none" cap="none" strike="noStrike">
                <a:solidFill>
                  <a:srgbClr val="111111"/>
                </a:solidFill>
                <a:latin typeface="DM Mono"/>
                <a:ea typeface="DM Mono"/>
                <a:cs typeface="DM Mono"/>
                <a:sym typeface="DM Mono"/>
              </a:rPr>
              <a:t>SECURITY</a:t>
            </a:r>
            <a:endParaRPr b="0" i="0" sz="700" u="none" cap="none" strike="noStrike">
              <a:solidFill>
                <a:schemeClr val="dk1"/>
              </a:solidFill>
              <a:latin typeface="Calibri"/>
              <a:ea typeface="Calibri"/>
              <a:cs typeface="Calibri"/>
              <a:sym typeface="Calibri"/>
            </a:endParaRPr>
          </a:p>
        </p:txBody>
      </p:sp>
      <p:sp>
        <p:nvSpPr>
          <p:cNvPr id="697" name="Google Shape;697;p24"/>
          <p:cNvSpPr/>
          <p:nvPr/>
        </p:nvSpPr>
        <p:spPr>
          <a:xfrm>
            <a:off x="2213493" y="3620918"/>
            <a:ext cx="1417200" cy="219600"/>
          </a:xfrm>
          <a:prstGeom prst="roundRect">
            <a:avLst>
              <a:gd fmla="val 12500" name="adj"/>
            </a:avLst>
          </a:prstGeom>
          <a:solidFill>
            <a:srgbClr val="FFFFFF"/>
          </a:solidFill>
          <a:ln cap="flat" cmpd="sng" w="9525">
            <a:solidFill>
              <a:srgbClr val="C8C4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 name="Google Shape;698;p24"/>
          <p:cNvSpPr/>
          <p:nvPr/>
        </p:nvSpPr>
        <p:spPr>
          <a:xfrm>
            <a:off x="2213493" y="3620918"/>
            <a:ext cx="36600" cy="219600"/>
          </a:xfrm>
          <a:prstGeom prst="rect">
            <a:avLst/>
          </a:prstGeom>
          <a:solidFill>
            <a:srgbClr val="C74634"/>
          </a:solidFill>
          <a:ln cap="flat" cmpd="sng" w="12700">
            <a:solidFill>
              <a:srgbClr val="C7463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 name="Google Shape;699;p24"/>
          <p:cNvSpPr/>
          <p:nvPr/>
        </p:nvSpPr>
        <p:spPr>
          <a:xfrm>
            <a:off x="2323221" y="3620918"/>
            <a:ext cx="1280100" cy="2196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111111"/>
              </a:buClr>
              <a:buSzPts val="700"/>
              <a:buFont typeface="DM Mono"/>
              <a:buNone/>
            </a:pPr>
            <a:r>
              <a:rPr b="1" i="0" lang="en-US" sz="700" u="none" cap="none" strike="noStrike">
                <a:solidFill>
                  <a:srgbClr val="111111"/>
                </a:solidFill>
                <a:latin typeface="DM Mono"/>
                <a:ea typeface="DM Mono"/>
                <a:cs typeface="DM Mono"/>
                <a:sym typeface="DM Mono"/>
              </a:rPr>
              <a:t>MEMORY MANAGER</a:t>
            </a:r>
            <a:endParaRPr b="0" i="0" sz="700" u="none" cap="none" strike="noStrike">
              <a:solidFill>
                <a:schemeClr val="dk1"/>
              </a:solidFill>
              <a:latin typeface="Calibri"/>
              <a:ea typeface="Calibri"/>
              <a:cs typeface="Calibri"/>
              <a:sym typeface="Calibri"/>
            </a:endParaRPr>
          </a:p>
        </p:txBody>
      </p:sp>
      <p:sp>
        <p:nvSpPr>
          <p:cNvPr id="700" name="Google Shape;700;p24"/>
          <p:cNvSpPr/>
          <p:nvPr/>
        </p:nvSpPr>
        <p:spPr>
          <a:xfrm>
            <a:off x="759621" y="3716063"/>
            <a:ext cx="1417200" cy="219600"/>
          </a:xfrm>
          <a:prstGeom prst="roundRect">
            <a:avLst>
              <a:gd fmla="val 12500" name="adj"/>
            </a:avLst>
          </a:prstGeom>
          <a:solidFill>
            <a:srgbClr val="FFFFFF"/>
          </a:solidFill>
          <a:ln cap="flat" cmpd="sng" w="9525">
            <a:solidFill>
              <a:srgbClr val="C8C4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 name="Google Shape;701;p24"/>
          <p:cNvSpPr/>
          <p:nvPr/>
        </p:nvSpPr>
        <p:spPr>
          <a:xfrm>
            <a:off x="759621" y="3716063"/>
            <a:ext cx="36600" cy="219600"/>
          </a:xfrm>
          <a:prstGeom prst="rect">
            <a:avLst/>
          </a:prstGeom>
          <a:solidFill>
            <a:srgbClr val="C74634"/>
          </a:solidFill>
          <a:ln cap="flat" cmpd="sng" w="12700">
            <a:solidFill>
              <a:srgbClr val="C7463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 name="Google Shape;702;p24"/>
          <p:cNvSpPr/>
          <p:nvPr/>
        </p:nvSpPr>
        <p:spPr>
          <a:xfrm>
            <a:off x="869349" y="3716063"/>
            <a:ext cx="1280100" cy="2196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111111"/>
              </a:buClr>
              <a:buSzPts val="700"/>
              <a:buFont typeface="DM Mono"/>
              <a:buNone/>
            </a:pPr>
            <a:r>
              <a:rPr b="1" i="0" lang="en-US" sz="700" u="none" cap="none" strike="noStrike">
                <a:solidFill>
                  <a:srgbClr val="111111"/>
                </a:solidFill>
                <a:latin typeface="DM Mono"/>
                <a:ea typeface="DM Mono"/>
                <a:cs typeface="DM Mono"/>
                <a:sym typeface="DM Mono"/>
              </a:rPr>
              <a:t>MEMORY ENG.</a:t>
            </a:r>
            <a:endParaRPr b="0" i="0" sz="700" u="none" cap="none" strike="noStrike">
              <a:solidFill>
                <a:schemeClr val="dk1"/>
              </a:solidFill>
              <a:latin typeface="Calibri"/>
              <a:ea typeface="Calibri"/>
              <a:cs typeface="Calibri"/>
              <a:sym typeface="Calibri"/>
            </a:endParaRPr>
          </a:p>
        </p:txBody>
      </p:sp>
      <p:sp>
        <p:nvSpPr>
          <p:cNvPr id="703" name="Google Shape;703;p24"/>
          <p:cNvSpPr/>
          <p:nvPr/>
        </p:nvSpPr>
        <p:spPr>
          <a:xfrm>
            <a:off x="6288693" y="3155900"/>
            <a:ext cx="1417200" cy="219600"/>
          </a:xfrm>
          <a:prstGeom prst="roundRect">
            <a:avLst>
              <a:gd fmla="val 12500" name="adj"/>
            </a:avLst>
          </a:prstGeom>
          <a:solidFill>
            <a:srgbClr val="FFFFFF"/>
          </a:solidFill>
          <a:ln cap="flat" cmpd="sng" w="9525">
            <a:solidFill>
              <a:srgbClr val="C8C4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 name="Google Shape;704;p24"/>
          <p:cNvSpPr/>
          <p:nvPr/>
        </p:nvSpPr>
        <p:spPr>
          <a:xfrm>
            <a:off x="6247518" y="3155900"/>
            <a:ext cx="36600" cy="219600"/>
          </a:xfrm>
          <a:prstGeom prst="rect">
            <a:avLst/>
          </a:prstGeom>
          <a:solidFill>
            <a:srgbClr val="C74634"/>
          </a:solidFill>
          <a:ln cap="flat" cmpd="sng" w="12700">
            <a:solidFill>
              <a:srgbClr val="C7463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 name="Google Shape;705;p24"/>
          <p:cNvSpPr/>
          <p:nvPr/>
        </p:nvSpPr>
        <p:spPr>
          <a:xfrm>
            <a:off x="6357246" y="3155900"/>
            <a:ext cx="1280100" cy="2196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111111"/>
              </a:buClr>
              <a:buSzPts val="700"/>
              <a:buFont typeface="DM Mono"/>
              <a:buNone/>
            </a:pPr>
            <a:r>
              <a:rPr b="1" i="0" lang="en-US" sz="700" u="none" cap="none" strike="noStrike">
                <a:solidFill>
                  <a:srgbClr val="111111"/>
                </a:solidFill>
                <a:latin typeface="DM Mono"/>
                <a:ea typeface="DM Mono"/>
                <a:cs typeface="DM Mono"/>
                <a:sym typeface="DM Mono"/>
              </a:rPr>
              <a:t>CONTEXT ENG.</a:t>
            </a:r>
            <a:endParaRPr b="0" i="0" sz="700" u="none" cap="none" strike="noStrike">
              <a:solidFill>
                <a:schemeClr val="dk1"/>
              </a:solidFill>
              <a:latin typeface="Calibri"/>
              <a:ea typeface="Calibri"/>
              <a:cs typeface="Calibri"/>
              <a:sym typeface="Calibri"/>
            </a:endParaRPr>
          </a:p>
        </p:txBody>
      </p:sp>
      <p:sp>
        <p:nvSpPr>
          <p:cNvPr id="706" name="Google Shape;706;p24"/>
          <p:cNvSpPr/>
          <p:nvPr/>
        </p:nvSpPr>
        <p:spPr>
          <a:xfrm>
            <a:off x="6247521" y="2800107"/>
            <a:ext cx="1417200" cy="219600"/>
          </a:xfrm>
          <a:prstGeom prst="roundRect">
            <a:avLst>
              <a:gd fmla="val 12500" name="adj"/>
            </a:avLst>
          </a:prstGeom>
          <a:solidFill>
            <a:srgbClr val="FFFFFF"/>
          </a:solidFill>
          <a:ln cap="flat" cmpd="sng" w="9525">
            <a:solidFill>
              <a:srgbClr val="C8C4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 name="Google Shape;707;p24"/>
          <p:cNvSpPr/>
          <p:nvPr/>
        </p:nvSpPr>
        <p:spPr>
          <a:xfrm>
            <a:off x="6247521" y="2800107"/>
            <a:ext cx="36600" cy="219600"/>
          </a:xfrm>
          <a:prstGeom prst="rect">
            <a:avLst/>
          </a:prstGeom>
          <a:solidFill>
            <a:srgbClr val="C74634"/>
          </a:solidFill>
          <a:ln cap="flat" cmpd="sng" w="12700">
            <a:solidFill>
              <a:srgbClr val="C7463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 name="Google Shape;708;p24"/>
          <p:cNvSpPr/>
          <p:nvPr/>
        </p:nvSpPr>
        <p:spPr>
          <a:xfrm>
            <a:off x="6357249" y="2800107"/>
            <a:ext cx="1280100" cy="2196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111111"/>
              </a:buClr>
              <a:buSzPts val="700"/>
              <a:buFont typeface="DM Mono"/>
              <a:buNone/>
            </a:pPr>
            <a:r>
              <a:rPr b="1" i="0" lang="en-US" sz="700" u="none" cap="none" strike="noStrike">
                <a:solidFill>
                  <a:srgbClr val="111111"/>
                </a:solidFill>
                <a:latin typeface="DM Mono"/>
                <a:ea typeface="DM Mono"/>
                <a:cs typeface="DM Mono"/>
                <a:sym typeface="DM Mono"/>
              </a:rPr>
              <a:t>AGENT LOOP</a:t>
            </a:r>
            <a:endParaRPr b="0" i="0" sz="700" u="none" cap="none" strike="noStrike">
              <a:solidFill>
                <a:schemeClr val="dk1"/>
              </a:solidFill>
              <a:latin typeface="Calibri"/>
              <a:ea typeface="Calibri"/>
              <a:cs typeface="Calibri"/>
              <a:sym typeface="Calibri"/>
            </a:endParaRPr>
          </a:p>
        </p:txBody>
      </p:sp>
      <p:sp>
        <p:nvSpPr>
          <p:cNvPr id="709" name="Google Shape;709;p24"/>
          <p:cNvSpPr/>
          <p:nvPr/>
        </p:nvSpPr>
        <p:spPr>
          <a:xfrm>
            <a:off x="2213506" y="3876982"/>
            <a:ext cx="1417200" cy="219600"/>
          </a:xfrm>
          <a:prstGeom prst="roundRect">
            <a:avLst>
              <a:gd fmla="val 12500" name="adj"/>
            </a:avLst>
          </a:prstGeom>
          <a:solidFill>
            <a:srgbClr val="FFFFFF"/>
          </a:solidFill>
          <a:ln cap="flat" cmpd="sng" w="9525">
            <a:solidFill>
              <a:srgbClr val="C8C4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 name="Google Shape;710;p24"/>
          <p:cNvSpPr/>
          <p:nvPr/>
        </p:nvSpPr>
        <p:spPr>
          <a:xfrm>
            <a:off x="2231731" y="3876982"/>
            <a:ext cx="36600" cy="219600"/>
          </a:xfrm>
          <a:prstGeom prst="rect">
            <a:avLst/>
          </a:prstGeom>
          <a:solidFill>
            <a:srgbClr val="C74634"/>
          </a:solidFill>
          <a:ln cap="flat" cmpd="sng" w="12700">
            <a:solidFill>
              <a:srgbClr val="C7463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 name="Google Shape;711;p24"/>
          <p:cNvSpPr/>
          <p:nvPr/>
        </p:nvSpPr>
        <p:spPr>
          <a:xfrm>
            <a:off x="2323234" y="3876982"/>
            <a:ext cx="1280100" cy="2196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111111"/>
              </a:buClr>
              <a:buSzPts val="700"/>
              <a:buFont typeface="DM Mono"/>
              <a:buNone/>
            </a:pPr>
            <a:r>
              <a:rPr b="1" i="0" lang="en-US" sz="700" u="none" cap="none" strike="noStrike">
                <a:solidFill>
                  <a:srgbClr val="111111"/>
                </a:solidFill>
                <a:latin typeface="DM Mono"/>
                <a:ea typeface="DM Mono"/>
                <a:cs typeface="DM Mono"/>
                <a:sym typeface="DM Mono"/>
              </a:rPr>
              <a:t>OBSERVABILITY</a:t>
            </a:r>
            <a:endParaRPr b="0" i="0" sz="700" u="none" cap="none" strike="noStrike">
              <a:solidFill>
                <a:schemeClr val="dk1"/>
              </a:solidFill>
              <a:latin typeface="Calibri"/>
              <a:ea typeface="Calibri"/>
              <a:cs typeface="Calibri"/>
              <a:sym typeface="Calibri"/>
            </a:endParaRPr>
          </a:p>
        </p:txBody>
      </p:sp>
      <p:sp>
        <p:nvSpPr>
          <p:cNvPr id="712" name="Google Shape;712;p24"/>
          <p:cNvSpPr/>
          <p:nvPr/>
        </p:nvSpPr>
        <p:spPr>
          <a:xfrm>
            <a:off x="4536662" y="2909842"/>
            <a:ext cx="1053900" cy="807900"/>
          </a:xfrm>
          <a:prstGeom prst="rect">
            <a:avLst/>
          </a:prstGeom>
          <a:solidFill>
            <a:srgbClr val="C74634"/>
          </a:solidFill>
          <a:ln cap="flat" cmpd="sng" w="9750">
            <a:solidFill>
              <a:srgbClr val="C74634"/>
            </a:solidFill>
            <a:prstDash val="solid"/>
            <a:round/>
            <a:headEnd len="sm" w="sm" type="none"/>
            <a:tailEnd len="sm" w="sm" type="none"/>
          </a:ln>
        </p:spPr>
        <p:txBody>
          <a:bodyPr anchorCtr="0" anchor="ctr" bIns="70250" lIns="70250" spcFirstLastPara="1" rIns="70250" wrap="square" tIns="70250">
            <a:noAutofit/>
          </a:bodyPr>
          <a:lstStyle/>
          <a:p>
            <a:pPr indent="0" lvl="0" marL="0" rtl="0" algn="l">
              <a:spcBef>
                <a:spcPts val="0"/>
              </a:spcBef>
              <a:spcAft>
                <a:spcPts val="0"/>
              </a:spcAft>
              <a:buNone/>
            </a:pPr>
            <a:r>
              <a:t/>
            </a:r>
            <a:endParaRPr/>
          </a:p>
        </p:txBody>
      </p:sp>
      <p:sp>
        <p:nvSpPr>
          <p:cNvPr id="713" name="Google Shape;713;p24"/>
          <p:cNvSpPr/>
          <p:nvPr/>
        </p:nvSpPr>
        <p:spPr>
          <a:xfrm>
            <a:off x="4536662" y="3630049"/>
            <a:ext cx="1053900" cy="175800"/>
          </a:xfrm>
          <a:prstGeom prst="ellipse">
            <a:avLst/>
          </a:prstGeom>
          <a:solidFill>
            <a:srgbClr val="A6362A"/>
          </a:solidFill>
          <a:ln cap="flat" cmpd="sng" w="9750">
            <a:solidFill>
              <a:srgbClr val="A6362A"/>
            </a:solidFill>
            <a:prstDash val="solid"/>
            <a:round/>
            <a:headEnd len="sm" w="sm" type="none"/>
            <a:tailEnd len="sm" w="sm" type="none"/>
          </a:ln>
        </p:spPr>
        <p:txBody>
          <a:bodyPr anchorCtr="0" anchor="ctr" bIns="70250" lIns="70250" spcFirstLastPara="1" rIns="70250" wrap="square" tIns="70250">
            <a:noAutofit/>
          </a:bodyPr>
          <a:lstStyle/>
          <a:p>
            <a:pPr indent="0" lvl="0" marL="0" rtl="0" algn="l">
              <a:spcBef>
                <a:spcPts val="0"/>
              </a:spcBef>
              <a:spcAft>
                <a:spcPts val="0"/>
              </a:spcAft>
              <a:buNone/>
            </a:pPr>
            <a:r>
              <a:t/>
            </a:r>
            <a:endParaRPr/>
          </a:p>
        </p:txBody>
      </p:sp>
      <p:sp>
        <p:nvSpPr>
          <p:cNvPr id="714" name="Google Shape;714;p24"/>
          <p:cNvSpPr/>
          <p:nvPr/>
        </p:nvSpPr>
        <p:spPr>
          <a:xfrm>
            <a:off x="4536662" y="2980106"/>
            <a:ext cx="1053900" cy="175800"/>
          </a:xfrm>
          <a:prstGeom prst="ellipse">
            <a:avLst/>
          </a:prstGeom>
          <a:solidFill>
            <a:srgbClr val="C74634">
              <a:alpha val="0"/>
            </a:srgbClr>
          </a:solidFill>
          <a:ln cap="flat" cmpd="sng" w="8775">
            <a:solidFill>
              <a:srgbClr val="FFFFFF">
                <a:alpha val="45100"/>
              </a:srgbClr>
            </a:solidFill>
            <a:prstDash val="solid"/>
            <a:round/>
            <a:headEnd len="sm" w="sm" type="none"/>
            <a:tailEnd len="sm" w="sm" type="none"/>
          </a:ln>
        </p:spPr>
        <p:txBody>
          <a:bodyPr anchorCtr="0" anchor="ctr" bIns="70250" lIns="70250" spcFirstLastPara="1" rIns="70250" wrap="square" tIns="70250">
            <a:noAutofit/>
          </a:bodyPr>
          <a:lstStyle/>
          <a:p>
            <a:pPr indent="0" lvl="0" marL="0" rtl="0" algn="l">
              <a:spcBef>
                <a:spcPts val="0"/>
              </a:spcBef>
              <a:spcAft>
                <a:spcPts val="0"/>
              </a:spcAft>
              <a:buNone/>
            </a:pPr>
            <a:r>
              <a:t/>
            </a:r>
            <a:endParaRPr/>
          </a:p>
        </p:txBody>
      </p:sp>
      <p:sp>
        <p:nvSpPr>
          <p:cNvPr id="715" name="Google Shape;715;p24"/>
          <p:cNvSpPr/>
          <p:nvPr/>
        </p:nvSpPr>
        <p:spPr>
          <a:xfrm>
            <a:off x="4536662" y="3226030"/>
            <a:ext cx="1053900" cy="175800"/>
          </a:xfrm>
          <a:prstGeom prst="ellipse">
            <a:avLst/>
          </a:prstGeom>
          <a:solidFill>
            <a:srgbClr val="C74634">
              <a:alpha val="0"/>
            </a:srgbClr>
          </a:solidFill>
          <a:ln cap="flat" cmpd="sng" w="8775">
            <a:solidFill>
              <a:srgbClr val="FFFFFF">
                <a:alpha val="45100"/>
              </a:srgbClr>
            </a:solidFill>
            <a:prstDash val="solid"/>
            <a:round/>
            <a:headEnd len="sm" w="sm" type="none"/>
            <a:tailEnd len="sm" w="sm" type="none"/>
          </a:ln>
        </p:spPr>
        <p:txBody>
          <a:bodyPr anchorCtr="0" anchor="ctr" bIns="70250" lIns="70250" spcFirstLastPara="1" rIns="70250" wrap="square" tIns="70250">
            <a:noAutofit/>
          </a:bodyPr>
          <a:lstStyle/>
          <a:p>
            <a:pPr indent="0" lvl="0" marL="0" rtl="0" algn="l">
              <a:spcBef>
                <a:spcPts val="0"/>
              </a:spcBef>
              <a:spcAft>
                <a:spcPts val="0"/>
              </a:spcAft>
              <a:buNone/>
            </a:pPr>
            <a:r>
              <a:t/>
            </a:r>
            <a:endParaRPr/>
          </a:p>
        </p:txBody>
      </p:sp>
      <p:sp>
        <p:nvSpPr>
          <p:cNvPr id="716" name="Google Shape;716;p24"/>
          <p:cNvSpPr/>
          <p:nvPr/>
        </p:nvSpPr>
        <p:spPr>
          <a:xfrm>
            <a:off x="4536662" y="3471955"/>
            <a:ext cx="1053900" cy="175800"/>
          </a:xfrm>
          <a:prstGeom prst="ellipse">
            <a:avLst/>
          </a:prstGeom>
          <a:solidFill>
            <a:srgbClr val="C74634">
              <a:alpha val="0"/>
            </a:srgbClr>
          </a:solidFill>
          <a:ln cap="flat" cmpd="sng" w="8775">
            <a:solidFill>
              <a:srgbClr val="FFFFFF">
                <a:alpha val="45100"/>
              </a:srgbClr>
            </a:solidFill>
            <a:prstDash val="solid"/>
            <a:round/>
            <a:headEnd len="sm" w="sm" type="none"/>
            <a:tailEnd len="sm" w="sm" type="none"/>
          </a:ln>
        </p:spPr>
        <p:txBody>
          <a:bodyPr anchorCtr="0" anchor="ctr" bIns="70250" lIns="70250" spcFirstLastPara="1" rIns="70250" wrap="square" tIns="70250">
            <a:noAutofit/>
          </a:bodyPr>
          <a:lstStyle/>
          <a:p>
            <a:pPr indent="0" lvl="0" marL="0" rtl="0" algn="l">
              <a:spcBef>
                <a:spcPts val="0"/>
              </a:spcBef>
              <a:spcAft>
                <a:spcPts val="0"/>
              </a:spcAft>
              <a:buNone/>
            </a:pPr>
            <a:r>
              <a:t/>
            </a:r>
            <a:endParaRPr/>
          </a:p>
        </p:txBody>
      </p:sp>
      <p:sp>
        <p:nvSpPr>
          <p:cNvPr id="717" name="Google Shape;717;p24"/>
          <p:cNvSpPr/>
          <p:nvPr/>
        </p:nvSpPr>
        <p:spPr>
          <a:xfrm>
            <a:off x="4536662" y="2822011"/>
            <a:ext cx="1053900" cy="175800"/>
          </a:xfrm>
          <a:prstGeom prst="ellipse">
            <a:avLst/>
          </a:prstGeom>
          <a:solidFill>
            <a:srgbClr val="C74634"/>
          </a:solidFill>
          <a:ln cap="flat" cmpd="sng" w="7325">
            <a:solidFill>
              <a:srgbClr val="A6362A"/>
            </a:solidFill>
            <a:prstDash val="solid"/>
            <a:round/>
            <a:headEnd len="sm" w="sm" type="none"/>
            <a:tailEnd len="sm" w="sm" type="none"/>
          </a:ln>
        </p:spPr>
        <p:txBody>
          <a:bodyPr anchorCtr="0" anchor="ctr" bIns="70250" lIns="70250" spcFirstLastPara="1" rIns="70250" wrap="square" tIns="70250">
            <a:noAutofit/>
          </a:bodyPr>
          <a:lstStyle/>
          <a:p>
            <a:pPr indent="0" lvl="0" marL="0" rtl="0" algn="l">
              <a:spcBef>
                <a:spcPts val="0"/>
              </a:spcBef>
              <a:spcAft>
                <a:spcPts val="0"/>
              </a:spcAft>
              <a:buNone/>
            </a:pPr>
            <a:r>
              <a:t/>
            </a:r>
            <a:endParaRPr/>
          </a:p>
        </p:txBody>
      </p:sp>
      <p:sp>
        <p:nvSpPr>
          <p:cNvPr id="718" name="Google Shape;718;p24"/>
          <p:cNvSpPr/>
          <p:nvPr/>
        </p:nvSpPr>
        <p:spPr>
          <a:xfrm>
            <a:off x="4103449" y="3889860"/>
            <a:ext cx="1920300" cy="2013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C74634"/>
              </a:buClr>
              <a:buSzPts val="900"/>
              <a:buFont typeface="DM Mono"/>
              <a:buNone/>
            </a:pPr>
            <a:r>
              <a:rPr b="1" i="0" lang="en-US" sz="900" u="none" cap="none" strike="noStrike">
                <a:solidFill>
                  <a:srgbClr val="C74634"/>
                </a:solidFill>
                <a:latin typeface="DM Mono"/>
                <a:ea typeface="DM Mono"/>
                <a:cs typeface="DM Mono"/>
                <a:sym typeface="DM Mono"/>
              </a:rPr>
              <a:t>ORACLE AI DATABASE</a:t>
            </a:r>
            <a:endParaRPr b="0" i="0" sz="900" u="none" cap="none" strike="noStrike">
              <a:solidFill>
                <a:schemeClr val="dk1"/>
              </a:solidFill>
              <a:latin typeface="Calibri"/>
              <a:ea typeface="Calibri"/>
              <a:cs typeface="Calibri"/>
              <a:sym typeface="Calibri"/>
            </a:endParaRPr>
          </a:p>
        </p:txBody>
      </p:sp>
      <p:cxnSp>
        <p:nvCxnSpPr>
          <p:cNvPr id="719" name="Google Shape;719;p24"/>
          <p:cNvCxnSpPr/>
          <p:nvPr/>
        </p:nvCxnSpPr>
        <p:spPr>
          <a:xfrm>
            <a:off x="3996573" y="2706518"/>
            <a:ext cx="0" cy="1265400"/>
          </a:xfrm>
          <a:prstGeom prst="straightConnector1">
            <a:avLst/>
          </a:prstGeom>
          <a:noFill/>
          <a:ln cap="flat" cmpd="sng" w="9525">
            <a:solidFill>
              <a:srgbClr val="C74634"/>
            </a:solidFill>
            <a:prstDash val="solid"/>
            <a:round/>
            <a:headEnd len="sm" w="sm" type="none"/>
            <a:tailEnd len="sm" w="sm" type="none"/>
          </a:ln>
        </p:spPr>
      </p:cxnSp>
      <p:cxnSp>
        <p:nvCxnSpPr>
          <p:cNvPr id="720" name="Google Shape;720;p24"/>
          <p:cNvCxnSpPr/>
          <p:nvPr/>
        </p:nvCxnSpPr>
        <p:spPr>
          <a:xfrm>
            <a:off x="3630813" y="2706518"/>
            <a:ext cx="365700" cy="0"/>
          </a:xfrm>
          <a:prstGeom prst="straightConnector1">
            <a:avLst/>
          </a:prstGeom>
          <a:noFill/>
          <a:ln cap="flat" cmpd="sng" w="9525">
            <a:solidFill>
              <a:srgbClr val="C74634"/>
            </a:solidFill>
            <a:prstDash val="dash"/>
            <a:round/>
            <a:headEnd len="sm" w="sm" type="none"/>
            <a:tailEnd len="sm" w="sm" type="none"/>
          </a:ln>
        </p:spPr>
      </p:cxnSp>
      <p:cxnSp>
        <p:nvCxnSpPr>
          <p:cNvPr id="721" name="Google Shape;721;p24"/>
          <p:cNvCxnSpPr/>
          <p:nvPr/>
        </p:nvCxnSpPr>
        <p:spPr>
          <a:xfrm>
            <a:off x="3630813" y="2962550"/>
            <a:ext cx="365700" cy="0"/>
          </a:xfrm>
          <a:prstGeom prst="straightConnector1">
            <a:avLst/>
          </a:prstGeom>
          <a:noFill/>
          <a:ln cap="flat" cmpd="sng" w="9525">
            <a:solidFill>
              <a:srgbClr val="C74634"/>
            </a:solidFill>
            <a:prstDash val="dash"/>
            <a:round/>
            <a:headEnd len="sm" w="sm" type="none"/>
            <a:tailEnd len="sm" w="sm" type="none"/>
          </a:ln>
        </p:spPr>
      </p:cxnSp>
      <p:cxnSp>
        <p:nvCxnSpPr>
          <p:cNvPr id="722" name="Google Shape;722;p24"/>
          <p:cNvCxnSpPr/>
          <p:nvPr/>
        </p:nvCxnSpPr>
        <p:spPr>
          <a:xfrm>
            <a:off x="3630813" y="3218582"/>
            <a:ext cx="365700" cy="0"/>
          </a:xfrm>
          <a:prstGeom prst="straightConnector1">
            <a:avLst/>
          </a:prstGeom>
          <a:noFill/>
          <a:ln cap="flat" cmpd="sng" w="9525">
            <a:solidFill>
              <a:srgbClr val="C74634"/>
            </a:solidFill>
            <a:prstDash val="dash"/>
            <a:round/>
            <a:headEnd len="sm" w="sm" type="none"/>
            <a:tailEnd len="sm" w="sm" type="none"/>
          </a:ln>
        </p:spPr>
      </p:cxnSp>
      <p:cxnSp>
        <p:nvCxnSpPr>
          <p:cNvPr id="723" name="Google Shape;723;p24"/>
          <p:cNvCxnSpPr/>
          <p:nvPr/>
        </p:nvCxnSpPr>
        <p:spPr>
          <a:xfrm>
            <a:off x="3630813" y="3474614"/>
            <a:ext cx="365700" cy="0"/>
          </a:xfrm>
          <a:prstGeom prst="straightConnector1">
            <a:avLst/>
          </a:prstGeom>
          <a:noFill/>
          <a:ln cap="flat" cmpd="sng" w="9525">
            <a:solidFill>
              <a:srgbClr val="C74634"/>
            </a:solidFill>
            <a:prstDash val="dash"/>
            <a:round/>
            <a:headEnd len="sm" w="sm" type="none"/>
            <a:tailEnd len="sm" w="sm" type="none"/>
          </a:ln>
        </p:spPr>
      </p:cxnSp>
      <p:cxnSp>
        <p:nvCxnSpPr>
          <p:cNvPr id="724" name="Google Shape;724;p24"/>
          <p:cNvCxnSpPr/>
          <p:nvPr/>
        </p:nvCxnSpPr>
        <p:spPr>
          <a:xfrm>
            <a:off x="3630813" y="3730646"/>
            <a:ext cx="365700" cy="0"/>
          </a:xfrm>
          <a:prstGeom prst="straightConnector1">
            <a:avLst/>
          </a:prstGeom>
          <a:noFill/>
          <a:ln cap="flat" cmpd="sng" w="9525">
            <a:solidFill>
              <a:srgbClr val="C74634"/>
            </a:solidFill>
            <a:prstDash val="dash"/>
            <a:round/>
            <a:headEnd len="sm" w="sm" type="none"/>
            <a:tailEnd len="sm" w="sm" type="none"/>
          </a:ln>
        </p:spPr>
      </p:cxnSp>
      <p:cxnSp>
        <p:nvCxnSpPr>
          <p:cNvPr id="725" name="Google Shape;725;p24"/>
          <p:cNvCxnSpPr/>
          <p:nvPr/>
        </p:nvCxnSpPr>
        <p:spPr>
          <a:xfrm>
            <a:off x="3651488" y="3986785"/>
            <a:ext cx="365700" cy="0"/>
          </a:xfrm>
          <a:prstGeom prst="straightConnector1">
            <a:avLst/>
          </a:prstGeom>
          <a:noFill/>
          <a:ln cap="flat" cmpd="sng" w="9525">
            <a:solidFill>
              <a:srgbClr val="C74634"/>
            </a:solidFill>
            <a:prstDash val="dash"/>
            <a:round/>
            <a:headEnd len="sm" w="sm" type="none"/>
            <a:tailEnd len="sm" w="sm" type="none"/>
          </a:ln>
        </p:spPr>
      </p:cxnSp>
      <p:cxnSp>
        <p:nvCxnSpPr>
          <p:cNvPr id="726" name="Google Shape;726;p24"/>
          <p:cNvCxnSpPr/>
          <p:nvPr/>
        </p:nvCxnSpPr>
        <p:spPr>
          <a:xfrm flipH="1" rot="10800000">
            <a:off x="3996573" y="3469214"/>
            <a:ext cx="564000" cy="5400"/>
          </a:xfrm>
          <a:prstGeom prst="straightConnector1">
            <a:avLst/>
          </a:prstGeom>
          <a:noFill/>
          <a:ln cap="flat" cmpd="sng" w="19050">
            <a:solidFill>
              <a:srgbClr val="C74634"/>
            </a:solidFill>
            <a:prstDash val="dash"/>
            <a:round/>
            <a:headEnd len="sm" w="sm" type="none"/>
            <a:tailEnd len="med" w="med" type="triangle"/>
          </a:ln>
        </p:spPr>
      </p:cxn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EFED"/>
        </a:solidFill>
      </p:bgPr>
    </p:bg>
    <p:spTree>
      <p:nvGrpSpPr>
        <p:cNvPr id="731" name="Shape 731"/>
        <p:cNvGrpSpPr/>
        <p:nvPr/>
      </p:nvGrpSpPr>
      <p:grpSpPr>
        <a:xfrm>
          <a:off x="0" y="0"/>
          <a:ext cx="0" cy="0"/>
          <a:chOff x="0" y="0"/>
          <a:chExt cx="0" cy="0"/>
        </a:xfrm>
      </p:grpSpPr>
      <p:sp>
        <p:nvSpPr>
          <p:cNvPr id="732" name="Google Shape;732;p25"/>
          <p:cNvSpPr/>
          <p:nvPr/>
        </p:nvSpPr>
        <p:spPr>
          <a:xfrm>
            <a:off x="676025" y="1990950"/>
            <a:ext cx="7417800" cy="1161600"/>
          </a:xfrm>
          <a:prstGeom prst="rect">
            <a:avLst/>
          </a:prstGeom>
          <a:noFill/>
          <a:ln>
            <a:noFill/>
          </a:ln>
        </p:spPr>
        <p:txBody>
          <a:bodyPr anchorCtr="0" anchor="t" bIns="0" lIns="0" spcFirstLastPara="1" rIns="0" wrap="square" tIns="0">
            <a:noAutofit/>
          </a:bodyPr>
          <a:lstStyle/>
          <a:p>
            <a:pPr indent="0" lvl="0" marL="0" rtl="0" algn="l">
              <a:lnSpc>
                <a:spcPct val="105000"/>
              </a:lnSpc>
              <a:spcBef>
                <a:spcPts val="0"/>
              </a:spcBef>
              <a:spcAft>
                <a:spcPts val="0"/>
              </a:spcAft>
              <a:buClr>
                <a:srgbClr val="111111"/>
              </a:buClr>
              <a:buSzPts val="2600"/>
              <a:buFont typeface="DM Sans"/>
              <a:buNone/>
            </a:pPr>
            <a:r>
              <a:rPr b="1" lang="en-US" sz="3200">
                <a:solidFill>
                  <a:srgbClr val="A6362A"/>
                </a:solidFill>
                <a:latin typeface="DM Sans"/>
                <a:ea typeface="DM Sans"/>
                <a:cs typeface="DM Sans"/>
                <a:sym typeface="DM Sans"/>
              </a:rPr>
              <a:t>Oracle AI Database</a:t>
            </a:r>
            <a:br>
              <a:rPr b="1" lang="en-US" sz="3200">
                <a:solidFill>
                  <a:srgbClr val="111111"/>
                </a:solidFill>
                <a:latin typeface="DM Sans"/>
                <a:ea typeface="DM Sans"/>
                <a:cs typeface="DM Sans"/>
                <a:sym typeface="DM Sans"/>
              </a:rPr>
            </a:br>
            <a:r>
              <a:rPr b="1" lang="en-US" sz="3200">
                <a:solidFill>
                  <a:srgbClr val="111111"/>
                </a:solidFill>
                <a:latin typeface="DM Sans"/>
                <a:ea typeface="DM Sans"/>
                <a:cs typeface="DM Sans"/>
                <a:sym typeface="DM Sans"/>
              </a:rPr>
              <a:t>Unified Memory Core for AI Agents</a:t>
            </a:r>
            <a:endParaRPr sz="3200">
              <a:solidFill>
                <a:schemeClr val="dk1"/>
              </a:solidFill>
              <a:latin typeface="Calibri"/>
              <a:ea typeface="Calibri"/>
              <a:cs typeface="Calibri"/>
              <a:sym typeface="Calibri"/>
            </a:endParaRPr>
          </a:p>
          <a:p>
            <a:pPr indent="0" lvl="0" marL="0" marR="0" rtl="0" algn="l">
              <a:lnSpc>
                <a:spcPct val="105000"/>
              </a:lnSpc>
              <a:spcBef>
                <a:spcPts val="0"/>
              </a:spcBef>
              <a:spcAft>
                <a:spcPts val="0"/>
              </a:spcAft>
              <a:buClr>
                <a:srgbClr val="111111"/>
              </a:buClr>
              <a:buSzPts val="2600"/>
              <a:buFont typeface="DM Sans"/>
              <a:buNone/>
            </a:pPr>
            <a:r>
              <a:t/>
            </a:r>
            <a:endParaRPr b="1" sz="4200">
              <a:solidFill>
                <a:srgbClr val="111111"/>
              </a:solidFill>
              <a:latin typeface="DM Sans"/>
              <a:ea typeface="DM Sans"/>
              <a:cs typeface="DM Sans"/>
              <a:sym typeface="DM Sans"/>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737" name="Shape 737"/>
        <p:cNvGrpSpPr/>
        <p:nvPr/>
      </p:nvGrpSpPr>
      <p:grpSpPr>
        <a:xfrm>
          <a:off x="0" y="0"/>
          <a:ext cx="0" cy="0"/>
          <a:chOff x="0" y="0"/>
          <a:chExt cx="0" cy="0"/>
        </a:xfrm>
      </p:grpSpPr>
      <p:sp>
        <p:nvSpPr>
          <p:cNvPr id="738" name="Google Shape;738;p26"/>
          <p:cNvSpPr/>
          <p:nvPr/>
        </p:nvSpPr>
        <p:spPr>
          <a:xfrm>
            <a:off x="0" y="0"/>
            <a:ext cx="9144000" cy="384000"/>
          </a:xfrm>
          <a:prstGeom prst="rect">
            <a:avLst/>
          </a:prstGeom>
          <a:solidFill>
            <a:srgbClr val="EEEEEC"/>
          </a:solidFill>
          <a:ln cap="flat" cmpd="sng" w="12700">
            <a:solidFill>
              <a:srgbClr val="EEEEE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 name="Google Shape;739;p26"/>
          <p:cNvSpPr/>
          <p:nvPr/>
        </p:nvSpPr>
        <p:spPr>
          <a:xfrm>
            <a:off x="365760" y="0"/>
            <a:ext cx="4572000" cy="384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C74634"/>
              </a:buClr>
              <a:buSzPts val="950"/>
              <a:buFont typeface="Calibri"/>
              <a:buNone/>
            </a:pPr>
            <a:r>
              <a:rPr b="1" i="0" lang="en-US" sz="950" u="none" cap="none" strike="noStrike">
                <a:solidFill>
                  <a:srgbClr val="C74634"/>
                </a:solidFill>
                <a:latin typeface="Calibri"/>
                <a:ea typeface="Calibri"/>
                <a:cs typeface="Calibri"/>
                <a:sym typeface="Calibri"/>
              </a:rPr>
              <a:t>HARNESS</a:t>
            </a:r>
            <a:r>
              <a:rPr b="0" i="0" lang="en-US" sz="950" u="none" cap="none" strike="noStrike">
                <a:solidFill>
                  <a:srgbClr val="6B7280"/>
                </a:solidFill>
                <a:latin typeface="Calibri"/>
                <a:ea typeface="Calibri"/>
                <a:cs typeface="Calibri"/>
                <a:sym typeface="Calibri"/>
              </a:rPr>
              <a:t>  |  </a:t>
            </a:r>
            <a:r>
              <a:rPr b="1" i="0" lang="en-US" sz="950" u="none" cap="none" strike="noStrike">
                <a:solidFill>
                  <a:srgbClr val="1F2937"/>
                </a:solidFill>
                <a:latin typeface="Calibri"/>
                <a:ea typeface="Calibri"/>
                <a:cs typeface="Calibri"/>
                <a:sym typeface="Calibri"/>
              </a:rPr>
              <a:t>AGENT MEMORY</a:t>
            </a:r>
            <a:endParaRPr b="0" i="0" sz="950" u="none" cap="none" strike="noStrike">
              <a:solidFill>
                <a:schemeClr val="dk1"/>
              </a:solidFill>
              <a:latin typeface="Calibri"/>
              <a:ea typeface="Calibri"/>
              <a:cs typeface="Calibri"/>
              <a:sym typeface="Calibri"/>
            </a:endParaRPr>
          </a:p>
        </p:txBody>
      </p:sp>
      <p:sp>
        <p:nvSpPr>
          <p:cNvPr id="740" name="Google Shape;740;p26"/>
          <p:cNvSpPr/>
          <p:nvPr/>
        </p:nvSpPr>
        <p:spPr>
          <a:xfrm>
            <a:off x="365760" y="411480"/>
            <a:ext cx="8412600" cy="384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1F2937"/>
              </a:buClr>
              <a:buSzPts val="2000"/>
              <a:buFont typeface="Calibri"/>
              <a:buNone/>
            </a:pPr>
            <a:r>
              <a:rPr b="1" i="0" lang="en-US" sz="2000" u="none" cap="none" strike="noStrike">
                <a:solidFill>
                  <a:srgbClr val="1F2937"/>
                </a:solidFill>
                <a:latin typeface="Calibri"/>
                <a:ea typeface="Calibri"/>
                <a:cs typeface="Calibri"/>
                <a:sym typeface="Calibri"/>
              </a:rPr>
              <a:t>Unified Memory Core for AI Agents</a:t>
            </a:r>
            <a:endParaRPr b="0" i="0" sz="2000" u="none" cap="none" strike="noStrike">
              <a:solidFill>
                <a:schemeClr val="dk1"/>
              </a:solidFill>
              <a:latin typeface="Calibri"/>
              <a:ea typeface="Calibri"/>
              <a:cs typeface="Calibri"/>
              <a:sym typeface="Calibri"/>
            </a:endParaRPr>
          </a:p>
        </p:txBody>
      </p:sp>
      <p:sp>
        <p:nvSpPr>
          <p:cNvPr id="741" name="Google Shape;741;p26"/>
          <p:cNvSpPr/>
          <p:nvPr/>
        </p:nvSpPr>
        <p:spPr>
          <a:xfrm>
            <a:off x="521208" y="996696"/>
            <a:ext cx="146400" cy="146400"/>
          </a:xfrm>
          <a:prstGeom prst="ellipse">
            <a:avLst/>
          </a:prstGeom>
          <a:solidFill>
            <a:srgbClr val="94A3B8"/>
          </a:solidFill>
          <a:ln cap="flat" cmpd="sng" w="12700">
            <a:solidFill>
              <a:srgbClr val="94A3B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 name="Google Shape;742;p26"/>
          <p:cNvSpPr/>
          <p:nvPr/>
        </p:nvSpPr>
        <p:spPr>
          <a:xfrm>
            <a:off x="521208" y="996696"/>
            <a:ext cx="146400" cy="146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700"/>
              <a:buFont typeface="Calibri"/>
              <a:buNone/>
            </a:pPr>
            <a:r>
              <a:rPr b="1" i="0" lang="en-US" sz="700" u="none" cap="none" strike="noStrike">
                <a:solidFill>
                  <a:srgbClr val="FFFFFF"/>
                </a:solidFill>
                <a:latin typeface="Calibri"/>
                <a:ea typeface="Calibri"/>
                <a:cs typeface="Calibri"/>
                <a:sym typeface="Calibri"/>
              </a:rPr>
              <a:t>1</a:t>
            </a:r>
            <a:endParaRPr b="0" i="0" sz="700" u="none" cap="none" strike="noStrike">
              <a:solidFill>
                <a:schemeClr val="dk1"/>
              </a:solidFill>
              <a:latin typeface="Calibri"/>
              <a:ea typeface="Calibri"/>
              <a:cs typeface="Calibri"/>
              <a:sym typeface="Calibri"/>
            </a:endParaRPr>
          </a:p>
        </p:txBody>
      </p:sp>
      <p:sp>
        <p:nvSpPr>
          <p:cNvPr id="743" name="Google Shape;743;p26"/>
          <p:cNvSpPr/>
          <p:nvPr/>
        </p:nvSpPr>
        <p:spPr>
          <a:xfrm>
            <a:off x="704088" y="960120"/>
            <a:ext cx="2103000" cy="2013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94A3B8"/>
              </a:buClr>
              <a:buSzPts val="650"/>
              <a:buFont typeface="Calibri"/>
              <a:buNone/>
            </a:pPr>
            <a:r>
              <a:rPr b="1" i="0" lang="en-US" sz="650" u="none" cap="none" strike="noStrike">
                <a:solidFill>
                  <a:srgbClr val="94A3B8"/>
                </a:solidFill>
                <a:latin typeface="Calibri"/>
                <a:ea typeface="Calibri"/>
                <a:cs typeface="Calibri"/>
                <a:sym typeface="Calibri"/>
              </a:rPr>
              <a:t>ROOT</a:t>
            </a:r>
            <a:r>
              <a:rPr b="0" i="0" lang="en-US" sz="650" u="none" cap="none" strike="noStrike">
                <a:solidFill>
                  <a:srgbClr val="94A3B8"/>
                </a:solidFill>
                <a:latin typeface="Calibri"/>
                <a:ea typeface="Calibri"/>
                <a:cs typeface="Calibri"/>
                <a:sym typeface="Calibri"/>
              </a:rPr>
              <a:t>  —  the agent's mental model</a:t>
            </a:r>
            <a:endParaRPr b="0" i="0" sz="650" u="none" cap="none" strike="noStrike">
              <a:solidFill>
                <a:schemeClr val="dk1"/>
              </a:solidFill>
              <a:latin typeface="Calibri"/>
              <a:ea typeface="Calibri"/>
              <a:cs typeface="Calibri"/>
              <a:sym typeface="Calibri"/>
            </a:endParaRPr>
          </a:p>
        </p:txBody>
      </p:sp>
      <p:sp>
        <p:nvSpPr>
          <p:cNvPr id="744" name="Google Shape;744;p26"/>
          <p:cNvSpPr/>
          <p:nvPr/>
        </p:nvSpPr>
        <p:spPr>
          <a:xfrm>
            <a:off x="2258568" y="996696"/>
            <a:ext cx="146400" cy="146400"/>
          </a:xfrm>
          <a:prstGeom prst="ellipse">
            <a:avLst/>
          </a:prstGeom>
          <a:solidFill>
            <a:srgbClr val="94A3B8"/>
          </a:solidFill>
          <a:ln cap="flat" cmpd="sng" w="12700">
            <a:solidFill>
              <a:srgbClr val="94A3B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 name="Google Shape;745;p26"/>
          <p:cNvSpPr/>
          <p:nvPr/>
        </p:nvSpPr>
        <p:spPr>
          <a:xfrm>
            <a:off x="2258568" y="996696"/>
            <a:ext cx="146400" cy="146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700"/>
              <a:buFont typeface="Calibri"/>
              <a:buNone/>
            </a:pPr>
            <a:r>
              <a:rPr b="1" i="0" lang="en-US" sz="700" u="none" cap="none" strike="noStrike">
                <a:solidFill>
                  <a:srgbClr val="FFFFFF"/>
                </a:solidFill>
                <a:latin typeface="Calibri"/>
                <a:ea typeface="Calibri"/>
                <a:cs typeface="Calibri"/>
                <a:sym typeface="Calibri"/>
              </a:rPr>
              <a:t>2</a:t>
            </a:r>
            <a:endParaRPr b="0" i="0" sz="700" u="none" cap="none" strike="noStrike">
              <a:solidFill>
                <a:schemeClr val="dk1"/>
              </a:solidFill>
              <a:latin typeface="Calibri"/>
              <a:ea typeface="Calibri"/>
              <a:cs typeface="Calibri"/>
              <a:sym typeface="Calibri"/>
            </a:endParaRPr>
          </a:p>
        </p:txBody>
      </p:sp>
      <p:sp>
        <p:nvSpPr>
          <p:cNvPr id="746" name="Google Shape;746;p26"/>
          <p:cNvSpPr/>
          <p:nvPr/>
        </p:nvSpPr>
        <p:spPr>
          <a:xfrm>
            <a:off x="2441448" y="960120"/>
            <a:ext cx="2331600" cy="2013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94A3B8"/>
              </a:buClr>
              <a:buSzPts val="650"/>
              <a:buFont typeface="Calibri"/>
              <a:buNone/>
            </a:pPr>
            <a:r>
              <a:rPr b="1" i="0" lang="en-US" sz="650" u="none" cap="none" strike="noStrike">
                <a:solidFill>
                  <a:srgbClr val="94A3B8"/>
                </a:solidFill>
                <a:latin typeface="Calibri"/>
                <a:ea typeface="Calibri"/>
                <a:cs typeface="Calibri"/>
                <a:sym typeface="Calibri"/>
              </a:rPr>
              <a:t>DURATION</a:t>
            </a:r>
            <a:r>
              <a:rPr b="0" i="0" lang="en-US" sz="650" u="none" cap="none" strike="noStrike">
                <a:solidFill>
                  <a:srgbClr val="94A3B8"/>
                </a:solidFill>
                <a:latin typeface="Calibri"/>
                <a:ea typeface="Calibri"/>
                <a:cs typeface="Calibri"/>
                <a:sym typeface="Calibri"/>
              </a:rPr>
              <a:t>  —  how long it lives</a:t>
            </a:r>
            <a:endParaRPr b="0" i="0" sz="650" u="none" cap="none" strike="noStrike">
              <a:solidFill>
                <a:schemeClr val="dk1"/>
              </a:solidFill>
              <a:latin typeface="Calibri"/>
              <a:ea typeface="Calibri"/>
              <a:cs typeface="Calibri"/>
              <a:sym typeface="Calibri"/>
            </a:endParaRPr>
          </a:p>
        </p:txBody>
      </p:sp>
      <p:sp>
        <p:nvSpPr>
          <p:cNvPr id="747" name="Google Shape;747;p26"/>
          <p:cNvSpPr/>
          <p:nvPr/>
        </p:nvSpPr>
        <p:spPr>
          <a:xfrm>
            <a:off x="4224528" y="996696"/>
            <a:ext cx="146400" cy="146400"/>
          </a:xfrm>
          <a:prstGeom prst="ellipse">
            <a:avLst/>
          </a:prstGeom>
          <a:solidFill>
            <a:srgbClr val="94A3B8"/>
          </a:solidFill>
          <a:ln cap="flat" cmpd="sng" w="12700">
            <a:solidFill>
              <a:srgbClr val="94A3B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 name="Google Shape;748;p26"/>
          <p:cNvSpPr/>
          <p:nvPr/>
        </p:nvSpPr>
        <p:spPr>
          <a:xfrm>
            <a:off x="4224528" y="996696"/>
            <a:ext cx="146400" cy="146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700"/>
              <a:buFont typeface="Calibri"/>
              <a:buNone/>
            </a:pPr>
            <a:r>
              <a:rPr b="1" i="0" lang="en-US" sz="700" u="none" cap="none" strike="noStrike">
                <a:solidFill>
                  <a:srgbClr val="FFFFFF"/>
                </a:solidFill>
                <a:latin typeface="Calibri"/>
                <a:ea typeface="Calibri"/>
                <a:cs typeface="Calibri"/>
                <a:sym typeface="Calibri"/>
              </a:rPr>
              <a:t>3</a:t>
            </a:r>
            <a:endParaRPr b="0" i="0" sz="700" u="none" cap="none" strike="noStrike">
              <a:solidFill>
                <a:schemeClr val="dk1"/>
              </a:solidFill>
              <a:latin typeface="Calibri"/>
              <a:ea typeface="Calibri"/>
              <a:cs typeface="Calibri"/>
              <a:sym typeface="Calibri"/>
            </a:endParaRPr>
          </a:p>
        </p:txBody>
      </p:sp>
      <p:sp>
        <p:nvSpPr>
          <p:cNvPr id="749" name="Google Shape;749;p26"/>
          <p:cNvSpPr/>
          <p:nvPr/>
        </p:nvSpPr>
        <p:spPr>
          <a:xfrm>
            <a:off x="4407408" y="960120"/>
            <a:ext cx="2240400" cy="2013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94A3B8"/>
              </a:buClr>
              <a:buSzPts val="650"/>
              <a:buFont typeface="Calibri"/>
              <a:buNone/>
            </a:pPr>
            <a:r>
              <a:rPr b="1" i="0" lang="en-US" sz="650" u="none" cap="none" strike="noStrike">
                <a:solidFill>
                  <a:srgbClr val="94A3B8"/>
                </a:solidFill>
                <a:latin typeface="Calibri"/>
                <a:ea typeface="Calibri"/>
                <a:cs typeface="Calibri"/>
                <a:sym typeface="Calibri"/>
              </a:rPr>
              <a:t>FUNCTION</a:t>
            </a:r>
            <a:r>
              <a:rPr b="0" i="0" lang="en-US" sz="650" u="none" cap="none" strike="noStrike">
                <a:solidFill>
                  <a:srgbClr val="94A3B8"/>
                </a:solidFill>
                <a:latin typeface="Calibri"/>
                <a:ea typeface="Calibri"/>
                <a:cs typeface="Calibri"/>
                <a:sym typeface="Calibri"/>
              </a:rPr>
              <a:t>  —  what it does</a:t>
            </a:r>
            <a:endParaRPr b="0" i="0" sz="650" u="none" cap="none" strike="noStrike">
              <a:solidFill>
                <a:schemeClr val="dk1"/>
              </a:solidFill>
              <a:latin typeface="Calibri"/>
              <a:ea typeface="Calibri"/>
              <a:cs typeface="Calibri"/>
              <a:sym typeface="Calibri"/>
            </a:endParaRPr>
          </a:p>
        </p:txBody>
      </p:sp>
      <p:sp>
        <p:nvSpPr>
          <p:cNvPr id="750" name="Google Shape;750;p26"/>
          <p:cNvSpPr/>
          <p:nvPr/>
        </p:nvSpPr>
        <p:spPr>
          <a:xfrm>
            <a:off x="6099048" y="996696"/>
            <a:ext cx="146400" cy="146400"/>
          </a:xfrm>
          <a:prstGeom prst="ellipse">
            <a:avLst/>
          </a:prstGeom>
          <a:solidFill>
            <a:srgbClr val="94A3B8"/>
          </a:solidFill>
          <a:ln cap="flat" cmpd="sng" w="12700">
            <a:solidFill>
              <a:srgbClr val="94A3B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 name="Google Shape;751;p26"/>
          <p:cNvSpPr/>
          <p:nvPr/>
        </p:nvSpPr>
        <p:spPr>
          <a:xfrm>
            <a:off x="6099048" y="996696"/>
            <a:ext cx="146400" cy="146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700"/>
              <a:buFont typeface="Calibri"/>
              <a:buNone/>
            </a:pPr>
            <a:r>
              <a:rPr b="1" i="0" lang="en-US" sz="700" u="none" cap="none" strike="noStrike">
                <a:solidFill>
                  <a:srgbClr val="FFFFFF"/>
                </a:solidFill>
                <a:latin typeface="Calibri"/>
                <a:ea typeface="Calibri"/>
                <a:cs typeface="Calibri"/>
                <a:sym typeface="Calibri"/>
              </a:rPr>
              <a:t>4</a:t>
            </a:r>
            <a:endParaRPr b="0" i="0" sz="700" u="none" cap="none" strike="noStrike">
              <a:solidFill>
                <a:schemeClr val="dk1"/>
              </a:solidFill>
              <a:latin typeface="Calibri"/>
              <a:ea typeface="Calibri"/>
              <a:cs typeface="Calibri"/>
              <a:sym typeface="Calibri"/>
            </a:endParaRPr>
          </a:p>
        </p:txBody>
      </p:sp>
      <p:sp>
        <p:nvSpPr>
          <p:cNvPr id="752" name="Google Shape;752;p26"/>
          <p:cNvSpPr/>
          <p:nvPr/>
        </p:nvSpPr>
        <p:spPr>
          <a:xfrm>
            <a:off x="6281928" y="960120"/>
            <a:ext cx="3017400" cy="2013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94A3B8"/>
              </a:buClr>
              <a:buSzPts val="650"/>
              <a:buFont typeface="Calibri"/>
              <a:buNone/>
            </a:pPr>
            <a:r>
              <a:rPr b="1" i="0" lang="en-US" sz="650" u="none" cap="none" strike="noStrike">
                <a:solidFill>
                  <a:srgbClr val="94A3B8"/>
                </a:solidFill>
                <a:latin typeface="Calibri"/>
                <a:ea typeface="Calibri"/>
                <a:cs typeface="Calibri"/>
                <a:sym typeface="Calibri"/>
              </a:rPr>
              <a:t>IMPLEMENTATION</a:t>
            </a:r>
            <a:r>
              <a:rPr b="0" i="0" lang="en-US" sz="650" u="none" cap="none" strike="noStrike">
                <a:solidFill>
                  <a:srgbClr val="94A3B8"/>
                </a:solidFill>
                <a:latin typeface="Calibri"/>
                <a:ea typeface="Calibri"/>
                <a:cs typeface="Calibri"/>
                <a:sym typeface="Calibri"/>
              </a:rPr>
              <a:t>  —  where it lives</a:t>
            </a:r>
            <a:endParaRPr b="0" i="0" sz="650" u="none" cap="none" strike="noStrike">
              <a:solidFill>
                <a:schemeClr val="dk1"/>
              </a:solidFill>
              <a:latin typeface="Calibri"/>
              <a:ea typeface="Calibri"/>
              <a:cs typeface="Calibri"/>
              <a:sym typeface="Calibri"/>
            </a:endParaRPr>
          </a:p>
        </p:txBody>
      </p:sp>
      <p:cxnSp>
        <p:nvCxnSpPr>
          <p:cNvPr id="753" name="Google Shape;753;p26"/>
          <p:cNvCxnSpPr/>
          <p:nvPr/>
        </p:nvCxnSpPr>
        <p:spPr>
          <a:xfrm>
            <a:off x="2057400" y="1280160"/>
            <a:ext cx="0" cy="3566100"/>
          </a:xfrm>
          <a:prstGeom prst="straightConnector1">
            <a:avLst/>
          </a:prstGeom>
          <a:noFill/>
          <a:ln cap="flat" cmpd="sng" w="9525">
            <a:solidFill>
              <a:srgbClr val="D3D1C7"/>
            </a:solidFill>
            <a:prstDash val="dash"/>
            <a:round/>
            <a:headEnd len="sm" w="sm" type="none"/>
            <a:tailEnd len="sm" w="sm" type="none"/>
          </a:ln>
        </p:spPr>
      </p:cxnSp>
      <p:cxnSp>
        <p:nvCxnSpPr>
          <p:cNvPr id="754" name="Google Shape;754;p26"/>
          <p:cNvCxnSpPr/>
          <p:nvPr/>
        </p:nvCxnSpPr>
        <p:spPr>
          <a:xfrm>
            <a:off x="4023360" y="1280160"/>
            <a:ext cx="0" cy="3566100"/>
          </a:xfrm>
          <a:prstGeom prst="straightConnector1">
            <a:avLst/>
          </a:prstGeom>
          <a:noFill/>
          <a:ln cap="flat" cmpd="sng" w="9525">
            <a:solidFill>
              <a:srgbClr val="D3D1C7"/>
            </a:solidFill>
            <a:prstDash val="dash"/>
            <a:round/>
            <a:headEnd len="sm" w="sm" type="none"/>
            <a:tailEnd len="sm" w="sm" type="none"/>
          </a:ln>
        </p:spPr>
      </p:cxnSp>
      <p:cxnSp>
        <p:nvCxnSpPr>
          <p:cNvPr id="755" name="Google Shape;755;p26"/>
          <p:cNvCxnSpPr/>
          <p:nvPr/>
        </p:nvCxnSpPr>
        <p:spPr>
          <a:xfrm>
            <a:off x="5897880" y="1280160"/>
            <a:ext cx="0" cy="3566100"/>
          </a:xfrm>
          <a:prstGeom prst="straightConnector1">
            <a:avLst/>
          </a:prstGeom>
          <a:noFill/>
          <a:ln cap="flat" cmpd="sng" w="9525">
            <a:solidFill>
              <a:srgbClr val="D3D1C7"/>
            </a:solidFill>
            <a:prstDash val="dash"/>
            <a:round/>
            <a:headEnd len="sm" w="sm" type="none"/>
            <a:tailEnd len="sm" w="sm" type="none"/>
          </a:ln>
        </p:spPr>
      </p:cxnSp>
      <p:cxnSp>
        <p:nvCxnSpPr>
          <p:cNvPr id="756" name="Google Shape;756;p26"/>
          <p:cNvCxnSpPr/>
          <p:nvPr/>
        </p:nvCxnSpPr>
        <p:spPr>
          <a:xfrm>
            <a:off x="1874520" y="3314192"/>
            <a:ext cx="183000" cy="0"/>
          </a:xfrm>
          <a:prstGeom prst="straightConnector1">
            <a:avLst/>
          </a:prstGeom>
          <a:noFill/>
          <a:ln cap="flat" cmpd="sng" w="12700">
            <a:solidFill>
              <a:srgbClr val="94A3B8"/>
            </a:solidFill>
            <a:prstDash val="solid"/>
            <a:round/>
            <a:headEnd len="sm" w="sm" type="none"/>
            <a:tailEnd len="sm" w="sm" type="none"/>
          </a:ln>
        </p:spPr>
      </p:cxnSp>
      <p:cxnSp>
        <p:nvCxnSpPr>
          <p:cNvPr id="757" name="Google Shape;757;p26"/>
          <p:cNvCxnSpPr/>
          <p:nvPr/>
        </p:nvCxnSpPr>
        <p:spPr>
          <a:xfrm rot="10800000">
            <a:off x="2057400" y="1792292"/>
            <a:ext cx="0" cy="1521900"/>
          </a:xfrm>
          <a:prstGeom prst="straightConnector1">
            <a:avLst/>
          </a:prstGeom>
          <a:noFill/>
          <a:ln cap="flat" cmpd="sng" w="12700">
            <a:solidFill>
              <a:srgbClr val="3B5F8A"/>
            </a:solidFill>
            <a:prstDash val="solid"/>
            <a:round/>
            <a:headEnd len="sm" w="sm" type="none"/>
            <a:tailEnd len="sm" w="sm" type="none"/>
          </a:ln>
        </p:spPr>
      </p:cxnSp>
      <p:cxnSp>
        <p:nvCxnSpPr>
          <p:cNvPr id="758" name="Google Shape;758;p26"/>
          <p:cNvCxnSpPr/>
          <p:nvPr/>
        </p:nvCxnSpPr>
        <p:spPr>
          <a:xfrm>
            <a:off x="2057400" y="1792224"/>
            <a:ext cx="183000" cy="0"/>
          </a:xfrm>
          <a:prstGeom prst="straightConnector1">
            <a:avLst/>
          </a:prstGeom>
          <a:noFill/>
          <a:ln cap="flat" cmpd="sng" w="12700">
            <a:solidFill>
              <a:srgbClr val="3B5F8A"/>
            </a:solidFill>
            <a:prstDash val="solid"/>
            <a:round/>
            <a:headEnd len="sm" w="sm" type="none"/>
            <a:tailEnd len="sm" w="sm" type="none"/>
          </a:ln>
        </p:spPr>
      </p:cxnSp>
      <p:cxnSp>
        <p:nvCxnSpPr>
          <p:cNvPr id="759" name="Google Shape;759;p26"/>
          <p:cNvCxnSpPr/>
          <p:nvPr/>
        </p:nvCxnSpPr>
        <p:spPr>
          <a:xfrm>
            <a:off x="2057400" y="3314192"/>
            <a:ext cx="0" cy="154500"/>
          </a:xfrm>
          <a:prstGeom prst="straightConnector1">
            <a:avLst/>
          </a:prstGeom>
          <a:noFill/>
          <a:ln cap="flat" cmpd="sng" w="12700">
            <a:solidFill>
              <a:srgbClr val="C74634"/>
            </a:solidFill>
            <a:prstDash val="solid"/>
            <a:round/>
            <a:headEnd len="sm" w="sm" type="none"/>
            <a:tailEnd len="sm" w="sm" type="none"/>
          </a:ln>
        </p:spPr>
      </p:cxnSp>
      <p:cxnSp>
        <p:nvCxnSpPr>
          <p:cNvPr id="760" name="Google Shape;760;p26"/>
          <p:cNvCxnSpPr/>
          <p:nvPr/>
        </p:nvCxnSpPr>
        <p:spPr>
          <a:xfrm>
            <a:off x="2057400" y="3468624"/>
            <a:ext cx="183000" cy="0"/>
          </a:xfrm>
          <a:prstGeom prst="straightConnector1">
            <a:avLst/>
          </a:prstGeom>
          <a:noFill/>
          <a:ln cap="flat" cmpd="sng" w="12700">
            <a:solidFill>
              <a:srgbClr val="C74634"/>
            </a:solidFill>
            <a:prstDash val="solid"/>
            <a:round/>
            <a:headEnd len="sm" w="sm" type="none"/>
            <a:tailEnd len="sm" w="sm" type="none"/>
          </a:ln>
        </p:spPr>
      </p:cxnSp>
      <p:cxnSp>
        <p:nvCxnSpPr>
          <p:cNvPr id="761" name="Google Shape;761;p26"/>
          <p:cNvCxnSpPr/>
          <p:nvPr/>
        </p:nvCxnSpPr>
        <p:spPr>
          <a:xfrm>
            <a:off x="2057400" y="3314192"/>
            <a:ext cx="0" cy="1367400"/>
          </a:xfrm>
          <a:prstGeom prst="straightConnector1">
            <a:avLst/>
          </a:prstGeom>
          <a:noFill/>
          <a:ln cap="flat" cmpd="sng" w="12700">
            <a:solidFill>
              <a:srgbClr val="6B8E5E"/>
            </a:solidFill>
            <a:prstDash val="solid"/>
            <a:round/>
            <a:headEnd len="sm" w="sm" type="none"/>
            <a:tailEnd len="sm" w="sm" type="none"/>
          </a:ln>
        </p:spPr>
      </p:cxnSp>
      <p:cxnSp>
        <p:nvCxnSpPr>
          <p:cNvPr id="762" name="Google Shape;762;p26"/>
          <p:cNvCxnSpPr/>
          <p:nvPr/>
        </p:nvCxnSpPr>
        <p:spPr>
          <a:xfrm>
            <a:off x="2057400" y="4681728"/>
            <a:ext cx="183000" cy="0"/>
          </a:xfrm>
          <a:prstGeom prst="straightConnector1">
            <a:avLst/>
          </a:prstGeom>
          <a:noFill/>
          <a:ln cap="flat" cmpd="sng" w="12700">
            <a:solidFill>
              <a:srgbClr val="6B8E5E"/>
            </a:solidFill>
            <a:prstDash val="solid"/>
            <a:round/>
            <a:headEnd len="sm" w="sm" type="none"/>
            <a:tailEnd len="sm" w="sm" type="none"/>
          </a:ln>
        </p:spPr>
      </p:cxnSp>
      <p:cxnSp>
        <p:nvCxnSpPr>
          <p:cNvPr id="763" name="Google Shape;763;p26"/>
          <p:cNvCxnSpPr/>
          <p:nvPr/>
        </p:nvCxnSpPr>
        <p:spPr>
          <a:xfrm>
            <a:off x="3840480" y="1792224"/>
            <a:ext cx="183000" cy="0"/>
          </a:xfrm>
          <a:prstGeom prst="straightConnector1">
            <a:avLst/>
          </a:prstGeom>
          <a:noFill/>
          <a:ln cap="flat" cmpd="sng" w="12700">
            <a:solidFill>
              <a:srgbClr val="3B5F8A"/>
            </a:solidFill>
            <a:prstDash val="solid"/>
            <a:round/>
            <a:headEnd len="sm" w="sm" type="none"/>
            <a:tailEnd len="sm" w="sm" type="none"/>
          </a:ln>
        </p:spPr>
      </p:cxnSp>
      <p:cxnSp>
        <p:nvCxnSpPr>
          <p:cNvPr id="764" name="Google Shape;764;p26"/>
          <p:cNvCxnSpPr/>
          <p:nvPr/>
        </p:nvCxnSpPr>
        <p:spPr>
          <a:xfrm>
            <a:off x="4023360" y="1536192"/>
            <a:ext cx="0" cy="616500"/>
          </a:xfrm>
          <a:prstGeom prst="straightConnector1">
            <a:avLst/>
          </a:prstGeom>
          <a:noFill/>
          <a:ln cap="flat" cmpd="sng" w="12700">
            <a:solidFill>
              <a:srgbClr val="3B5F8A"/>
            </a:solidFill>
            <a:prstDash val="solid"/>
            <a:round/>
            <a:headEnd len="sm" w="sm" type="none"/>
            <a:tailEnd len="sm" w="sm" type="none"/>
          </a:ln>
        </p:spPr>
      </p:cxnSp>
      <p:cxnSp>
        <p:nvCxnSpPr>
          <p:cNvPr id="765" name="Google Shape;765;p26"/>
          <p:cNvCxnSpPr/>
          <p:nvPr/>
        </p:nvCxnSpPr>
        <p:spPr>
          <a:xfrm>
            <a:off x="4023360" y="1536192"/>
            <a:ext cx="183000" cy="0"/>
          </a:xfrm>
          <a:prstGeom prst="straightConnector1">
            <a:avLst/>
          </a:prstGeom>
          <a:noFill/>
          <a:ln cap="flat" cmpd="sng" w="12700">
            <a:solidFill>
              <a:srgbClr val="3B5F8A"/>
            </a:solidFill>
            <a:prstDash val="solid"/>
            <a:round/>
            <a:headEnd len="sm" w="sm" type="none"/>
            <a:tailEnd len="sm" w="sm" type="none"/>
          </a:ln>
        </p:spPr>
      </p:cxnSp>
      <p:cxnSp>
        <p:nvCxnSpPr>
          <p:cNvPr id="766" name="Google Shape;766;p26"/>
          <p:cNvCxnSpPr/>
          <p:nvPr/>
        </p:nvCxnSpPr>
        <p:spPr>
          <a:xfrm>
            <a:off x="4023385" y="2155756"/>
            <a:ext cx="183000" cy="0"/>
          </a:xfrm>
          <a:prstGeom prst="straightConnector1">
            <a:avLst/>
          </a:prstGeom>
          <a:noFill/>
          <a:ln cap="flat" cmpd="sng" w="12700">
            <a:solidFill>
              <a:srgbClr val="3B5F8A"/>
            </a:solidFill>
            <a:prstDash val="solid"/>
            <a:round/>
            <a:headEnd len="sm" w="sm" type="none"/>
            <a:tailEnd len="sm" w="sm" type="none"/>
          </a:ln>
        </p:spPr>
      </p:cxnSp>
      <p:cxnSp>
        <p:nvCxnSpPr>
          <p:cNvPr id="767" name="Google Shape;767;p26"/>
          <p:cNvCxnSpPr/>
          <p:nvPr/>
        </p:nvCxnSpPr>
        <p:spPr>
          <a:xfrm>
            <a:off x="3840480" y="3468624"/>
            <a:ext cx="183000" cy="0"/>
          </a:xfrm>
          <a:prstGeom prst="straightConnector1">
            <a:avLst/>
          </a:prstGeom>
          <a:noFill/>
          <a:ln cap="flat" cmpd="sng" w="12700">
            <a:solidFill>
              <a:srgbClr val="C74634"/>
            </a:solidFill>
            <a:prstDash val="solid"/>
            <a:round/>
            <a:headEnd len="sm" w="sm" type="none"/>
            <a:tailEnd len="sm" w="sm" type="none"/>
          </a:ln>
        </p:spPr>
      </p:cxnSp>
      <p:cxnSp>
        <p:nvCxnSpPr>
          <p:cNvPr id="768" name="Google Shape;768;p26"/>
          <p:cNvCxnSpPr/>
          <p:nvPr/>
        </p:nvCxnSpPr>
        <p:spPr>
          <a:xfrm>
            <a:off x="4023360" y="2706624"/>
            <a:ext cx="0" cy="1472100"/>
          </a:xfrm>
          <a:prstGeom prst="straightConnector1">
            <a:avLst/>
          </a:prstGeom>
          <a:noFill/>
          <a:ln cap="flat" cmpd="sng" w="12700">
            <a:solidFill>
              <a:srgbClr val="C74634"/>
            </a:solidFill>
            <a:prstDash val="solid"/>
            <a:round/>
            <a:headEnd len="sm" w="sm" type="none"/>
            <a:tailEnd len="sm" w="sm" type="none"/>
          </a:ln>
        </p:spPr>
      </p:cxnSp>
      <p:cxnSp>
        <p:nvCxnSpPr>
          <p:cNvPr id="769" name="Google Shape;769;p26"/>
          <p:cNvCxnSpPr/>
          <p:nvPr/>
        </p:nvCxnSpPr>
        <p:spPr>
          <a:xfrm>
            <a:off x="4023360" y="2706624"/>
            <a:ext cx="183000" cy="0"/>
          </a:xfrm>
          <a:prstGeom prst="straightConnector1">
            <a:avLst/>
          </a:prstGeom>
          <a:noFill/>
          <a:ln cap="flat" cmpd="sng" w="12700">
            <a:solidFill>
              <a:srgbClr val="C74634"/>
            </a:solidFill>
            <a:prstDash val="solid"/>
            <a:round/>
            <a:headEnd len="sm" w="sm" type="none"/>
            <a:tailEnd len="sm" w="sm" type="none"/>
          </a:ln>
        </p:spPr>
      </p:cxnSp>
      <p:cxnSp>
        <p:nvCxnSpPr>
          <p:cNvPr id="770" name="Google Shape;770;p26"/>
          <p:cNvCxnSpPr/>
          <p:nvPr/>
        </p:nvCxnSpPr>
        <p:spPr>
          <a:xfrm>
            <a:off x="4023360" y="3520440"/>
            <a:ext cx="183000" cy="0"/>
          </a:xfrm>
          <a:prstGeom prst="straightConnector1">
            <a:avLst/>
          </a:prstGeom>
          <a:noFill/>
          <a:ln cap="flat" cmpd="sng" w="12700">
            <a:solidFill>
              <a:srgbClr val="C74634"/>
            </a:solidFill>
            <a:prstDash val="solid"/>
            <a:round/>
            <a:headEnd len="sm" w="sm" type="none"/>
            <a:tailEnd len="sm" w="sm" type="none"/>
          </a:ln>
        </p:spPr>
      </p:cxnSp>
      <p:cxnSp>
        <p:nvCxnSpPr>
          <p:cNvPr id="771" name="Google Shape;771;p26"/>
          <p:cNvCxnSpPr/>
          <p:nvPr/>
        </p:nvCxnSpPr>
        <p:spPr>
          <a:xfrm>
            <a:off x="4023360" y="4178808"/>
            <a:ext cx="183000" cy="0"/>
          </a:xfrm>
          <a:prstGeom prst="straightConnector1">
            <a:avLst/>
          </a:prstGeom>
          <a:noFill/>
          <a:ln cap="flat" cmpd="sng" w="12700">
            <a:solidFill>
              <a:srgbClr val="C74634"/>
            </a:solidFill>
            <a:prstDash val="solid"/>
            <a:round/>
            <a:headEnd len="sm" w="sm" type="none"/>
            <a:tailEnd len="sm" w="sm" type="none"/>
          </a:ln>
        </p:spPr>
      </p:cxnSp>
      <p:cxnSp>
        <p:nvCxnSpPr>
          <p:cNvPr id="772" name="Google Shape;772;p26"/>
          <p:cNvCxnSpPr/>
          <p:nvPr/>
        </p:nvCxnSpPr>
        <p:spPr>
          <a:xfrm>
            <a:off x="3840480" y="4681728"/>
            <a:ext cx="183000" cy="0"/>
          </a:xfrm>
          <a:prstGeom prst="straightConnector1">
            <a:avLst/>
          </a:prstGeom>
          <a:noFill/>
          <a:ln cap="flat" cmpd="sng" w="12700">
            <a:solidFill>
              <a:srgbClr val="6B8E5E"/>
            </a:solidFill>
            <a:prstDash val="solid"/>
            <a:round/>
            <a:headEnd len="sm" w="sm" type="none"/>
            <a:tailEnd len="sm" w="sm" type="none"/>
          </a:ln>
        </p:spPr>
      </p:cxnSp>
      <p:cxnSp>
        <p:nvCxnSpPr>
          <p:cNvPr id="773" name="Google Shape;773;p26"/>
          <p:cNvCxnSpPr/>
          <p:nvPr/>
        </p:nvCxnSpPr>
        <p:spPr>
          <a:xfrm>
            <a:off x="4023360" y="4681728"/>
            <a:ext cx="183000" cy="0"/>
          </a:xfrm>
          <a:prstGeom prst="straightConnector1">
            <a:avLst/>
          </a:prstGeom>
          <a:noFill/>
          <a:ln cap="flat" cmpd="sng" w="12700">
            <a:solidFill>
              <a:srgbClr val="6B8E5E"/>
            </a:solidFill>
            <a:prstDash val="solid"/>
            <a:round/>
            <a:headEnd len="sm" w="sm" type="none"/>
            <a:tailEnd len="sm" w="sm" type="none"/>
          </a:ln>
        </p:spPr>
      </p:cxnSp>
      <p:cxnSp>
        <p:nvCxnSpPr>
          <p:cNvPr id="774" name="Google Shape;774;p26"/>
          <p:cNvCxnSpPr/>
          <p:nvPr/>
        </p:nvCxnSpPr>
        <p:spPr>
          <a:xfrm>
            <a:off x="5715000" y="1536192"/>
            <a:ext cx="183000" cy="0"/>
          </a:xfrm>
          <a:prstGeom prst="straightConnector1">
            <a:avLst/>
          </a:prstGeom>
          <a:noFill/>
          <a:ln cap="flat" cmpd="sng" w="12700">
            <a:solidFill>
              <a:srgbClr val="3B5F8A"/>
            </a:solidFill>
            <a:prstDash val="solid"/>
            <a:round/>
            <a:headEnd len="sm" w="sm" type="none"/>
            <a:tailEnd len="sm" w="sm" type="none"/>
          </a:ln>
        </p:spPr>
      </p:cxnSp>
      <p:cxnSp>
        <p:nvCxnSpPr>
          <p:cNvPr id="775" name="Google Shape;775;p26"/>
          <p:cNvCxnSpPr/>
          <p:nvPr/>
        </p:nvCxnSpPr>
        <p:spPr>
          <a:xfrm>
            <a:off x="5897880" y="1380744"/>
            <a:ext cx="0" cy="310800"/>
          </a:xfrm>
          <a:prstGeom prst="straightConnector1">
            <a:avLst/>
          </a:prstGeom>
          <a:noFill/>
          <a:ln cap="flat" cmpd="sng" w="12700">
            <a:solidFill>
              <a:srgbClr val="3B5F8A"/>
            </a:solidFill>
            <a:prstDash val="solid"/>
            <a:round/>
            <a:headEnd len="sm" w="sm" type="none"/>
            <a:tailEnd len="sm" w="sm" type="none"/>
          </a:ln>
        </p:spPr>
      </p:cxnSp>
      <p:cxnSp>
        <p:nvCxnSpPr>
          <p:cNvPr id="776" name="Google Shape;776;p26"/>
          <p:cNvCxnSpPr/>
          <p:nvPr/>
        </p:nvCxnSpPr>
        <p:spPr>
          <a:xfrm>
            <a:off x="5897880" y="1380744"/>
            <a:ext cx="183000" cy="0"/>
          </a:xfrm>
          <a:prstGeom prst="straightConnector1">
            <a:avLst/>
          </a:prstGeom>
          <a:noFill/>
          <a:ln cap="flat" cmpd="sng" w="12700">
            <a:solidFill>
              <a:srgbClr val="3B5F8A"/>
            </a:solidFill>
            <a:prstDash val="solid"/>
            <a:round/>
            <a:headEnd len="sm" w="sm" type="none"/>
            <a:tailEnd len="sm" w="sm" type="none"/>
          </a:ln>
        </p:spPr>
      </p:cxnSp>
      <p:cxnSp>
        <p:nvCxnSpPr>
          <p:cNvPr id="777" name="Google Shape;777;p26"/>
          <p:cNvCxnSpPr/>
          <p:nvPr/>
        </p:nvCxnSpPr>
        <p:spPr>
          <a:xfrm>
            <a:off x="5897880" y="1691640"/>
            <a:ext cx="183000" cy="0"/>
          </a:xfrm>
          <a:prstGeom prst="straightConnector1">
            <a:avLst/>
          </a:prstGeom>
          <a:noFill/>
          <a:ln cap="flat" cmpd="sng" w="12700">
            <a:solidFill>
              <a:srgbClr val="3B5F8A"/>
            </a:solidFill>
            <a:prstDash val="solid"/>
            <a:round/>
            <a:headEnd len="sm" w="sm" type="none"/>
            <a:tailEnd len="sm" w="sm" type="none"/>
          </a:ln>
        </p:spPr>
      </p:cxnSp>
      <p:cxnSp>
        <p:nvCxnSpPr>
          <p:cNvPr id="778" name="Google Shape;778;p26"/>
          <p:cNvCxnSpPr/>
          <p:nvPr/>
        </p:nvCxnSpPr>
        <p:spPr>
          <a:xfrm>
            <a:off x="5715000" y="2706624"/>
            <a:ext cx="183000" cy="0"/>
          </a:xfrm>
          <a:prstGeom prst="straightConnector1">
            <a:avLst/>
          </a:prstGeom>
          <a:noFill/>
          <a:ln cap="flat" cmpd="sng" w="12700">
            <a:solidFill>
              <a:srgbClr val="C74634"/>
            </a:solidFill>
            <a:prstDash val="solid"/>
            <a:round/>
            <a:headEnd len="sm" w="sm" type="none"/>
            <a:tailEnd len="sm" w="sm" type="none"/>
          </a:ln>
        </p:spPr>
      </p:cxnSp>
      <p:cxnSp>
        <p:nvCxnSpPr>
          <p:cNvPr id="779" name="Google Shape;779;p26"/>
          <p:cNvCxnSpPr/>
          <p:nvPr/>
        </p:nvCxnSpPr>
        <p:spPr>
          <a:xfrm>
            <a:off x="5897880" y="2395728"/>
            <a:ext cx="0" cy="621900"/>
          </a:xfrm>
          <a:prstGeom prst="straightConnector1">
            <a:avLst/>
          </a:prstGeom>
          <a:noFill/>
          <a:ln cap="flat" cmpd="sng" w="12700">
            <a:solidFill>
              <a:srgbClr val="C74634"/>
            </a:solidFill>
            <a:prstDash val="solid"/>
            <a:round/>
            <a:headEnd len="sm" w="sm" type="none"/>
            <a:tailEnd len="sm" w="sm" type="none"/>
          </a:ln>
        </p:spPr>
      </p:cxnSp>
      <p:cxnSp>
        <p:nvCxnSpPr>
          <p:cNvPr id="780" name="Google Shape;780;p26"/>
          <p:cNvCxnSpPr/>
          <p:nvPr/>
        </p:nvCxnSpPr>
        <p:spPr>
          <a:xfrm>
            <a:off x="5897880" y="2395728"/>
            <a:ext cx="183000" cy="0"/>
          </a:xfrm>
          <a:prstGeom prst="straightConnector1">
            <a:avLst/>
          </a:prstGeom>
          <a:noFill/>
          <a:ln cap="flat" cmpd="sng" w="12700">
            <a:solidFill>
              <a:srgbClr val="C74634"/>
            </a:solidFill>
            <a:prstDash val="solid"/>
            <a:round/>
            <a:headEnd len="sm" w="sm" type="none"/>
            <a:tailEnd len="sm" w="sm" type="none"/>
          </a:ln>
        </p:spPr>
      </p:cxnSp>
      <p:cxnSp>
        <p:nvCxnSpPr>
          <p:cNvPr id="781" name="Google Shape;781;p26"/>
          <p:cNvCxnSpPr/>
          <p:nvPr/>
        </p:nvCxnSpPr>
        <p:spPr>
          <a:xfrm>
            <a:off x="5897880" y="2706624"/>
            <a:ext cx="183000" cy="0"/>
          </a:xfrm>
          <a:prstGeom prst="straightConnector1">
            <a:avLst/>
          </a:prstGeom>
          <a:noFill/>
          <a:ln cap="flat" cmpd="sng" w="12700">
            <a:solidFill>
              <a:srgbClr val="C74634"/>
            </a:solidFill>
            <a:prstDash val="solid"/>
            <a:round/>
            <a:headEnd len="sm" w="sm" type="none"/>
            <a:tailEnd len="sm" w="sm" type="none"/>
          </a:ln>
        </p:spPr>
      </p:cxnSp>
      <p:cxnSp>
        <p:nvCxnSpPr>
          <p:cNvPr id="782" name="Google Shape;782;p26"/>
          <p:cNvCxnSpPr/>
          <p:nvPr/>
        </p:nvCxnSpPr>
        <p:spPr>
          <a:xfrm>
            <a:off x="5897880" y="3017520"/>
            <a:ext cx="183000" cy="0"/>
          </a:xfrm>
          <a:prstGeom prst="straightConnector1">
            <a:avLst/>
          </a:prstGeom>
          <a:noFill/>
          <a:ln cap="flat" cmpd="sng" w="12700">
            <a:solidFill>
              <a:srgbClr val="C74634"/>
            </a:solidFill>
            <a:prstDash val="solid"/>
            <a:round/>
            <a:headEnd len="sm" w="sm" type="none"/>
            <a:tailEnd len="sm" w="sm" type="none"/>
          </a:ln>
        </p:spPr>
      </p:cxnSp>
      <p:cxnSp>
        <p:nvCxnSpPr>
          <p:cNvPr id="783" name="Google Shape;783;p26"/>
          <p:cNvCxnSpPr/>
          <p:nvPr/>
        </p:nvCxnSpPr>
        <p:spPr>
          <a:xfrm>
            <a:off x="5715000" y="3520440"/>
            <a:ext cx="183000" cy="0"/>
          </a:xfrm>
          <a:prstGeom prst="straightConnector1">
            <a:avLst/>
          </a:prstGeom>
          <a:noFill/>
          <a:ln cap="flat" cmpd="sng" w="12700">
            <a:solidFill>
              <a:srgbClr val="C74634"/>
            </a:solidFill>
            <a:prstDash val="solid"/>
            <a:round/>
            <a:headEnd len="sm" w="sm" type="none"/>
            <a:tailEnd len="sm" w="sm" type="none"/>
          </a:ln>
        </p:spPr>
      </p:cxnSp>
      <p:cxnSp>
        <p:nvCxnSpPr>
          <p:cNvPr id="784" name="Google Shape;784;p26"/>
          <p:cNvCxnSpPr/>
          <p:nvPr/>
        </p:nvCxnSpPr>
        <p:spPr>
          <a:xfrm>
            <a:off x="5897880" y="3364992"/>
            <a:ext cx="0" cy="310800"/>
          </a:xfrm>
          <a:prstGeom prst="straightConnector1">
            <a:avLst/>
          </a:prstGeom>
          <a:noFill/>
          <a:ln cap="flat" cmpd="sng" w="12700">
            <a:solidFill>
              <a:srgbClr val="C74634"/>
            </a:solidFill>
            <a:prstDash val="solid"/>
            <a:round/>
            <a:headEnd len="sm" w="sm" type="none"/>
            <a:tailEnd len="sm" w="sm" type="none"/>
          </a:ln>
        </p:spPr>
      </p:cxnSp>
      <p:cxnSp>
        <p:nvCxnSpPr>
          <p:cNvPr id="785" name="Google Shape;785;p26"/>
          <p:cNvCxnSpPr/>
          <p:nvPr/>
        </p:nvCxnSpPr>
        <p:spPr>
          <a:xfrm>
            <a:off x="5897880" y="3364992"/>
            <a:ext cx="183000" cy="0"/>
          </a:xfrm>
          <a:prstGeom prst="straightConnector1">
            <a:avLst/>
          </a:prstGeom>
          <a:noFill/>
          <a:ln cap="flat" cmpd="sng" w="12700">
            <a:solidFill>
              <a:srgbClr val="C74634"/>
            </a:solidFill>
            <a:prstDash val="solid"/>
            <a:round/>
            <a:headEnd len="sm" w="sm" type="none"/>
            <a:tailEnd len="sm" w="sm" type="none"/>
          </a:ln>
        </p:spPr>
      </p:cxnSp>
      <p:cxnSp>
        <p:nvCxnSpPr>
          <p:cNvPr id="786" name="Google Shape;786;p26"/>
          <p:cNvCxnSpPr/>
          <p:nvPr/>
        </p:nvCxnSpPr>
        <p:spPr>
          <a:xfrm>
            <a:off x="5897880" y="3675888"/>
            <a:ext cx="183000" cy="0"/>
          </a:xfrm>
          <a:prstGeom prst="straightConnector1">
            <a:avLst/>
          </a:prstGeom>
          <a:noFill/>
          <a:ln cap="flat" cmpd="sng" w="12700">
            <a:solidFill>
              <a:srgbClr val="C74634"/>
            </a:solidFill>
            <a:prstDash val="solid"/>
            <a:round/>
            <a:headEnd len="sm" w="sm" type="none"/>
            <a:tailEnd len="sm" w="sm" type="none"/>
          </a:ln>
        </p:spPr>
      </p:cxnSp>
      <p:cxnSp>
        <p:nvCxnSpPr>
          <p:cNvPr id="787" name="Google Shape;787;p26"/>
          <p:cNvCxnSpPr/>
          <p:nvPr/>
        </p:nvCxnSpPr>
        <p:spPr>
          <a:xfrm>
            <a:off x="5715000" y="4178808"/>
            <a:ext cx="183000" cy="0"/>
          </a:xfrm>
          <a:prstGeom prst="straightConnector1">
            <a:avLst/>
          </a:prstGeom>
          <a:noFill/>
          <a:ln cap="flat" cmpd="sng" w="12700">
            <a:solidFill>
              <a:srgbClr val="C74634"/>
            </a:solidFill>
            <a:prstDash val="solid"/>
            <a:round/>
            <a:headEnd len="sm" w="sm" type="none"/>
            <a:tailEnd len="sm" w="sm" type="none"/>
          </a:ln>
        </p:spPr>
      </p:cxnSp>
      <p:cxnSp>
        <p:nvCxnSpPr>
          <p:cNvPr id="788" name="Google Shape;788;p26"/>
          <p:cNvCxnSpPr/>
          <p:nvPr/>
        </p:nvCxnSpPr>
        <p:spPr>
          <a:xfrm>
            <a:off x="5897880" y="4023360"/>
            <a:ext cx="0" cy="310800"/>
          </a:xfrm>
          <a:prstGeom prst="straightConnector1">
            <a:avLst/>
          </a:prstGeom>
          <a:noFill/>
          <a:ln cap="flat" cmpd="sng" w="12700">
            <a:solidFill>
              <a:srgbClr val="C74634"/>
            </a:solidFill>
            <a:prstDash val="solid"/>
            <a:round/>
            <a:headEnd len="sm" w="sm" type="none"/>
            <a:tailEnd len="sm" w="sm" type="none"/>
          </a:ln>
        </p:spPr>
      </p:cxnSp>
      <p:cxnSp>
        <p:nvCxnSpPr>
          <p:cNvPr id="789" name="Google Shape;789;p26"/>
          <p:cNvCxnSpPr/>
          <p:nvPr/>
        </p:nvCxnSpPr>
        <p:spPr>
          <a:xfrm>
            <a:off x="5897880" y="4023360"/>
            <a:ext cx="183000" cy="0"/>
          </a:xfrm>
          <a:prstGeom prst="straightConnector1">
            <a:avLst/>
          </a:prstGeom>
          <a:noFill/>
          <a:ln cap="flat" cmpd="sng" w="12700">
            <a:solidFill>
              <a:srgbClr val="C74634"/>
            </a:solidFill>
            <a:prstDash val="solid"/>
            <a:round/>
            <a:headEnd len="sm" w="sm" type="none"/>
            <a:tailEnd len="sm" w="sm" type="none"/>
          </a:ln>
        </p:spPr>
      </p:cxnSp>
      <p:cxnSp>
        <p:nvCxnSpPr>
          <p:cNvPr id="790" name="Google Shape;790;p26"/>
          <p:cNvCxnSpPr/>
          <p:nvPr/>
        </p:nvCxnSpPr>
        <p:spPr>
          <a:xfrm>
            <a:off x="5897880" y="4334256"/>
            <a:ext cx="183000" cy="0"/>
          </a:xfrm>
          <a:prstGeom prst="straightConnector1">
            <a:avLst/>
          </a:prstGeom>
          <a:noFill/>
          <a:ln cap="flat" cmpd="sng" w="12700">
            <a:solidFill>
              <a:srgbClr val="C74634"/>
            </a:solidFill>
            <a:prstDash val="solid"/>
            <a:round/>
            <a:headEnd len="sm" w="sm" type="none"/>
            <a:tailEnd len="sm" w="sm" type="none"/>
          </a:ln>
        </p:spPr>
      </p:cxnSp>
      <p:sp>
        <p:nvSpPr>
          <p:cNvPr id="791" name="Google Shape;791;p26"/>
          <p:cNvSpPr/>
          <p:nvPr/>
        </p:nvSpPr>
        <p:spPr>
          <a:xfrm>
            <a:off x="502920" y="2971292"/>
            <a:ext cx="1371600" cy="685800"/>
          </a:xfrm>
          <a:prstGeom prst="roundRect">
            <a:avLst>
              <a:gd fmla="val 8000" name="adj"/>
            </a:avLst>
          </a:prstGeom>
          <a:solidFill>
            <a:srgbClr val="1F2D3D"/>
          </a:solidFill>
          <a:ln cap="flat" cmpd="sng" w="12700">
            <a:solidFill>
              <a:srgbClr val="1F2D3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 name="Google Shape;792;p26"/>
          <p:cNvSpPr/>
          <p:nvPr/>
        </p:nvSpPr>
        <p:spPr>
          <a:xfrm>
            <a:off x="612648" y="3044444"/>
            <a:ext cx="1206900" cy="1647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BFC4CB"/>
              </a:buClr>
              <a:buSzPts val="550"/>
              <a:buFont typeface="Calibri"/>
              <a:buNone/>
            </a:pPr>
            <a:r>
              <a:rPr b="1" i="0" lang="en-US" sz="550" u="none" cap="none" strike="noStrike">
                <a:solidFill>
                  <a:srgbClr val="BFC4CB"/>
                </a:solidFill>
                <a:latin typeface="Calibri"/>
                <a:ea typeface="Calibri"/>
                <a:cs typeface="Calibri"/>
                <a:sym typeface="Calibri"/>
              </a:rPr>
              <a:t>●  </a:t>
            </a:r>
            <a:r>
              <a:rPr b="1" i="0" lang="en-US" sz="650" u="none" cap="none" strike="noStrike">
                <a:solidFill>
                  <a:srgbClr val="BFC4CB"/>
                </a:solidFill>
                <a:latin typeface="Calibri"/>
                <a:ea typeface="Calibri"/>
                <a:cs typeface="Calibri"/>
                <a:sym typeface="Calibri"/>
              </a:rPr>
              <a:t>AGENT MEMORY</a:t>
            </a:r>
            <a:endParaRPr b="0" i="0" sz="550" u="none" cap="none" strike="noStrike">
              <a:solidFill>
                <a:schemeClr val="dk1"/>
              </a:solidFill>
              <a:latin typeface="Calibri"/>
              <a:ea typeface="Calibri"/>
              <a:cs typeface="Calibri"/>
              <a:sym typeface="Calibri"/>
            </a:endParaRPr>
          </a:p>
        </p:txBody>
      </p:sp>
      <p:sp>
        <p:nvSpPr>
          <p:cNvPr id="793" name="Google Shape;793;p26"/>
          <p:cNvSpPr/>
          <p:nvPr/>
        </p:nvSpPr>
        <p:spPr>
          <a:xfrm>
            <a:off x="612648" y="3218180"/>
            <a:ext cx="1206900" cy="2196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FFFFFF"/>
              </a:buClr>
              <a:buSzPts val="1050"/>
              <a:buFont typeface="Calibri"/>
              <a:buNone/>
            </a:pPr>
            <a:r>
              <a:rPr b="1" i="0" lang="en-US" sz="1050" u="none" cap="none" strike="noStrike">
                <a:solidFill>
                  <a:srgbClr val="FFFFFF"/>
                </a:solidFill>
                <a:latin typeface="Calibri"/>
                <a:ea typeface="Calibri"/>
                <a:cs typeface="Calibri"/>
                <a:sym typeface="Calibri"/>
              </a:rPr>
              <a:t>The agent's mental model</a:t>
            </a:r>
            <a:endParaRPr b="0" i="0" sz="1050" u="none" cap="none" strike="noStrike">
              <a:solidFill>
                <a:schemeClr val="dk1"/>
              </a:solidFill>
              <a:latin typeface="Calibri"/>
              <a:ea typeface="Calibri"/>
              <a:cs typeface="Calibri"/>
              <a:sym typeface="Calibri"/>
            </a:endParaRPr>
          </a:p>
        </p:txBody>
      </p:sp>
      <p:sp>
        <p:nvSpPr>
          <p:cNvPr id="794" name="Google Shape;794;p26"/>
          <p:cNvSpPr/>
          <p:nvPr/>
        </p:nvSpPr>
        <p:spPr>
          <a:xfrm>
            <a:off x="612648" y="3446780"/>
            <a:ext cx="1206900" cy="183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BFC4CB"/>
              </a:buClr>
              <a:buSzPts val="750"/>
              <a:buFont typeface="Calibri"/>
              <a:buNone/>
            </a:pPr>
            <a:r>
              <a:rPr b="0" i="1" lang="en-US" sz="750" u="none" cap="none" strike="noStrike">
                <a:solidFill>
                  <a:srgbClr val="BFC4CB"/>
                </a:solidFill>
                <a:latin typeface="Calibri"/>
                <a:ea typeface="Calibri"/>
                <a:cs typeface="Calibri"/>
                <a:sym typeface="Calibri"/>
              </a:rPr>
              <a:t>↳ split by duration first</a:t>
            </a:r>
            <a:endParaRPr b="0" i="0" sz="750" u="none" cap="none" strike="noStrike">
              <a:solidFill>
                <a:schemeClr val="dk1"/>
              </a:solidFill>
              <a:latin typeface="Calibri"/>
              <a:ea typeface="Calibri"/>
              <a:cs typeface="Calibri"/>
              <a:sym typeface="Calibri"/>
            </a:endParaRPr>
          </a:p>
        </p:txBody>
      </p:sp>
      <p:sp>
        <p:nvSpPr>
          <p:cNvPr id="795" name="Google Shape;795;p26"/>
          <p:cNvSpPr/>
          <p:nvPr/>
        </p:nvSpPr>
        <p:spPr>
          <a:xfrm>
            <a:off x="2240280" y="1435608"/>
            <a:ext cx="1600200" cy="713100"/>
          </a:xfrm>
          <a:prstGeom prst="roundRect">
            <a:avLst>
              <a:gd fmla="val 7692" name="adj"/>
            </a:avLst>
          </a:prstGeom>
          <a:solidFill>
            <a:srgbClr val="3B5F8A"/>
          </a:solidFill>
          <a:ln cap="flat" cmpd="sng" w="12700">
            <a:solidFill>
              <a:srgbClr val="3B5F8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 name="Google Shape;796;p26"/>
          <p:cNvSpPr/>
          <p:nvPr/>
        </p:nvSpPr>
        <p:spPr>
          <a:xfrm>
            <a:off x="2350008" y="1508760"/>
            <a:ext cx="1435500" cy="1647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BFC4CB"/>
              </a:buClr>
              <a:buSzPts val="550"/>
              <a:buFont typeface="Calibri"/>
              <a:buNone/>
            </a:pPr>
            <a:r>
              <a:rPr b="1" i="0" lang="en-US" sz="550" u="none" cap="none" strike="noStrike">
                <a:solidFill>
                  <a:srgbClr val="BFC4CB"/>
                </a:solidFill>
                <a:latin typeface="Calibri"/>
                <a:ea typeface="Calibri"/>
                <a:cs typeface="Calibri"/>
                <a:sym typeface="Calibri"/>
              </a:rPr>
              <a:t>●  </a:t>
            </a:r>
            <a:r>
              <a:rPr b="1" i="0" lang="en-US" sz="650" u="none" cap="none" strike="noStrike">
                <a:solidFill>
                  <a:srgbClr val="BFC4CB"/>
                </a:solidFill>
                <a:latin typeface="Calibri"/>
                <a:ea typeface="Calibri"/>
                <a:cs typeface="Calibri"/>
                <a:sym typeface="Calibri"/>
              </a:rPr>
              <a:t>TIER · SHORT-TERM</a:t>
            </a:r>
            <a:endParaRPr b="0" i="0" sz="550" u="none" cap="none" strike="noStrike">
              <a:solidFill>
                <a:schemeClr val="dk1"/>
              </a:solidFill>
              <a:latin typeface="Calibri"/>
              <a:ea typeface="Calibri"/>
              <a:cs typeface="Calibri"/>
              <a:sym typeface="Calibri"/>
            </a:endParaRPr>
          </a:p>
        </p:txBody>
      </p:sp>
      <p:sp>
        <p:nvSpPr>
          <p:cNvPr id="797" name="Google Shape;797;p26"/>
          <p:cNvSpPr/>
          <p:nvPr/>
        </p:nvSpPr>
        <p:spPr>
          <a:xfrm>
            <a:off x="2350008" y="1682496"/>
            <a:ext cx="1435500" cy="2196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FFFFFF"/>
              </a:buClr>
              <a:buSzPts val="1050"/>
              <a:buFont typeface="Calibri"/>
              <a:buNone/>
            </a:pPr>
            <a:r>
              <a:rPr b="1" i="0" lang="en-US" sz="1050" u="none" cap="none" strike="noStrike">
                <a:solidFill>
                  <a:srgbClr val="FFFFFF"/>
                </a:solidFill>
                <a:latin typeface="Calibri"/>
                <a:ea typeface="Calibri"/>
                <a:cs typeface="Calibri"/>
                <a:sym typeface="Calibri"/>
              </a:rPr>
              <a:t>Short Term Memory</a:t>
            </a:r>
            <a:r>
              <a:rPr b="0" i="0" lang="en-US" sz="850" u="none" cap="none" strike="noStrike">
                <a:solidFill>
                  <a:srgbClr val="BFC4CB"/>
                </a:solidFill>
                <a:latin typeface="Calibri"/>
                <a:ea typeface="Calibri"/>
                <a:cs typeface="Calibri"/>
                <a:sym typeface="Calibri"/>
              </a:rPr>
              <a:t> (STM)</a:t>
            </a:r>
            <a:endParaRPr b="0" i="0" sz="1050" u="none" cap="none" strike="noStrike">
              <a:solidFill>
                <a:schemeClr val="dk1"/>
              </a:solidFill>
              <a:latin typeface="Calibri"/>
              <a:ea typeface="Calibri"/>
              <a:cs typeface="Calibri"/>
              <a:sym typeface="Calibri"/>
            </a:endParaRPr>
          </a:p>
        </p:txBody>
      </p:sp>
      <p:sp>
        <p:nvSpPr>
          <p:cNvPr id="798" name="Google Shape;798;p26"/>
          <p:cNvSpPr/>
          <p:nvPr/>
        </p:nvSpPr>
        <p:spPr>
          <a:xfrm>
            <a:off x="2350008" y="1911096"/>
            <a:ext cx="1435500" cy="183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BFC4CB"/>
              </a:buClr>
              <a:buSzPts val="750"/>
              <a:buFont typeface="Calibri"/>
              <a:buNone/>
            </a:pPr>
            <a:r>
              <a:rPr b="0" i="1" lang="en-US" sz="750" u="none" cap="none" strike="noStrike">
                <a:solidFill>
                  <a:srgbClr val="BFC4CB"/>
                </a:solidFill>
                <a:latin typeface="Calibri"/>
                <a:ea typeface="Calibri"/>
                <a:cs typeface="Calibri"/>
                <a:sym typeface="Calibri"/>
              </a:rPr>
              <a:t>turn-scoped · in-flight</a:t>
            </a:r>
            <a:endParaRPr b="0" i="0" sz="750" u="none" cap="none" strike="noStrike">
              <a:solidFill>
                <a:schemeClr val="dk1"/>
              </a:solidFill>
              <a:latin typeface="Calibri"/>
              <a:ea typeface="Calibri"/>
              <a:cs typeface="Calibri"/>
              <a:sym typeface="Calibri"/>
            </a:endParaRPr>
          </a:p>
        </p:txBody>
      </p:sp>
      <p:sp>
        <p:nvSpPr>
          <p:cNvPr id="799" name="Google Shape;799;p26"/>
          <p:cNvSpPr/>
          <p:nvPr/>
        </p:nvSpPr>
        <p:spPr>
          <a:xfrm>
            <a:off x="2240280" y="3112008"/>
            <a:ext cx="1600200" cy="713100"/>
          </a:xfrm>
          <a:prstGeom prst="roundRect">
            <a:avLst>
              <a:gd fmla="val 7692" name="adj"/>
            </a:avLst>
          </a:prstGeom>
          <a:solidFill>
            <a:srgbClr val="C74634"/>
          </a:solidFill>
          <a:ln cap="flat" cmpd="sng" w="12700">
            <a:solidFill>
              <a:srgbClr val="C7463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 name="Google Shape;800;p26"/>
          <p:cNvSpPr/>
          <p:nvPr/>
        </p:nvSpPr>
        <p:spPr>
          <a:xfrm>
            <a:off x="2350008" y="3185160"/>
            <a:ext cx="1435500" cy="1647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BFC4CB"/>
              </a:buClr>
              <a:buSzPts val="550"/>
              <a:buFont typeface="Calibri"/>
              <a:buNone/>
            </a:pPr>
            <a:r>
              <a:rPr b="1" i="0" lang="en-US" sz="550" u="none" cap="none" strike="noStrike">
                <a:solidFill>
                  <a:srgbClr val="BFC4CB"/>
                </a:solidFill>
                <a:latin typeface="Calibri"/>
                <a:ea typeface="Calibri"/>
                <a:cs typeface="Calibri"/>
                <a:sym typeface="Calibri"/>
              </a:rPr>
              <a:t>●  </a:t>
            </a:r>
            <a:r>
              <a:rPr b="1" i="0" lang="en-US" sz="650" u="none" cap="none" strike="noStrike">
                <a:solidFill>
                  <a:srgbClr val="BFC4CB"/>
                </a:solidFill>
                <a:latin typeface="Calibri"/>
                <a:ea typeface="Calibri"/>
                <a:cs typeface="Calibri"/>
                <a:sym typeface="Calibri"/>
              </a:rPr>
              <a:t>TIER · LONG-TERM</a:t>
            </a:r>
            <a:endParaRPr b="0" i="0" sz="550" u="none" cap="none" strike="noStrike">
              <a:solidFill>
                <a:schemeClr val="dk1"/>
              </a:solidFill>
              <a:latin typeface="Calibri"/>
              <a:ea typeface="Calibri"/>
              <a:cs typeface="Calibri"/>
              <a:sym typeface="Calibri"/>
            </a:endParaRPr>
          </a:p>
        </p:txBody>
      </p:sp>
      <p:sp>
        <p:nvSpPr>
          <p:cNvPr id="801" name="Google Shape;801;p26"/>
          <p:cNvSpPr/>
          <p:nvPr/>
        </p:nvSpPr>
        <p:spPr>
          <a:xfrm>
            <a:off x="2350008" y="3358896"/>
            <a:ext cx="1435500" cy="2196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FFFFFF"/>
              </a:buClr>
              <a:buSzPts val="1050"/>
              <a:buFont typeface="Calibri"/>
              <a:buNone/>
            </a:pPr>
            <a:r>
              <a:rPr b="1" i="0" lang="en-US" sz="1050" u="none" cap="none" strike="noStrike">
                <a:solidFill>
                  <a:srgbClr val="FFFFFF"/>
                </a:solidFill>
                <a:latin typeface="Calibri"/>
                <a:ea typeface="Calibri"/>
                <a:cs typeface="Calibri"/>
                <a:sym typeface="Calibri"/>
              </a:rPr>
              <a:t>Long Term Memory</a:t>
            </a:r>
            <a:r>
              <a:rPr b="0" i="0" lang="en-US" sz="850" u="none" cap="none" strike="noStrike">
                <a:solidFill>
                  <a:srgbClr val="BFC4CB"/>
                </a:solidFill>
                <a:latin typeface="Calibri"/>
                <a:ea typeface="Calibri"/>
                <a:cs typeface="Calibri"/>
                <a:sym typeface="Calibri"/>
              </a:rPr>
              <a:t> (LTM)</a:t>
            </a:r>
            <a:endParaRPr b="0" i="0" sz="1050" u="none" cap="none" strike="noStrike">
              <a:solidFill>
                <a:schemeClr val="dk1"/>
              </a:solidFill>
              <a:latin typeface="Calibri"/>
              <a:ea typeface="Calibri"/>
              <a:cs typeface="Calibri"/>
              <a:sym typeface="Calibri"/>
            </a:endParaRPr>
          </a:p>
        </p:txBody>
      </p:sp>
      <p:sp>
        <p:nvSpPr>
          <p:cNvPr id="802" name="Google Shape;802;p26"/>
          <p:cNvSpPr/>
          <p:nvPr/>
        </p:nvSpPr>
        <p:spPr>
          <a:xfrm>
            <a:off x="2350008" y="3587496"/>
            <a:ext cx="1435500" cy="183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BFC4CB"/>
              </a:buClr>
              <a:buSzPts val="750"/>
              <a:buFont typeface="Calibri"/>
              <a:buNone/>
            </a:pPr>
            <a:r>
              <a:rPr b="0" i="1" lang="en-US" sz="750" u="none" cap="none" strike="noStrike">
                <a:solidFill>
                  <a:srgbClr val="BFC4CB"/>
                </a:solidFill>
                <a:latin typeface="Calibri"/>
                <a:ea typeface="Calibri"/>
                <a:cs typeface="Calibri"/>
                <a:sym typeface="Calibri"/>
              </a:rPr>
              <a:t>cross-turn · cross-thread</a:t>
            </a:r>
            <a:endParaRPr b="0" i="0" sz="750" u="none" cap="none" strike="noStrike">
              <a:solidFill>
                <a:schemeClr val="dk1"/>
              </a:solidFill>
              <a:latin typeface="Calibri"/>
              <a:ea typeface="Calibri"/>
              <a:cs typeface="Calibri"/>
              <a:sym typeface="Calibri"/>
            </a:endParaRPr>
          </a:p>
        </p:txBody>
      </p:sp>
      <p:sp>
        <p:nvSpPr>
          <p:cNvPr id="803" name="Google Shape;803;p26"/>
          <p:cNvSpPr/>
          <p:nvPr/>
        </p:nvSpPr>
        <p:spPr>
          <a:xfrm>
            <a:off x="2240280" y="4325112"/>
            <a:ext cx="1600200" cy="713100"/>
          </a:xfrm>
          <a:prstGeom prst="roundRect">
            <a:avLst>
              <a:gd fmla="val 7692" name="adj"/>
            </a:avLst>
          </a:prstGeom>
          <a:solidFill>
            <a:srgbClr val="6B8E5E"/>
          </a:solidFill>
          <a:ln cap="flat" cmpd="sng" w="12700">
            <a:solidFill>
              <a:srgbClr val="6B8E5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 name="Google Shape;804;p26"/>
          <p:cNvSpPr/>
          <p:nvPr/>
        </p:nvSpPr>
        <p:spPr>
          <a:xfrm>
            <a:off x="2350008" y="4398264"/>
            <a:ext cx="1435500" cy="1647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BFC4CB"/>
              </a:buClr>
              <a:buSzPts val="550"/>
              <a:buFont typeface="Calibri"/>
              <a:buNone/>
            </a:pPr>
            <a:r>
              <a:rPr b="1" i="0" lang="en-US" sz="550" u="none" cap="none" strike="noStrike">
                <a:solidFill>
                  <a:srgbClr val="BFC4CB"/>
                </a:solidFill>
                <a:latin typeface="Calibri"/>
                <a:ea typeface="Calibri"/>
                <a:cs typeface="Calibri"/>
                <a:sym typeface="Calibri"/>
              </a:rPr>
              <a:t>●  </a:t>
            </a:r>
            <a:r>
              <a:rPr b="1" i="0" lang="en-US" sz="650" u="none" cap="none" strike="noStrike">
                <a:solidFill>
                  <a:srgbClr val="BFC4CB"/>
                </a:solidFill>
                <a:latin typeface="Calibri"/>
                <a:ea typeface="Calibri"/>
                <a:cs typeface="Calibri"/>
                <a:sym typeface="Calibri"/>
              </a:rPr>
              <a:t>TIER · COORDINATION</a:t>
            </a:r>
            <a:endParaRPr b="0" i="0" sz="550" u="none" cap="none" strike="noStrike">
              <a:solidFill>
                <a:schemeClr val="dk1"/>
              </a:solidFill>
              <a:latin typeface="Calibri"/>
              <a:ea typeface="Calibri"/>
              <a:cs typeface="Calibri"/>
              <a:sym typeface="Calibri"/>
            </a:endParaRPr>
          </a:p>
        </p:txBody>
      </p:sp>
      <p:sp>
        <p:nvSpPr>
          <p:cNvPr id="805" name="Google Shape;805;p26"/>
          <p:cNvSpPr/>
          <p:nvPr/>
        </p:nvSpPr>
        <p:spPr>
          <a:xfrm>
            <a:off x="2350008" y="4572000"/>
            <a:ext cx="1435500" cy="2196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FFFFFF"/>
              </a:buClr>
              <a:buSzPts val="1050"/>
              <a:buFont typeface="Calibri"/>
              <a:buNone/>
            </a:pPr>
            <a:r>
              <a:rPr b="1" i="0" lang="en-US" sz="1050" u="none" cap="none" strike="noStrike">
                <a:solidFill>
                  <a:srgbClr val="FFFFFF"/>
                </a:solidFill>
                <a:latin typeface="Calibri"/>
                <a:ea typeface="Calibri"/>
                <a:cs typeface="Calibri"/>
                <a:sym typeface="Calibri"/>
              </a:rPr>
              <a:t>Coordination</a:t>
            </a:r>
            <a:endParaRPr b="0" i="0" sz="1050" u="none" cap="none" strike="noStrike">
              <a:solidFill>
                <a:schemeClr val="dk1"/>
              </a:solidFill>
              <a:latin typeface="Calibri"/>
              <a:ea typeface="Calibri"/>
              <a:cs typeface="Calibri"/>
              <a:sym typeface="Calibri"/>
            </a:endParaRPr>
          </a:p>
        </p:txBody>
      </p:sp>
      <p:sp>
        <p:nvSpPr>
          <p:cNvPr id="806" name="Google Shape;806;p26"/>
          <p:cNvSpPr/>
          <p:nvPr/>
        </p:nvSpPr>
        <p:spPr>
          <a:xfrm>
            <a:off x="2350008" y="4800600"/>
            <a:ext cx="1435500" cy="183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BFC4CB"/>
              </a:buClr>
              <a:buSzPts val="750"/>
              <a:buFont typeface="Calibri"/>
              <a:buNone/>
            </a:pPr>
            <a:r>
              <a:rPr b="0" i="1" lang="en-US" sz="750" u="none" cap="none" strike="noStrike">
                <a:solidFill>
                  <a:srgbClr val="BFC4CB"/>
                </a:solidFill>
                <a:latin typeface="Calibri"/>
                <a:ea typeface="Calibri"/>
                <a:cs typeface="Calibri"/>
                <a:sym typeface="Calibri"/>
              </a:rPr>
              <a:t>multi-agent shared state</a:t>
            </a:r>
            <a:endParaRPr b="0" i="0" sz="750" u="none" cap="none" strike="noStrike">
              <a:solidFill>
                <a:schemeClr val="dk1"/>
              </a:solidFill>
              <a:latin typeface="Calibri"/>
              <a:ea typeface="Calibri"/>
              <a:cs typeface="Calibri"/>
              <a:sym typeface="Calibri"/>
            </a:endParaRPr>
          </a:p>
        </p:txBody>
      </p:sp>
      <p:sp>
        <p:nvSpPr>
          <p:cNvPr id="807" name="Google Shape;807;p26"/>
          <p:cNvSpPr/>
          <p:nvPr/>
        </p:nvSpPr>
        <p:spPr>
          <a:xfrm>
            <a:off x="4206240" y="1284732"/>
            <a:ext cx="1508700" cy="502800"/>
          </a:xfrm>
          <a:prstGeom prst="roundRect">
            <a:avLst>
              <a:gd fmla="val 9091" name="adj"/>
            </a:avLst>
          </a:prstGeom>
          <a:solidFill>
            <a:srgbClr val="DCE5EF"/>
          </a:solidFill>
          <a:ln cap="flat" cmpd="sng" w="12700">
            <a:solidFill>
              <a:srgbClr val="DCE5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 name="Google Shape;808;p26"/>
          <p:cNvSpPr/>
          <p:nvPr/>
        </p:nvSpPr>
        <p:spPr>
          <a:xfrm>
            <a:off x="4334256" y="1348740"/>
            <a:ext cx="1326000" cy="2013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1F2937"/>
              </a:buClr>
              <a:buSzPts val="1050"/>
              <a:buFont typeface="Calibri"/>
              <a:buNone/>
            </a:pPr>
            <a:r>
              <a:rPr b="1" i="0" lang="en-US" sz="1050" u="none" cap="none" strike="noStrike">
                <a:solidFill>
                  <a:srgbClr val="1F2937"/>
                </a:solidFill>
                <a:latin typeface="Calibri"/>
                <a:ea typeface="Calibri"/>
                <a:cs typeface="Calibri"/>
                <a:sym typeface="Calibri"/>
              </a:rPr>
              <a:t>Working Memory</a:t>
            </a:r>
            <a:endParaRPr b="0" i="0" sz="1050" u="none" cap="none" strike="noStrike">
              <a:solidFill>
                <a:schemeClr val="dk1"/>
              </a:solidFill>
              <a:latin typeface="Calibri"/>
              <a:ea typeface="Calibri"/>
              <a:cs typeface="Calibri"/>
              <a:sym typeface="Calibri"/>
            </a:endParaRPr>
          </a:p>
        </p:txBody>
      </p:sp>
      <p:sp>
        <p:nvSpPr>
          <p:cNvPr id="809" name="Google Shape;809;p26"/>
          <p:cNvSpPr/>
          <p:nvPr/>
        </p:nvSpPr>
        <p:spPr>
          <a:xfrm>
            <a:off x="4334256" y="1559052"/>
            <a:ext cx="1326000" cy="1647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4B5563"/>
              </a:buClr>
              <a:buSzPts val="750"/>
              <a:buFont typeface="Calibri"/>
              <a:buNone/>
            </a:pPr>
            <a:r>
              <a:rPr b="0" i="1" lang="en-US" sz="750" u="none" cap="none" strike="noStrike">
                <a:solidFill>
                  <a:srgbClr val="4B5563"/>
                </a:solidFill>
                <a:latin typeface="Calibri"/>
                <a:ea typeface="Calibri"/>
                <a:cs typeface="Calibri"/>
                <a:sym typeface="Calibri"/>
              </a:rPr>
              <a:t>↳ current turn context</a:t>
            </a:r>
            <a:endParaRPr b="0" i="0" sz="750" u="none" cap="none" strike="noStrike">
              <a:solidFill>
                <a:schemeClr val="dk1"/>
              </a:solidFill>
              <a:latin typeface="Calibri"/>
              <a:ea typeface="Calibri"/>
              <a:cs typeface="Calibri"/>
              <a:sym typeface="Calibri"/>
            </a:endParaRPr>
          </a:p>
        </p:txBody>
      </p:sp>
      <p:sp>
        <p:nvSpPr>
          <p:cNvPr id="810" name="Google Shape;810;p26"/>
          <p:cNvSpPr/>
          <p:nvPr/>
        </p:nvSpPr>
        <p:spPr>
          <a:xfrm>
            <a:off x="4206265" y="1904296"/>
            <a:ext cx="1508700" cy="502800"/>
          </a:xfrm>
          <a:prstGeom prst="roundRect">
            <a:avLst>
              <a:gd fmla="val 9091" name="adj"/>
            </a:avLst>
          </a:prstGeom>
          <a:solidFill>
            <a:srgbClr val="DCE5EF"/>
          </a:solidFill>
          <a:ln cap="flat" cmpd="sng" w="12700">
            <a:solidFill>
              <a:srgbClr val="DCE5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 name="Google Shape;811;p26"/>
          <p:cNvSpPr/>
          <p:nvPr/>
        </p:nvSpPr>
        <p:spPr>
          <a:xfrm>
            <a:off x="4334281" y="1968304"/>
            <a:ext cx="1326000" cy="2013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1F2937"/>
              </a:buClr>
              <a:buSzPts val="1050"/>
              <a:buFont typeface="Calibri"/>
              <a:buNone/>
            </a:pPr>
            <a:r>
              <a:rPr b="1" i="0" lang="en-US" sz="1050" u="none" cap="none" strike="noStrike">
                <a:solidFill>
                  <a:srgbClr val="1F2937"/>
                </a:solidFill>
                <a:latin typeface="Calibri"/>
                <a:ea typeface="Calibri"/>
                <a:cs typeface="Calibri"/>
                <a:sym typeface="Calibri"/>
              </a:rPr>
              <a:t>Semantic Cache</a:t>
            </a:r>
            <a:endParaRPr b="0" i="0" sz="1050" u="none" cap="none" strike="noStrike">
              <a:solidFill>
                <a:schemeClr val="dk1"/>
              </a:solidFill>
              <a:latin typeface="Calibri"/>
              <a:ea typeface="Calibri"/>
              <a:cs typeface="Calibri"/>
              <a:sym typeface="Calibri"/>
            </a:endParaRPr>
          </a:p>
        </p:txBody>
      </p:sp>
      <p:sp>
        <p:nvSpPr>
          <p:cNvPr id="812" name="Google Shape;812;p26"/>
          <p:cNvSpPr/>
          <p:nvPr/>
        </p:nvSpPr>
        <p:spPr>
          <a:xfrm>
            <a:off x="4334281" y="2178616"/>
            <a:ext cx="1326000" cy="1647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4B5563"/>
              </a:buClr>
              <a:buSzPts val="750"/>
              <a:buFont typeface="Calibri"/>
              <a:buNone/>
            </a:pPr>
            <a:r>
              <a:rPr b="0" i="1" lang="en-US" sz="750" u="none" cap="none" strike="noStrike">
                <a:solidFill>
                  <a:srgbClr val="4B5563"/>
                </a:solidFill>
                <a:latin typeface="Calibri"/>
                <a:ea typeface="Calibri"/>
                <a:cs typeface="Calibri"/>
                <a:sym typeface="Calibri"/>
              </a:rPr>
              <a:t>↳ recent retrieval hits</a:t>
            </a:r>
            <a:endParaRPr b="0" i="0" sz="750" u="none" cap="none" strike="noStrike">
              <a:solidFill>
                <a:schemeClr val="dk1"/>
              </a:solidFill>
              <a:latin typeface="Calibri"/>
              <a:ea typeface="Calibri"/>
              <a:cs typeface="Calibri"/>
              <a:sym typeface="Calibri"/>
            </a:endParaRPr>
          </a:p>
        </p:txBody>
      </p:sp>
      <p:sp>
        <p:nvSpPr>
          <p:cNvPr id="813" name="Google Shape;813;p26"/>
          <p:cNvSpPr/>
          <p:nvPr/>
        </p:nvSpPr>
        <p:spPr>
          <a:xfrm>
            <a:off x="4206240" y="2455164"/>
            <a:ext cx="1508700" cy="502800"/>
          </a:xfrm>
          <a:prstGeom prst="roundRect">
            <a:avLst>
              <a:gd fmla="val 9091" name="adj"/>
            </a:avLst>
          </a:prstGeom>
          <a:solidFill>
            <a:srgbClr val="F4DAD6"/>
          </a:solidFill>
          <a:ln cap="flat" cmpd="sng" w="12700">
            <a:solidFill>
              <a:srgbClr val="F4DAD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4" name="Google Shape;814;p26"/>
          <p:cNvSpPr/>
          <p:nvPr/>
        </p:nvSpPr>
        <p:spPr>
          <a:xfrm>
            <a:off x="4334256" y="2519172"/>
            <a:ext cx="1326000" cy="2013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1F2937"/>
              </a:buClr>
              <a:buSzPts val="1050"/>
              <a:buFont typeface="Calibri"/>
              <a:buNone/>
            </a:pPr>
            <a:r>
              <a:rPr b="1" i="0" lang="en-US" sz="1050" u="none" cap="none" strike="noStrike">
                <a:solidFill>
                  <a:srgbClr val="1F2937"/>
                </a:solidFill>
                <a:latin typeface="Calibri"/>
                <a:ea typeface="Calibri"/>
                <a:cs typeface="Calibri"/>
                <a:sym typeface="Calibri"/>
              </a:rPr>
              <a:t>Procedural</a:t>
            </a:r>
            <a:endParaRPr b="0" i="0" sz="1050" u="none" cap="none" strike="noStrike">
              <a:solidFill>
                <a:schemeClr val="dk1"/>
              </a:solidFill>
              <a:latin typeface="Calibri"/>
              <a:ea typeface="Calibri"/>
              <a:cs typeface="Calibri"/>
              <a:sym typeface="Calibri"/>
            </a:endParaRPr>
          </a:p>
        </p:txBody>
      </p:sp>
      <p:sp>
        <p:nvSpPr>
          <p:cNvPr id="815" name="Google Shape;815;p26"/>
          <p:cNvSpPr/>
          <p:nvPr/>
        </p:nvSpPr>
        <p:spPr>
          <a:xfrm>
            <a:off x="4334256" y="2729484"/>
            <a:ext cx="1326000" cy="1647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4B5563"/>
              </a:buClr>
              <a:buSzPts val="750"/>
              <a:buFont typeface="Calibri"/>
              <a:buNone/>
            </a:pPr>
            <a:r>
              <a:rPr b="0" i="1" lang="en-US" sz="750" u="none" cap="none" strike="noStrike">
                <a:solidFill>
                  <a:srgbClr val="4B5563"/>
                </a:solidFill>
                <a:latin typeface="Calibri"/>
                <a:ea typeface="Calibri"/>
                <a:cs typeface="Calibri"/>
                <a:sym typeface="Calibri"/>
              </a:rPr>
              <a:t>↳ how-to · skills</a:t>
            </a:r>
            <a:endParaRPr b="0" i="0" sz="750" u="none" cap="none" strike="noStrike">
              <a:solidFill>
                <a:schemeClr val="dk1"/>
              </a:solidFill>
              <a:latin typeface="Calibri"/>
              <a:ea typeface="Calibri"/>
              <a:cs typeface="Calibri"/>
              <a:sym typeface="Calibri"/>
            </a:endParaRPr>
          </a:p>
        </p:txBody>
      </p:sp>
      <p:sp>
        <p:nvSpPr>
          <p:cNvPr id="816" name="Google Shape;816;p26"/>
          <p:cNvSpPr/>
          <p:nvPr/>
        </p:nvSpPr>
        <p:spPr>
          <a:xfrm>
            <a:off x="4206240" y="3268980"/>
            <a:ext cx="1508700" cy="502800"/>
          </a:xfrm>
          <a:prstGeom prst="roundRect">
            <a:avLst>
              <a:gd fmla="val 9091" name="adj"/>
            </a:avLst>
          </a:prstGeom>
          <a:solidFill>
            <a:srgbClr val="F4DAD6"/>
          </a:solidFill>
          <a:ln cap="flat" cmpd="sng" w="12700">
            <a:solidFill>
              <a:srgbClr val="F4DAD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7" name="Google Shape;817;p26"/>
          <p:cNvSpPr/>
          <p:nvPr/>
        </p:nvSpPr>
        <p:spPr>
          <a:xfrm>
            <a:off x="4334256" y="3332988"/>
            <a:ext cx="1326000" cy="2013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1F2937"/>
              </a:buClr>
              <a:buSzPts val="1050"/>
              <a:buFont typeface="Calibri"/>
              <a:buNone/>
            </a:pPr>
            <a:r>
              <a:rPr b="1" i="0" lang="en-US" sz="1050" u="none" cap="none" strike="noStrike">
                <a:solidFill>
                  <a:srgbClr val="1F2937"/>
                </a:solidFill>
                <a:latin typeface="Calibri"/>
                <a:ea typeface="Calibri"/>
                <a:cs typeface="Calibri"/>
                <a:sym typeface="Calibri"/>
              </a:rPr>
              <a:t>Episodic</a:t>
            </a:r>
            <a:endParaRPr b="0" i="0" sz="1050" u="none" cap="none" strike="noStrike">
              <a:solidFill>
                <a:schemeClr val="dk1"/>
              </a:solidFill>
              <a:latin typeface="Calibri"/>
              <a:ea typeface="Calibri"/>
              <a:cs typeface="Calibri"/>
              <a:sym typeface="Calibri"/>
            </a:endParaRPr>
          </a:p>
        </p:txBody>
      </p:sp>
      <p:sp>
        <p:nvSpPr>
          <p:cNvPr id="818" name="Google Shape;818;p26"/>
          <p:cNvSpPr/>
          <p:nvPr/>
        </p:nvSpPr>
        <p:spPr>
          <a:xfrm>
            <a:off x="4334256" y="3543300"/>
            <a:ext cx="1326000" cy="1647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4B5563"/>
              </a:buClr>
              <a:buSzPts val="750"/>
              <a:buFont typeface="Calibri"/>
              <a:buNone/>
            </a:pPr>
            <a:r>
              <a:rPr b="0" i="1" lang="en-US" sz="750" u="none" cap="none" strike="noStrike">
                <a:solidFill>
                  <a:srgbClr val="4B5563"/>
                </a:solidFill>
                <a:latin typeface="Calibri"/>
                <a:ea typeface="Calibri"/>
                <a:cs typeface="Calibri"/>
                <a:sym typeface="Calibri"/>
              </a:rPr>
              <a:t>↳ past events</a:t>
            </a:r>
            <a:endParaRPr b="0" i="0" sz="750" u="none" cap="none" strike="noStrike">
              <a:solidFill>
                <a:schemeClr val="dk1"/>
              </a:solidFill>
              <a:latin typeface="Calibri"/>
              <a:ea typeface="Calibri"/>
              <a:cs typeface="Calibri"/>
              <a:sym typeface="Calibri"/>
            </a:endParaRPr>
          </a:p>
        </p:txBody>
      </p:sp>
      <p:sp>
        <p:nvSpPr>
          <p:cNvPr id="819" name="Google Shape;819;p26"/>
          <p:cNvSpPr/>
          <p:nvPr/>
        </p:nvSpPr>
        <p:spPr>
          <a:xfrm>
            <a:off x="4206240" y="3927348"/>
            <a:ext cx="1508700" cy="502800"/>
          </a:xfrm>
          <a:prstGeom prst="roundRect">
            <a:avLst>
              <a:gd fmla="val 9091" name="adj"/>
            </a:avLst>
          </a:prstGeom>
          <a:solidFill>
            <a:srgbClr val="F4DAD6"/>
          </a:solidFill>
          <a:ln cap="flat" cmpd="sng" w="12700">
            <a:solidFill>
              <a:srgbClr val="F4DAD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0" name="Google Shape;820;p26"/>
          <p:cNvSpPr/>
          <p:nvPr/>
        </p:nvSpPr>
        <p:spPr>
          <a:xfrm>
            <a:off x="4334256" y="3991356"/>
            <a:ext cx="1326000" cy="2013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1F2937"/>
              </a:buClr>
              <a:buSzPts val="1050"/>
              <a:buFont typeface="Calibri"/>
              <a:buNone/>
            </a:pPr>
            <a:r>
              <a:rPr b="1" i="0" lang="en-US" sz="1050" u="none" cap="none" strike="noStrike">
                <a:solidFill>
                  <a:srgbClr val="1F2937"/>
                </a:solidFill>
                <a:latin typeface="Calibri"/>
                <a:ea typeface="Calibri"/>
                <a:cs typeface="Calibri"/>
                <a:sym typeface="Calibri"/>
              </a:rPr>
              <a:t>Semantic</a:t>
            </a:r>
            <a:endParaRPr b="0" i="0" sz="1050" u="none" cap="none" strike="noStrike">
              <a:solidFill>
                <a:schemeClr val="dk1"/>
              </a:solidFill>
              <a:latin typeface="Calibri"/>
              <a:ea typeface="Calibri"/>
              <a:cs typeface="Calibri"/>
              <a:sym typeface="Calibri"/>
            </a:endParaRPr>
          </a:p>
        </p:txBody>
      </p:sp>
      <p:sp>
        <p:nvSpPr>
          <p:cNvPr id="821" name="Google Shape;821;p26"/>
          <p:cNvSpPr/>
          <p:nvPr/>
        </p:nvSpPr>
        <p:spPr>
          <a:xfrm>
            <a:off x="4334256" y="4201668"/>
            <a:ext cx="1326000" cy="1647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4B5563"/>
              </a:buClr>
              <a:buSzPts val="750"/>
              <a:buFont typeface="Calibri"/>
              <a:buNone/>
            </a:pPr>
            <a:r>
              <a:rPr b="0" i="1" lang="en-US" sz="750" u="none" cap="none" strike="noStrike">
                <a:solidFill>
                  <a:srgbClr val="4B5563"/>
                </a:solidFill>
                <a:latin typeface="Calibri"/>
                <a:ea typeface="Calibri"/>
                <a:cs typeface="Calibri"/>
                <a:sym typeface="Calibri"/>
              </a:rPr>
              <a:t>↳ stable facts</a:t>
            </a:r>
            <a:endParaRPr b="0" i="0" sz="750" u="none" cap="none" strike="noStrike">
              <a:solidFill>
                <a:schemeClr val="dk1"/>
              </a:solidFill>
              <a:latin typeface="Calibri"/>
              <a:ea typeface="Calibri"/>
              <a:cs typeface="Calibri"/>
              <a:sym typeface="Calibri"/>
            </a:endParaRPr>
          </a:p>
        </p:txBody>
      </p:sp>
      <p:sp>
        <p:nvSpPr>
          <p:cNvPr id="822" name="Google Shape;822;p26"/>
          <p:cNvSpPr/>
          <p:nvPr/>
        </p:nvSpPr>
        <p:spPr>
          <a:xfrm>
            <a:off x="4206240" y="4554093"/>
            <a:ext cx="1508700" cy="502800"/>
          </a:xfrm>
          <a:prstGeom prst="roundRect">
            <a:avLst>
              <a:gd fmla="val 9091" name="adj"/>
            </a:avLst>
          </a:prstGeom>
          <a:solidFill>
            <a:srgbClr val="DCEBD5"/>
          </a:solidFill>
          <a:ln cap="flat" cmpd="sng" w="12700">
            <a:solidFill>
              <a:srgbClr val="DCEBD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3" name="Google Shape;823;p26"/>
          <p:cNvSpPr/>
          <p:nvPr/>
        </p:nvSpPr>
        <p:spPr>
          <a:xfrm>
            <a:off x="4334256" y="4618101"/>
            <a:ext cx="1326000" cy="2013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1F2937"/>
              </a:buClr>
              <a:buSzPts val="1050"/>
              <a:buFont typeface="Calibri"/>
              <a:buNone/>
            </a:pPr>
            <a:r>
              <a:rPr b="1" i="0" lang="en-US" sz="1050" u="none" cap="none" strike="noStrike">
                <a:solidFill>
                  <a:srgbClr val="1F2937"/>
                </a:solidFill>
                <a:latin typeface="Calibri"/>
                <a:ea typeface="Calibri"/>
                <a:cs typeface="Calibri"/>
                <a:sym typeface="Calibri"/>
              </a:rPr>
              <a:t>Shared Memory</a:t>
            </a:r>
            <a:endParaRPr b="0" i="0" sz="1050" u="none" cap="none" strike="noStrike">
              <a:solidFill>
                <a:schemeClr val="dk1"/>
              </a:solidFill>
              <a:latin typeface="Calibri"/>
              <a:ea typeface="Calibri"/>
              <a:cs typeface="Calibri"/>
              <a:sym typeface="Calibri"/>
            </a:endParaRPr>
          </a:p>
        </p:txBody>
      </p:sp>
      <p:sp>
        <p:nvSpPr>
          <p:cNvPr id="824" name="Google Shape;824;p26"/>
          <p:cNvSpPr/>
          <p:nvPr/>
        </p:nvSpPr>
        <p:spPr>
          <a:xfrm>
            <a:off x="4334256" y="4828413"/>
            <a:ext cx="1326000" cy="1647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4B5563"/>
              </a:buClr>
              <a:buSzPts val="750"/>
              <a:buFont typeface="Calibri"/>
              <a:buNone/>
            </a:pPr>
            <a:r>
              <a:rPr b="0" i="1" lang="en-US" sz="750" u="none" cap="none" strike="noStrike">
                <a:solidFill>
                  <a:srgbClr val="4B5563"/>
                </a:solidFill>
                <a:latin typeface="Calibri"/>
                <a:ea typeface="Calibri"/>
                <a:cs typeface="Calibri"/>
                <a:sym typeface="Calibri"/>
              </a:rPr>
              <a:t>↳ inter-agent state</a:t>
            </a:r>
            <a:endParaRPr b="0" i="0" sz="750" u="none" cap="none" strike="noStrike">
              <a:solidFill>
                <a:schemeClr val="dk1"/>
              </a:solidFill>
              <a:latin typeface="Calibri"/>
              <a:ea typeface="Calibri"/>
              <a:cs typeface="Calibri"/>
              <a:sym typeface="Calibri"/>
            </a:endParaRPr>
          </a:p>
        </p:txBody>
      </p:sp>
      <p:sp>
        <p:nvSpPr>
          <p:cNvPr id="825" name="Google Shape;825;p26"/>
          <p:cNvSpPr/>
          <p:nvPr/>
        </p:nvSpPr>
        <p:spPr>
          <a:xfrm>
            <a:off x="6080760" y="1234440"/>
            <a:ext cx="2286000" cy="292500"/>
          </a:xfrm>
          <a:prstGeom prst="roundRect">
            <a:avLst>
              <a:gd fmla="val 12500" name="adj"/>
            </a:avLst>
          </a:prstGeom>
          <a:solidFill>
            <a:srgbClr val="FFFFFF"/>
          </a:solidFill>
          <a:ln cap="flat" cmpd="sng" w="9525">
            <a:solidFill>
              <a:srgbClr val="C4C2B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6" name="Google Shape;826;p26"/>
          <p:cNvSpPr/>
          <p:nvPr/>
        </p:nvSpPr>
        <p:spPr>
          <a:xfrm>
            <a:off x="6172200" y="1261872"/>
            <a:ext cx="457200" cy="1188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94A3B8"/>
              </a:buClr>
              <a:buSzPts val="600"/>
              <a:buFont typeface="Calibri"/>
              <a:buNone/>
            </a:pPr>
            <a:r>
              <a:rPr b="1" i="0" lang="en-US" sz="600" u="none" cap="none" strike="noStrike">
                <a:solidFill>
                  <a:srgbClr val="94A3B8"/>
                </a:solidFill>
                <a:latin typeface="Calibri"/>
                <a:ea typeface="Calibri"/>
                <a:cs typeface="Calibri"/>
                <a:sym typeface="Calibri"/>
              </a:rPr>
              <a:t>IMPL</a:t>
            </a:r>
            <a:endParaRPr b="0" i="0" sz="600" u="none" cap="none" strike="noStrike">
              <a:solidFill>
                <a:schemeClr val="dk1"/>
              </a:solidFill>
              <a:latin typeface="Calibri"/>
              <a:ea typeface="Calibri"/>
              <a:cs typeface="Calibri"/>
              <a:sym typeface="Calibri"/>
            </a:endParaRPr>
          </a:p>
        </p:txBody>
      </p:sp>
      <p:sp>
        <p:nvSpPr>
          <p:cNvPr id="827" name="Google Shape;827;p26"/>
          <p:cNvSpPr/>
          <p:nvPr/>
        </p:nvSpPr>
        <p:spPr>
          <a:xfrm>
            <a:off x="6172200" y="1353312"/>
            <a:ext cx="2103000" cy="1647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1F2937"/>
              </a:buClr>
              <a:buSzPts val="900"/>
              <a:buFont typeface="Calibri"/>
              <a:buNone/>
            </a:pPr>
            <a:r>
              <a:rPr b="1" i="0" lang="en-US" sz="900" u="none" cap="none" strike="noStrike">
                <a:solidFill>
                  <a:srgbClr val="1F2937"/>
                </a:solidFill>
                <a:latin typeface="Calibri"/>
                <a:ea typeface="Calibri"/>
                <a:cs typeface="Calibri"/>
                <a:sym typeface="Calibri"/>
              </a:rPr>
              <a:t>LLM Context Window</a:t>
            </a:r>
            <a:endParaRPr b="0" i="0" sz="900" u="none" cap="none" strike="noStrike">
              <a:solidFill>
                <a:schemeClr val="dk1"/>
              </a:solidFill>
              <a:latin typeface="Calibri"/>
              <a:ea typeface="Calibri"/>
              <a:cs typeface="Calibri"/>
              <a:sym typeface="Calibri"/>
            </a:endParaRPr>
          </a:p>
        </p:txBody>
      </p:sp>
      <p:sp>
        <p:nvSpPr>
          <p:cNvPr id="828" name="Google Shape;828;p26"/>
          <p:cNvSpPr/>
          <p:nvPr/>
        </p:nvSpPr>
        <p:spPr>
          <a:xfrm>
            <a:off x="6080760" y="1545336"/>
            <a:ext cx="2286000" cy="292500"/>
          </a:xfrm>
          <a:prstGeom prst="roundRect">
            <a:avLst>
              <a:gd fmla="val 12500" name="adj"/>
            </a:avLst>
          </a:prstGeom>
          <a:solidFill>
            <a:srgbClr val="FFFFFF"/>
          </a:solidFill>
          <a:ln cap="flat" cmpd="sng" w="9525">
            <a:solidFill>
              <a:srgbClr val="C4C2B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 name="Google Shape;829;p26"/>
          <p:cNvSpPr/>
          <p:nvPr/>
        </p:nvSpPr>
        <p:spPr>
          <a:xfrm>
            <a:off x="6172200" y="1572768"/>
            <a:ext cx="457200" cy="1188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94A3B8"/>
              </a:buClr>
              <a:buSzPts val="600"/>
              <a:buFont typeface="Calibri"/>
              <a:buNone/>
            </a:pPr>
            <a:r>
              <a:rPr b="1" i="0" lang="en-US" sz="600" u="none" cap="none" strike="noStrike">
                <a:solidFill>
                  <a:srgbClr val="94A3B8"/>
                </a:solidFill>
                <a:latin typeface="Calibri"/>
                <a:ea typeface="Calibri"/>
                <a:cs typeface="Calibri"/>
                <a:sym typeface="Calibri"/>
              </a:rPr>
              <a:t>IMPL</a:t>
            </a:r>
            <a:endParaRPr b="0" i="0" sz="600" u="none" cap="none" strike="noStrike">
              <a:solidFill>
                <a:schemeClr val="dk1"/>
              </a:solidFill>
              <a:latin typeface="Calibri"/>
              <a:ea typeface="Calibri"/>
              <a:cs typeface="Calibri"/>
              <a:sym typeface="Calibri"/>
            </a:endParaRPr>
          </a:p>
        </p:txBody>
      </p:sp>
      <p:sp>
        <p:nvSpPr>
          <p:cNvPr id="830" name="Google Shape;830;p26"/>
          <p:cNvSpPr/>
          <p:nvPr/>
        </p:nvSpPr>
        <p:spPr>
          <a:xfrm>
            <a:off x="6172200" y="1664208"/>
            <a:ext cx="2103000" cy="1647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1F2937"/>
              </a:buClr>
              <a:buSzPts val="900"/>
              <a:buFont typeface="Calibri"/>
              <a:buNone/>
            </a:pPr>
            <a:r>
              <a:rPr b="1" i="0" lang="en-US" sz="900" u="none" cap="none" strike="noStrike">
                <a:solidFill>
                  <a:srgbClr val="1F2937"/>
                </a:solidFill>
                <a:latin typeface="Calibri"/>
                <a:ea typeface="Calibri"/>
                <a:cs typeface="Calibri"/>
                <a:sym typeface="Calibri"/>
              </a:rPr>
              <a:t>Session Memory</a:t>
            </a:r>
            <a:endParaRPr b="0" i="0" sz="900" u="none" cap="none" strike="noStrike">
              <a:solidFill>
                <a:schemeClr val="dk1"/>
              </a:solidFill>
              <a:latin typeface="Calibri"/>
              <a:ea typeface="Calibri"/>
              <a:cs typeface="Calibri"/>
              <a:sym typeface="Calibri"/>
            </a:endParaRPr>
          </a:p>
        </p:txBody>
      </p:sp>
      <p:sp>
        <p:nvSpPr>
          <p:cNvPr id="831" name="Google Shape;831;p26"/>
          <p:cNvSpPr/>
          <p:nvPr/>
        </p:nvSpPr>
        <p:spPr>
          <a:xfrm>
            <a:off x="6080760" y="2249424"/>
            <a:ext cx="2286000" cy="292500"/>
          </a:xfrm>
          <a:prstGeom prst="roundRect">
            <a:avLst>
              <a:gd fmla="val 12500" name="adj"/>
            </a:avLst>
          </a:prstGeom>
          <a:solidFill>
            <a:srgbClr val="FFFFFF"/>
          </a:solidFill>
          <a:ln cap="flat" cmpd="sng" w="9525">
            <a:solidFill>
              <a:srgbClr val="C4C2B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 name="Google Shape;832;p26"/>
          <p:cNvSpPr/>
          <p:nvPr/>
        </p:nvSpPr>
        <p:spPr>
          <a:xfrm>
            <a:off x="6172200" y="2276856"/>
            <a:ext cx="457200" cy="1188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94A3B8"/>
              </a:buClr>
              <a:buSzPts val="600"/>
              <a:buFont typeface="Calibri"/>
              <a:buNone/>
            </a:pPr>
            <a:r>
              <a:rPr b="1" i="0" lang="en-US" sz="600" u="none" cap="none" strike="noStrike">
                <a:solidFill>
                  <a:srgbClr val="94A3B8"/>
                </a:solidFill>
                <a:latin typeface="Calibri"/>
                <a:ea typeface="Calibri"/>
                <a:cs typeface="Calibri"/>
                <a:sym typeface="Calibri"/>
              </a:rPr>
              <a:t>IMPL</a:t>
            </a:r>
            <a:endParaRPr b="0" i="0" sz="600" u="none" cap="none" strike="noStrike">
              <a:solidFill>
                <a:schemeClr val="dk1"/>
              </a:solidFill>
              <a:latin typeface="Calibri"/>
              <a:ea typeface="Calibri"/>
              <a:cs typeface="Calibri"/>
              <a:sym typeface="Calibri"/>
            </a:endParaRPr>
          </a:p>
        </p:txBody>
      </p:sp>
      <p:sp>
        <p:nvSpPr>
          <p:cNvPr id="833" name="Google Shape;833;p26"/>
          <p:cNvSpPr/>
          <p:nvPr/>
        </p:nvSpPr>
        <p:spPr>
          <a:xfrm>
            <a:off x="6172200" y="2368296"/>
            <a:ext cx="2103000" cy="1647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1F2937"/>
              </a:buClr>
              <a:buSzPts val="900"/>
              <a:buFont typeface="Calibri"/>
              <a:buNone/>
            </a:pPr>
            <a:r>
              <a:rPr b="1" i="0" lang="en-US" sz="900" u="none" cap="none" strike="noStrike">
                <a:solidFill>
                  <a:srgbClr val="1F2937"/>
                </a:solidFill>
                <a:latin typeface="Calibri"/>
                <a:ea typeface="Calibri"/>
                <a:cs typeface="Calibri"/>
                <a:sym typeface="Calibri"/>
              </a:rPr>
              <a:t>Workflow</a:t>
            </a:r>
            <a:endParaRPr b="0" i="0" sz="900" u="none" cap="none" strike="noStrike">
              <a:solidFill>
                <a:schemeClr val="dk1"/>
              </a:solidFill>
              <a:latin typeface="Calibri"/>
              <a:ea typeface="Calibri"/>
              <a:cs typeface="Calibri"/>
              <a:sym typeface="Calibri"/>
            </a:endParaRPr>
          </a:p>
        </p:txBody>
      </p:sp>
      <p:sp>
        <p:nvSpPr>
          <p:cNvPr id="834" name="Google Shape;834;p26"/>
          <p:cNvSpPr/>
          <p:nvPr/>
        </p:nvSpPr>
        <p:spPr>
          <a:xfrm>
            <a:off x="6080760" y="2560320"/>
            <a:ext cx="2286000" cy="292500"/>
          </a:xfrm>
          <a:prstGeom prst="roundRect">
            <a:avLst>
              <a:gd fmla="val 12500" name="adj"/>
            </a:avLst>
          </a:prstGeom>
          <a:solidFill>
            <a:srgbClr val="FFFFFF"/>
          </a:solidFill>
          <a:ln cap="flat" cmpd="sng" w="9525">
            <a:solidFill>
              <a:srgbClr val="C4C2B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 name="Google Shape;835;p26"/>
          <p:cNvSpPr/>
          <p:nvPr/>
        </p:nvSpPr>
        <p:spPr>
          <a:xfrm>
            <a:off x="6172200" y="2587752"/>
            <a:ext cx="457200" cy="1188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94A3B8"/>
              </a:buClr>
              <a:buSzPts val="600"/>
              <a:buFont typeface="Calibri"/>
              <a:buNone/>
            </a:pPr>
            <a:r>
              <a:rPr b="1" i="0" lang="en-US" sz="600" u="none" cap="none" strike="noStrike">
                <a:solidFill>
                  <a:srgbClr val="94A3B8"/>
                </a:solidFill>
                <a:latin typeface="Calibri"/>
                <a:ea typeface="Calibri"/>
                <a:cs typeface="Calibri"/>
                <a:sym typeface="Calibri"/>
              </a:rPr>
              <a:t>IMPL</a:t>
            </a:r>
            <a:endParaRPr b="0" i="0" sz="600" u="none" cap="none" strike="noStrike">
              <a:solidFill>
                <a:schemeClr val="dk1"/>
              </a:solidFill>
              <a:latin typeface="Calibri"/>
              <a:ea typeface="Calibri"/>
              <a:cs typeface="Calibri"/>
              <a:sym typeface="Calibri"/>
            </a:endParaRPr>
          </a:p>
        </p:txBody>
      </p:sp>
      <p:sp>
        <p:nvSpPr>
          <p:cNvPr id="836" name="Google Shape;836;p26"/>
          <p:cNvSpPr/>
          <p:nvPr/>
        </p:nvSpPr>
        <p:spPr>
          <a:xfrm>
            <a:off x="6172200" y="2679192"/>
            <a:ext cx="2103000" cy="1647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1F2937"/>
              </a:buClr>
              <a:buSzPts val="900"/>
              <a:buFont typeface="Calibri"/>
              <a:buNone/>
            </a:pPr>
            <a:r>
              <a:rPr b="1" i="0" lang="en-US" sz="900" u="none" cap="none" strike="noStrike">
                <a:solidFill>
                  <a:srgbClr val="1F2937"/>
                </a:solidFill>
                <a:latin typeface="Calibri"/>
                <a:ea typeface="Calibri"/>
                <a:cs typeface="Calibri"/>
                <a:sym typeface="Calibri"/>
              </a:rPr>
              <a:t>Toolbox</a:t>
            </a:r>
            <a:endParaRPr b="0" i="0" sz="900" u="none" cap="none" strike="noStrike">
              <a:solidFill>
                <a:schemeClr val="dk1"/>
              </a:solidFill>
              <a:latin typeface="Calibri"/>
              <a:ea typeface="Calibri"/>
              <a:cs typeface="Calibri"/>
              <a:sym typeface="Calibri"/>
            </a:endParaRPr>
          </a:p>
        </p:txBody>
      </p:sp>
      <p:sp>
        <p:nvSpPr>
          <p:cNvPr id="837" name="Google Shape;837;p26"/>
          <p:cNvSpPr/>
          <p:nvPr/>
        </p:nvSpPr>
        <p:spPr>
          <a:xfrm>
            <a:off x="6080760" y="2871216"/>
            <a:ext cx="2286000" cy="292500"/>
          </a:xfrm>
          <a:prstGeom prst="roundRect">
            <a:avLst>
              <a:gd fmla="val 12500" name="adj"/>
            </a:avLst>
          </a:prstGeom>
          <a:solidFill>
            <a:srgbClr val="FFFFFF"/>
          </a:solidFill>
          <a:ln cap="flat" cmpd="sng" w="9525">
            <a:solidFill>
              <a:srgbClr val="C4C2B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 name="Google Shape;838;p26"/>
          <p:cNvSpPr/>
          <p:nvPr/>
        </p:nvSpPr>
        <p:spPr>
          <a:xfrm>
            <a:off x="6172200" y="2898648"/>
            <a:ext cx="457200" cy="1188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94A3B8"/>
              </a:buClr>
              <a:buSzPts val="600"/>
              <a:buFont typeface="Calibri"/>
              <a:buNone/>
            </a:pPr>
            <a:r>
              <a:rPr b="1" i="0" lang="en-US" sz="600" u="none" cap="none" strike="noStrike">
                <a:solidFill>
                  <a:srgbClr val="94A3B8"/>
                </a:solidFill>
                <a:latin typeface="Calibri"/>
                <a:ea typeface="Calibri"/>
                <a:cs typeface="Calibri"/>
                <a:sym typeface="Calibri"/>
              </a:rPr>
              <a:t>IMPL</a:t>
            </a:r>
            <a:endParaRPr b="0" i="0" sz="600" u="none" cap="none" strike="noStrike">
              <a:solidFill>
                <a:schemeClr val="dk1"/>
              </a:solidFill>
              <a:latin typeface="Calibri"/>
              <a:ea typeface="Calibri"/>
              <a:cs typeface="Calibri"/>
              <a:sym typeface="Calibri"/>
            </a:endParaRPr>
          </a:p>
        </p:txBody>
      </p:sp>
      <p:sp>
        <p:nvSpPr>
          <p:cNvPr id="839" name="Google Shape;839;p26"/>
          <p:cNvSpPr/>
          <p:nvPr/>
        </p:nvSpPr>
        <p:spPr>
          <a:xfrm>
            <a:off x="6172200" y="2990088"/>
            <a:ext cx="2103000" cy="1647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1F2937"/>
              </a:buClr>
              <a:buSzPts val="900"/>
              <a:buFont typeface="Calibri"/>
              <a:buNone/>
            </a:pPr>
            <a:r>
              <a:rPr b="1" i="0" lang="en-US" sz="900" u="none" cap="none" strike="noStrike">
                <a:solidFill>
                  <a:srgbClr val="1F2937"/>
                </a:solidFill>
                <a:latin typeface="Calibri"/>
                <a:ea typeface="Calibri"/>
                <a:cs typeface="Calibri"/>
                <a:sym typeface="Calibri"/>
              </a:rPr>
              <a:t>Tool Logs</a:t>
            </a:r>
            <a:endParaRPr b="0" i="0" sz="900" u="none" cap="none" strike="noStrike">
              <a:solidFill>
                <a:schemeClr val="dk1"/>
              </a:solidFill>
              <a:latin typeface="Calibri"/>
              <a:ea typeface="Calibri"/>
              <a:cs typeface="Calibri"/>
              <a:sym typeface="Calibri"/>
            </a:endParaRPr>
          </a:p>
        </p:txBody>
      </p:sp>
      <p:sp>
        <p:nvSpPr>
          <p:cNvPr id="840" name="Google Shape;840;p26"/>
          <p:cNvSpPr/>
          <p:nvPr/>
        </p:nvSpPr>
        <p:spPr>
          <a:xfrm>
            <a:off x="6080760" y="3218688"/>
            <a:ext cx="2286000" cy="292500"/>
          </a:xfrm>
          <a:prstGeom prst="roundRect">
            <a:avLst>
              <a:gd fmla="val 12500" name="adj"/>
            </a:avLst>
          </a:prstGeom>
          <a:solidFill>
            <a:srgbClr val="FFFFFF"/>
          </a:solidFill>
          <a:ln cap="flat" cmpd="sng" w="9525">
            <a:solidFill>
              <a:srgbClr val="C4C2B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1" name="Google Shape;841;p26"/>
          <p:cNvSpPr/>
          <p:nvPr/>
        </p:nvSpPr>
        <p:spPr>
          <a:xfrm>
            <a:off x="6172200" y="3246120"/>
            <a:ext cx="457200" cy="1188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94A3B8"/>
              </a:buClr>
              <a:buSzPts val="600"/>
              <a:buFont typeface="Calibri"/>
              <a:buNone/>
            </a:pPr>
            <a:r>
              <a:rPr b="1" i="0" lang="en-US" sz="600" u="none" cap="none" strike="noStrike">
                <a:solidFill>
                  <a:srgbClr val="94A3B8"/>
                </a:solidFill>
                <a:latin typeface="Calibri"/>
                <a:ea typeface="Calibri"/>
                <a:cs typeface="Calibri"/>
                <a:sym typeface="Calibri"/>
              </a:rPr>
              <a:t>IMPL</a:t>
            </a:r>
            <a:endParaRPr b="0" i="0" sz="600" u="none" cap="none" strike="noStrike">
              <a:solidFill>
                <a:schemeClr val="dk1"/>
              </a:solidFill>
              <a:latin typeface="Calibri"/>
              <a:ea typeface="Calibri"/>
              <a:cs typeface="Calibri"/>
              <a:sym typeface="Calibri"/>
            </a:endParaRPr>
          </a:p>
        </p:txBody>
      </p:sp>
      <p:sp>
        <p:nvSpPr>
          <p:cNvPr id="842" name="Google Shape;842;p26"/>
          <p:cNvSpPr/>
          <p:nvPr/>
        </p:nvSpPr>
        <p:spPr>
          <a:xfrm>
            <a:off x="6172200" y="3337560"/>
            <a:ext cx="2103000" cy="1647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1F2937"/>
              </a:buClr>
              <a:buSzPts val="900"/>
              <a:buFont typeface="Calibri"/>
              <a:buNone/>
            </a:pPr>
            <a:r>
              <a:rPr b="1" i="0" lang="en-US" sz="900" u="none" cap="none" strike="noStrike">
                <a:solidFill>
                  <a:srgbClr val="1F2937"/>
                </a:solidFill>
                <a:latin typeface="Calibri"/>
                <a:ea typeface="Calibri"/>
                <a:cs typeface="Calibri"/>
                <a:sym typeface="Calibri"/>
              </a:rPr>
              <a:t>Conversations</a:t>
            </a:r>
            <a:endParaRPr b="0" i="0" sz="900" u="none" cap="none" strike="noStrike">
              <a:solidFill>
                <a:schemeClr val="dk1"/>
              </a:solidFill>
              <a:latin typeface="Calibri"/>
              <a:ea typeface="Calibri"/>
              <a:cs typeface="Calibri"/>
              <a:sym typeface="Calibri"/>
            </a:endParaRPr>
          </a:p>
        </p:txBody>
      </p:sp>
      <p:sp>
        <p:nvSpPr>
          <p:cNvPr id="843" name="Google Shape;843;p26"/>
          <p:cNvSpPr/>
          <p:nvPr/>
        </p:nvSpPr>
        <p:spPr>
          <a:xfrm>
            <a:off x="6080760" y="3529584"/>
            <a:ext cx="2286000" cy="292500"/>
          </a:xfrm>
          <a:prstGeom prst="roundRect">
            <a:avLst>
              <a:gd fmla="val 12500" name="adj"/>
            </a:avLst>
          </a:prstGeom>
          <a:solidFill>
            <a:srgbClr val="FFFFFF"/>
          </a:solidFill>
          <a:ln cap="flat" cmpd="sng" w="9525">
            <a:solidFill>
              <a:srgbClr val="C4C2B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4" name="Google Shape;844;p26"/>
          <p:cNvSpPr/>
          <p:nvPr/>
        </p:nvSpPr>
        <p:spPr>
          <a:xfrm>
            <a:off x="6172200" y="3557016"/>
            <a:ext cx="457200" cy="1188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94A3B8"/>
              </a:buClr>
              <a:buSzPts val="600"/>
              <a:buFont typeface="Calibri"/>
              <a:buNone/>
            </a:pPr>
            <a:r>
              <a:rPr b="1" i="0" lang="en-US" sz="600" u="none" cap="none" strike="noStrike">
                <a:solidFill>
                  <a:srgbClr val="94A3B8"/>
                </a:solidFill>
                <a:latin typeface="Calibri"/>
                <a:ea typeface="Calibri"/>
                <a:cs typeface="Calibri"/>
                <a:sym typeface="Calibri"/>
              </a:rPr>
              <a:t>IMPL</a:t>
            </a:r>
            <a:endParaRPr b="0" i="0" sz="600" u="none" cap="none" strike="noStrike">
              <a:solidFill>
                <a:schemeClr val="dk1"/>
              </a:solidFill>
              <a:latin typeface="Calibri"/>
              <a:ea typeface="Calibri"/>
              <a:cs typeface="Calibri"/>
              <a:sym typeface="Calibri"/>
            </a:endParaRPr>
          </a:p>
        </p:txBody>
      </p:sp>
      <p:sp>
        <p:nvSpPr>
          <p:cNvPr id="845" name="Google Shape;845;p26"/>
          <p:cNvSpPr/>
          <p:nvPr/>
        </p:nvSpPr>
        <p:spPr>
          <a:xfrm>
            <a:off x="6172200" y="3648456"/>
            <a:ext cx="2103000" cy="1647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1F2937"/>
              </a:buClr>
              <a:buSzPts val="900"/>
              <a:buFont typeface="Calibri"/>
              <a:buNone/>
            </a:pPr>
            <a:r>
              <a:rPr b="1" i="0" lang="en-US" sz="900" u="none" cap="none" strike="noStrike">
                <a:solidFill>
                  <a:srgbClr val="1F2937"/>
                </a:solidFill>
                <a:latin typeface="Calibri"/>
                <a:ea typeface="Calibri"/>
                <a:cs typeface="Calibri"/>
                <a:sym typeface="Calibri"/>
              </a:rPr>
              <a:t>Summaries</a:t>
            </a:r>
            <a:endParaRPr b="0" i="0" sz="900" u="none" cap="none" strike="noStrike">
              <a:solidFill>
                <a:schemeClr val="dk1"/>
              </a:solidFill>
              <a:latin typeface="Calibri"/>
              <a:ea typeface="Calibri"/>
              <a:cs typeface="Calibri"/>
              <a:sym typeface="Calibri"/>
            </a:endParaRPr>
          </a:p>
        </p:txBody>
      </p:sp>
      <p:sp>
        <p:nvSpPr>
          <p:cNvPr id="846" name="Google Shape;846;p26"/>
          <p:cNvSpPr/>
          <p:nvPr/>
        </p:nvSpPr>
        <p:spPr>
          <a:xfrm>
            <a:off x="6080760" y="3877056"/>
            <a:ext cx="2286000" cy="292500"/>
          </a:xfrm>
          <a:prstGeom prst="roundRect">
            <a:avLst>
              <a:gd fmla="val 12500" name="adj"/>
            </a:avLst>
          </a:prstGeom>
          <a:solidFill>
            <a:srgbClr val="FFFFFF"/>
          </a:solidFill>
          <a:ln cap="flat" cmpd="sng" w="9525">
            <a:solidFill>
              <a:srgbClr val="C4C2B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7" name="Google Shape;847;p26"/>
          <p:cNvSpPr/>
          <p:nvPr/>
        </p:nvSpPr>
        <p:spPr>
          <a:xfrm>
            <a:off x="6172200" y="3904488"/>
            <a:ext cx="457200" cy="1188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94A3B8"/>
              </a:buClr>
              <a:buSzPts val="600"/>
              <a:buFont typeface="Calibri"/>
              <a:buNone/>
            </a:pPr>
            <a:r>
              <a:rPr b="1" i="0" lang="en-US" sz="600" u="none" cap="none" strike="noStrike">
                <a:solidFill>
                  <a:srgbClr val="94A3B8"/>
                </a:solidFill>
                <a:latin typeface="Calibri"/>
                <a:ea typeface="Calibri"/>
                <a:cs typeface="Calibri"/>
                <a:sym typeface="Calibri"/>
              </a:rPr>
              <a:t>IMPL</a:t>
            </a:r>
            <a:endParaRPr b="0" i="0" sz="600" u="none" cap="none" strike="noStrike">
              <a:solidFill>
                <a:schemeClr val="dk1"/>
              </a:solidFill>
              <a:latin typeface="Calibri"/>
              <a:ea typeface="Calibri"/>
              <a:cs typeface="Calibri"/>
              <a:sym typeface="Calibri"/>
            </a:endParaRPr>
          </a:p>
        </p:txBody>
      </p:sp>
      <p:sp>
        <p:nvSpPr>
          <p:cNvPr id="848" name="Google Shape;848;p26"/>
          <p:cNvSpPr/>
          <p:nvPr/>
        </p:nvSpPr>
        <p:spPr>
          <a:xfrm>
            <a:off x="6172200" y="3995928"/>
            <a:ext cx="2103000" cy="1647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1F2937"/>
              </a:buClr>
              <a:buSzPts val="900"/>
              <a:buFont typeface="Calibri"/>
              <a:buNone/>
            </a:pPr>
            <a:r>
              <a:rPr b="1" i="0" lang="en-US" sz="900" u="none" cap="none" strike="noStrike">
                <a:solidFill>
                  <a:srgbClr val="1F2937"/>
                </a:solidFill>
                <a:latin typeface="Calibri"/>
                <a:ea typeface="Calibri"/>
                <a:cs typeface="Calibri"/>
                <a:sym typeface="Calibri"/>
              </a:rPr>
              <a:t>Knowledge Base</a:t>
            </a:r>
            <a:endParaRPr b="0" i="0" sz="900" u="none" cap="none" strike="noStrike">
              <a:solidFill>
                <a:schemeClr val="dk1"/>
              </a:solidFill>
              <a:latin typeface="Calibri"/>
              <a:ea typeface="Calibri"/>
              <a:cs typeface="Calibri"/>
              <a:sym typeface="Calibri"/>
            </a:endParaRPr>
          </a:p>
        </p:txBody>
      </p:sp>
      <p:sp>
        <p:nvSpPr>
          <p:cNvPr id="849" name="Google Shape;849;p26"/>
          <p:cNvSpPr/>
          <p:nvPr/>
        </p:nvSpPr>
        <p:spPr>
          <a:xfrm>
            <a:off x="6080760" y="4187952"/>
            <a:ext cx="2286000" cy="292500"/>
          </a:xfrm>
          <a:prstGeom prst="roundRect">
            <a:avLst>
              <a:gd fmla="val 12500" name="adj"/>
            </a:avLst>
          </a:prstGeom>
          <a:solidFill>
            <a:srgbClr val="FFFFFF"/>
          </a:solidFill>
          <a:ln cap="flat" cmpd="sng" w="9525">
            <a:solidFill>
              <a:srgbClr val="C4C2B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0" name="Google Shape;850;p26"/>
          <p:cNvSpPr/>
          <p:nvPr/>
        </p:nvSpPr>
        <p:spPr>
          <a:xfrm>
            <a:off x="6172200" y="4215384"/>
            <a:ext cx="457200" cy="1188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94A3B8"/>
              </a:buClr>
              <a:buSzPts val="600"/>
              <a:buFont typeface="Calibri"/>
              <a:buNone/>
            </a:pPr>
            <a:r>
              <a:rPr b="1" i="0" lang="en-US" sz="600" u="none" cap="none" strike="noStrike">
                <a:solidFill>
                  <a:srgbClr val="94A3B8"/>
                </a:solidFill>
                <a:latin typeface="Calibri"/>
                <a:ea typeface="Calibri"/>
                <a:cs typeface="Calibri"/>
                <a:sym typeface="Calibri"/>
              </a:rPr>
              <a:t>IMPL</a:t>
            </a:r>
            <a:endParaRPr b="0" i="0" sz="600" u="none" cap="none" strike="noStrike">
              <a:solidFill>
                <a:schemeClr val="dk1"/>
              </a:solidFill>
              <a:latin typeface="Calibri"/>
              <a:ea typeface="Calibri"/>
              <a:cs typeface="Calibri"/>
              <a:sym typeface="Calibri"/>
            </a:endParaRPr>
          </a:p>
        </p:txBody>
      </p:sp>
      <p:sp>
        <p:nvSpPr>
          <p:cNvPr id="851" name="Google Shape;851;p26"/>
          <p:cNvSpPr/>
          <p:nvPr/>
        </p:nvSpPr>
        <p:spPr>
          <a:xfrm>
            <a:off x="6172200" y="4306824"/>
            <a:ext cx="2103000" cy="1647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1F2937"/>
              </a:buClr>
              <a:buSzPts val="900"/>
              <a:buFont typeface="Calibri"/>
              <a:buNone/>
            </a:pPr>
            <a:r>
              <a:rPr b="1" i="0" lang="en-US" sz="900" u="none" cap="none" strike="noStrike">
                <a:solidFill>
                  <a:srgbClr val="1F2937"/>
                </a:solidFill>
                <a:latin typeface="Calibri"/>
                <a:ea typeface="Calibri"/>
                <a:cs typeface="Calibri"/>
                <a:sym typeface="Calibri"/>
              </a:rPr>
              <a:t>Entity Memory</a:t>
            </a:r>
            <a:endParaRPr b="0" i="0" sz="900" u="none" cap="none" strike="noStrike">
              <a:solidFill>
                <a:schemeClr val="dk1"/>
              </a:solidFill>
              <a:latin typeface="Calibri"/>
              <a:ea typeface="Calibri"/>
              <a:cs typeface="Calibri"/>
              <a:sym typeface="Calibri"/>
            </a:endParaRPr>
          </a:p>
        </p:txBody>
      </p:sp>
      <p:sp>
        <p:nvSpPr>
          <p:cNvPr id="852" name="Google Shape;852;p26"/>
          <p:cNvSpPr/>
          <p:nvPr/>
        </p:nvSpPr>
        <p:spPr>
          <a:xfrm>
            <a:off x="6080760" y="4535424"/>
            <a:ext cx="2286000" cy="292500"/>
          </a:xfrm>
          <a:prstGeom prst="roundRect">
            <a:avLst>
              <a:gd fmla="val 12500" name="adj"/>
            </a:avLst>
          </a:prstGeom>
          <a:solidFill>
            <a:srgbClr val="FFFFFF"/>
          </a:solidFill>
          <a:ln cap="flat" cmpd="sng" w="9525">
            <a:solidFill>
              <a:srgbClr val="C4C2B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3" name="Google Shape;853;p26"/>
          <p:cNvSpPr/>
          <p:nvPr/>
        </p:nvSpPr>
        <p:spPr>
          <a:xfrm>
            <a:off x="6172200" y="4562856"/>
            <a:ext cx="457200" cy="1188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94A3B8"/>
              </a:buClr>
              <a:buSzPts val="600"/>
              <a:buFont typeface="Calibri"/>
              <a:buNone/>
            </a:pPr>
            <a:r>
              <a:rPr b="1" i="0" lang="en-US" sz="600" u="none" cap="none" strike="noStrike">
                <a:solidFill>
                  <a:srgbClr val="94A3B8"/>
                </a:solidFill>
                <a:latin typeface="Calibri"/>
                <a:ea typeface="Calibri"/>
                <a:cs typeface="Calibri"/>
                <a:sym typeface="Calibri"/>
              </a:rPr>
              <a:t>IMPL</a:t>
            </a:r>
            <a:endParaRPr b="0" i="0" sz="600" u="none" cap="none" strike="noStrike">
              <a:solidFill>
                <a:schemeClr val="dk1"/>
              </a:solidFill>
              <a:latin typeface="Calibri"/>
              <a:ea typeface="Calibri"/>
              <a:cs typeface="Calibri"/>
              <a:sym typeface="Calibri"/>
            </a:endParaRPr>
          </a:p>
        </p:txBody>
      </p:sp>
      <p:sp>
        <p:nvSpPr>
          <p:cNvPr id="854" name="Google Shape;854;p26"/>
          <p:cNvSpPr/>
          <p:nvPr/>
        </p:nvSpPr>
        <p:spPr>
          <a:xfrm>
            <a:off x="6172200" y="4654296"/>
            <a:ext cx="2103000" cy="1647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1F2937"/>
              </a:buClr>
              <a:buSzPts val="900"/>
              <a:buFont typeface="Calibri"/>
              <a:buNone/>
            </a:pPr>
            <a:r>
              <a:rPr b="1" i="0" lang="en-US" sz="900" u="none" cap="none" strike="noStrike">
                <a:solidFill>
                  <a:srgbClr val="1F2937"/>
                </a:solidFill>
                <a:latin typeface="Calibri"/>
                <a:ea typeface="Calibri"/>
                <a:cs typeface="Calibri"/>
                <a:sym typeface="Calibri"/>
              </a:rPr>
              <a:t>Persona Memory</a:t>
            </a:r>
            <a:endParaRPr b="0" i="0" sz="900" u="none" cap="none" strike="noStrike">
              <a:solidFill>
                <a:schemeClr val="dk1"/>
              </a:solidFill>
              <a:latin typeface="Calibri"/>
              <a:ea typeface="Calibri"/>
              <a:cs typeface="Calibri"/>
              <a:sym typeface="Calibri"/>
            </a:endParaRPr>
          </a:p>
        </p:txBody>
      </p:sp>
      <p:cxnSp>
        <p:nvCxnSpPr>
          <p:cNvPr id="855" name="Google Shape;855;p26"/>
          <p:cNvCxnSpPr/>
          <p:nvPr/>
        </p:nvCxnSpPr>
        <p:spPr>
          <a:xfrm>
            <a:off x="5897855" y="4681806"/>
            <a:ext cx="183000" cy="0"/>
          </a:xfrm>
          <a:prstGeom prst="straightConnector1">
            <a:avLst/>
          </a:prstGeom>
          <a:noFill/>
          <a:ln cap="flat" cmpd="sng" w="12700">
            <a:solidFill>
              <a:srgbClr val="C74634"/>
            </a:solidFill>
            <a:prstDash val="solid"/>
            <a:round/>
            <a:headEnd len="sm" w="sm" type="none"/>
            <a:tailEnd len="sm" w="sm" type="none"/>
          </a:ln>
        </p:spPr>
      </p:cxnSp>
      <p:cxnSp>
        <p:nvCxnSpPr>
          <p:cNvPr id="856" name="Google Shape;856;p26"/>
          <p:cNvCxnSpPr/>
          <p:nvPr/>
        </p:nvCxnSpPr>
        <p:spPr>
          <a:xfrm>
            <a:off x="5897880" y="4274910"/>
            <a:ext cx="0" cy="420900"/>
          </a:xfrm>
          <a:prstGeom prst="straightConnector1">
            <a:avLst/>
          </a:prstGeom>
          <a:noFill/>
          <a:ln cap="flat" cmpd="sng" w="12700">
            <a:solidFill>
              <a:srgbClr val="C74634"/>
            </a:solidFill>
            <a:prstDash val="solid"/>
            <a:round/>
            <a:headEnd len="sm" w="sm" type="none"/>
            <a:tailEnd len="sm" w="sm" type="none"/>
          </a:ln>
        </p:spPr>
      </p:cxn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EFED"/>
        </a:solidFill>
      </p:bgPr>
    </p:bg>
    <p:spTree>
      <p:nvGrpSpPr>
        <p:cNvPr id="861" name="Shape 861"/>
        <p:cNvGrpSpPr/>
        <p:nvPr/>
      </p:nvGrpSpPr>
      <p:grpSpPr>
        <a:xfrm>
          <a:off x="0" y="0"/>
          <a:ext cx="0" cy="0"/>
          <a:chOff x="0" y="0"/>
          <a:chExt cx="0" cy="0"/>
        </a:xfrm>
      </p:grpSpPr>
      <p:sp>
        <p:nvSpPr>
          <p:cNvPr id="862" name="Google Shape;862;p27"/>
          <p:cNvSpPr/>
          <p:nvPr/>
        </p:nvSpPr>
        <p:spPr>
          <a:xfrm>
            <a:off x="667512" y="283464"/>
            <a:ext cx="4572000" cy="183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C74634"/>
              </a:buClr>
              <a:buSzPts val="900"/>
              <a:buFont typeface="DM Mono"/>
              <a:buNone/>
            </a:pPr>
            <a:r>
              <a:rPr b="1" i="0" lang="en-US" sz="900" u="none" cap="none" strike="noStrike">
                <a:solidFill>
                  <a:srgbClr val="C74634"/>
                </a:solidFill>
                <a:latin typeface="DM Mono"/>
                <a:ea typeface="DM Mono"/>
                <a:cs typeface="DM Mono"/>
                <a:sym typeface="DM Mono"/>
              </a:rPr>
              <a:t>HARNESS DEEP DIVE 01 OF 02</a:t>
            </a:r>
            <a:endParaRPr b="0" i="0" sz="900" u="none" cap="none" strike="noStrike">
              <a:solidFill>
                <a:schemeClr val="dk1"/>
              </a:solidFill>
              <a:latin typeface="Calibri"/>
              <a:ea typeface="Calibri"/>
              <a:cs typeface="Calibri"/>
              <a:sym typeface="Calibri"/>
            </a:endParaRPr>
          </a:p>
        </p:txBody>
      </p:sp>
      <p:sp>
        <p:nvSpPr>
          <p:cNvPr id="863" name="Google Shape;863;p27"/>
          <p:cNvSpPr/>
          <p:nvPr/>
        </p:nvSpPr>
        <p:spPr>
          <a:xfrm>
            <a:off x="3904488" y="283464"/>
            <a:ext cx="4572000" cy="183000"/>
          </a:xfrm>
          <a:prstGeom prst="rect">
            <a:avLst/>
          </a:prstGeom>
          <a:noFill/>
          <a:ln>
            <a:noFill/>
          </a:ln>
        </p:spPr>
        <p:txBody>
          <a:bodyPr anchorCtr="0" anchor="ctr" bIns="0" lIns="0" spcFirstLastPara="1" rIns="0" wrap="square" tIns="0">
            <a:noAutofit/>
          </a:bodyPr>
          <a:lstStyle/>
          <a:p>
            <a:pPr indent="0" lvl="0" marL="0" marR="0" rtl="0" algn="r">
              <a:spcBef>
                <a:spcPts val="0"/>
              </a:spcBef>
              <a:spcAft>
                <a:spcPts val="0"/>
              </a:spcAft>
              <a:buClr>
                <a:srgbClr val="6B6661"/>
              </a:buClr>
              <a:buSzPts val="900"/>
              <a:buFont typeface="DM Mono"/>
              <a:buNone/>
            </a:pPr>
            <a:r>
              <a:rPr b="1" i="0" lang="en-US" sz="900" u="none" cap="none" strike="noStrike">
                <a:solidFill>
                  <a:srgbClr val="6B6661"/>
                </a:solidFill>
                <a:latin typeface="DM Mono"/>
                <a:ea typeface="DM Mono"/>
                <a:cs typeface="DM Mono"/>
                <a:sym typeface="DM Mono"/>
              </a:rPr>
              <a:t>MEMORY · THE SUBSTRATE</a:t>
            </a:r>
            <a:endParaRPr b="0" i="0" sz="900" u="none" cap="none" strike="noStrike">
              <a:solidFill>
                <a:schemeClr val="dk1"/>
              </a:solidFill>
              <a:latin typeface="Calibri"/>
              <a:ea typeface="Calibri"/>
              <a:cs typeface="Calibri"/>
              <a:sym typeface="Calibri"/>
            </a:endParaRPr>
          </a:p>
        </p:txBody>
      </p:sp>
      <p:sp>
        <p:nvSpPr>
          <p:cNvPr id="864" name="Google Shape;864;p27"/>
          <p:cNvSpPr/>
          <p:nvPr/>
        </p:nvSpPr>
        <p:spPr>
          <a:xfrm>
            <a:off x="667512" y="868680"/>
            <a:ext cx="301800" cy="14700"/>
          </a:xfrm>
          <a:prstGeom prst="rect">
            <a:avLst/>
          </a:prstGeom>
          <a:solidFill>
            <a:srgbClr val="C74634"/>
          </a:solidFill>
          <a:ln cap="flat" cmpd="sng" w="12700">
            <a:solidFill>
              <a:srgbClr val="C7463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5" name="Google Shape;865;p27"/>
          <p:cNvSpPr/>
          <p:nvPr/>
        </p:nvSpPr>
        <p:spPr>
          <a:xfrm>
            <a:off x="667512" y="960120"/>
            <a:ext cx="5486400" cy="2286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C74634"/>
              </a:buClr>
              <a:buSzPts val="1100"/>
              <a:buFont typeface="DM Sans"/>
              <a:buNone/>
            </a:pPr>
            <a:r>
              <a:rPr b="1" i="0" lang="en-US" sz="1100" u="none" cap="none" strike="noStrike">
                <a:solidFill>
                  <a:srgbClr val="C74634"/>
                </a:solidFill>
                <a:latin typeface="DM Sans"/>
                <a:ea typeface="DM Sans"/>
                <a:cs typeface="DM Sans"/>
                <a:sym typeface="DM Sans"/>
              </a:rPr>
              <a:t>MEMORY SUBSTRATE</a:t>
            </a:r>
            <a:endParaRPr b="0" i="0" sz="1100" u="none" cap="none" strike="noStrike">
              <a:solidFill>
                <a:schemeClr val="dk1"/>
              </a:solidFill>
              <a:latin typeface="Calibri"/>
              <a:ea typeface="Calibri"/>
              <a:cs typeface="Calibri"/>
              <a:sym typeface="Calibri"/>
            </a:endParaRPr>
          </a:p>
        </p:txBody>
      </p:sp>
      <p:sp>
        <p:nvSpPr>
          <p:cNvPr id="866" name="Google Shape;866;p27"/>
          <p:cNvSpPr/>
          <p:nvPr/>
        </p:nvSpPr>
        <p:spPr>
          <a:xfrm>
            <a:off x="667512" y="1280160"/>
            <a:ext cx="8229600" cy="640200"/>
          </a:xfrm>
          <a:prstGeom prst="rect">
            <a:avLst/>
          </a:prstGeom>
          <a:noFill/>
          <a:ln>
            <a:noFill/>
          </a:ln>
        </p:spPr>
        <p:txBody>
          <a:bodyPr anchorCtr="0" anchor="t" bIns="0" lIns="0" spcFirstLastPara="1" rIns="0" wrap="square" tIns="0">
            <a:noAutofit/>
          </a:bodyPr>
          <a:lstStyle/>
          <a:p>
            <a:pPr indent="0" lvl="0" marL="0" marR="0" rtl="0" algn="l">
              <a:lnSpc>
                <a:spcPct val="105000"/>
              </a:lnSpc>
              <a:spcBef>
                <a:spcPts val="0"/>
              </a:spcBef>
              <a:spcAft>
                <a:spcPts val="0"/>
              </a:spcAft>
              <a:buClr>
                <a:srgbClr val="111111"/>
              </a:buClr>
              <a:buSzPts val="2300"/>
              <a:buFont typeface="DM Sans"/>
              <a:buNone/>
            </a:pPr>
            <a:r>
              <a:rPr b="1" i="0" lang="en-US" sz="2300" u="none" cap="none" strike="noStrike">
                <a:solidFill>
                  <a:srgbClr val="111111"/>
                </a:solidFill>
                <a:latin typeface="DM Sans"/>
                <a:ea typeface="DM Sans"/>
                <a:cs typeface="DM Sans"/>
                <a:sym typeface="DM Sans"/>
              </a:rPr>
              <a:t>Filesystem flexibility. </a:t>
            </a:r>
            <a:r>
              <a:rPr b="1" i="1" lang="en-US" sz="2300" u="none" cap="none" strike="noStrike">
                <a:solidFill>
                  <a:srgbClr val="C74634"/>
                </a:solidFill>
                <a:latin typeface="DM Sans"/>
                <a:ea typeface="DM Sans"/>
                <a:cs typeface="DM Sans"/>
                <a:sym typeface="DM Sans"/>
              </a:rPr>
              <a:t>Database durability.</a:t>
            </a:r>
            <a:endParaRPr b="0" i="0" sz="2300" u="none" cap="none" strike="noStrike">
              <a:solidFill>
                <a:schemeClr val="dk1"/>
              </a:solidFill>
              <a:latin typeface="Calibri"/>
              <a:ea typeface="Calibri"/>
              <a:cs typeface="Calibri"/>
              <a:sym typeface="Calibri"/>
            </a:endParaRPr>
          </a:p>
        </p:txBody>
      </p:sp>
      <p:sp>
        <p:nvSpPr>
          <p:cNvPr id="867" name="Google Shape;867;p27"/>
          <p:cNvSpPr/>
          <p:nvPr/>
        </p:nvSpPr>
        <p:spPr>
          <a:xfrm>
            <a:off x="667512" y="1643775"/>
            <a:ext cx="8229600" cy="2742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4A4A4A"/>
              </a:buClr>
              <a:buSzPts val="1150"/>
              <a:buFont typeface="DM Sans"/>
              <a:buNone/>
            </a:pPr>
            <a:r>
              <a:t/>
            </a:r>
            <a:endParaRPr b="0" i="0" sz="1150" u="none" cap="none" strike="noStrike">
              <a:solidFill>
                <a:schemeClr val="dk1"/>
              </a:solidFill>
              <a:latin typeface="Calibri"/>
              <a:ea typeface="Calibri"/>
              <a:cs typeface="Calibri"/>
              <a:sym typeface="Calibri"/>
            </a:endParaRPr>
          </a:p>
        </p:txBody>
      </p:sp>
      <p:sp>
        <p:nvSpPr>
          <p:cNvPr id="868" name="Google Shape;868;p27"/>
          <p:cNvSpPr/>
          <p:nvPr/>
        </p:nvSpPr>
        <p:spPr>
          <a:xfrm>
            <a:off x="667512" y="2128407"/>
            <a:ext cx="146400" cy="11100"/>
          </a:xfrm>
          <a:prstGeom prst="rect">
            <a:avLst/>
          </a:prstGeom>
          <a:solidFill>
            <a:srgbClr val="6B6661"/>
          </a:solidFill>
          <a:ln cap="flat" cmpd="sng" w="12700">
            <a:solidFill>
              <a:srgbClr val="6B666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9" name="Google Shape;869;p27"/>
          <p:cNvSpPr/>
          <p:nvPr/>
        </p:nvSpPr>
        <p:spPr>
          <a:xfrm>
            <a:off x="868680" y="2036967"/>
            <a:ext cx="2286000" cy="2013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6B6661"/>
              </a:buClr>
              <a:buSzPts val="800"/>
              <a:buFont typeface="DM Mono"/>
              <a:buNone/>
            </a:pPr>
            <a:r>
              <a:rPr b="1" i="0" lang="en-US" sz="800" u="none" cap="none" strike="noStrike">
                <a:solidFill>
                  <a:srgbClr val="6B6661"/>
                </a:solidFill>
                <a:latin typeface="DM Mono"/>
                <a:ea typeface="DM Mono"/>
                <a:cs typeface="DM Mono"/>
                <a:sym typeface="DM Mono"/>
              </a:rPr>
              <a:t>TODAY'S CHOICE</a:t>
            </a:r>
            <a:endParaRPr b="0" i="0" sz="800" u="none" cap="none" strike="noStrike">
              <a:solidFill>
                <a:schemeClr val="dk1"/>
              </a:solidFill>
              <a:latin typeface="Calibri"/>
              <a:ea typeface="Calibri"/>
              <a:cs typeface="Calibri"/>
              <a:sym typeface="Calibri"/>
            </a:endParaRPr>
          </a:p>
        </p:txBody>
      </p:sp>
      <p:sp>
        <p:nvSpPr>
          <p:cNvPr id="870" name="Google Shape;870;p27"/>
          <p:cNvSpPr/>
          <p:nvPr/>
        </p:nvSpPr>
        <p:spPr>
          <a:xfrm>
            <a:off x="667512" y="2421015"/>
            <a:ext cx="2194500" cy="1783200"/>
          </a:xfrm>
          <a:prstGeom prst="roundRect">
            <a:avLst>
              <a:gd fmla="val 3077" name="adj"/>
            </a:avLst>
          </a:prstGeom>
          <a:solidFill>
            <a:srgbClr val="E8E5E2"/>
          </a:solidFill>
          <a:ln cap="flat" cmpd="sng" w="9525">
            <a:solidFill>
              <a:srgbClr val="C8C4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1" name="Google Shape;871;p27"/>
          <p:cNvSpPr/>
          <p:nvPr/>
        </p:nvSpPr>
        <p:spPr>
          <a:xfrm>
            <a:off x="804672" y="2558175"/>
            <a:ext cx="1920300" cy="1647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6B6661"/>
              </a:buClr>
              <a:buSzPts val="750"/>
              <a:buFont typeface="DM Mono"/>
              <a:buNone/>
            </a:pPr>
            <a:r>
              <a:rPr b="1" i="0" lang="en-US" sz="750" u="none" cap="none" strike="noStrike">
                <a:solidFill>
                  <a:srgbClr val="6B6661"/>
                </a:solidFill>
                <a:latin typeface="DM Mono"/>
                <a:ea typeface="DM Mono"/>
                <a:cs typeface="DM Mono"/>
                <a:sym typeface="DM Mono"/>
              </a:rPr>
              <a:t>FILESYSTEM ONLY</a:t>
            </a:r>
            <a:endParaRPr b="0" i="0" sz="750" u="none" cap="none" strike="noStrike">
              <a:solidFill>
                <a:schemeClr val="dk1"/>
              </a:solidFill>
              <a:latin typeface="Calibri"/>
              <a:ea typeface="Calibri"/>
              <a:cs typeface="Calibri"/>
              <a:sym typeface="Calibri"/>
            </a:endParaRPr>
          </a:p>
        </p:txBody>
      </p:sp>
      <p:sp>
        <p:nvSpPr>
          <p:cNvPr id="872" name="Google Shape;872;p27"/>
          <p:cNvSpPr/>
          <p:nvPr/>
        </p:nvSpPr>
        <p:spPr>
          <a:xfrm>
            <a:off x="804672" y="2750199"/>
            <a:ext cx="1920300" cy="2559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111111"/>
              </a:buClr>
              <a:buSzPts val="1200"/>
              <a:buFont typeface="DM Sans"/>
              <a:buNone/>
            </a:pPr>
            <a:r>
              <a:rPr b="1" i="0" lang="en-US" sz="1200" u="none" cap="none" strike="noStrike">
                <a:solidFill>
                  <a:srgbClr val="111111"/>
                </a:solidFill>
                <a:latin typeface="DM Sans"/>
                <a:ea typeface="DM Sans"/>
                <a:cs typeface="DM Sans"/>
                <a:sym typeface="DM Sans"/>
              </a:rPr>
              <a:t>Blobs, files, scratchpads.</a:t>
            </a:r>
            <a:endParaRPr b="0" i="0" sz="1200" u="none" cap="none" strike="noStrike">
              <a:solidFill>
                <a:schemeClr val="dk1"/>
              </a:solidFill>
              <a:latin typeface="Calibri"/>
              <a:ea typeface="Calibri"/>
              <a:cs typeface="Calibri"/>
              <a:sym typeface="Calibri"/>
            </a:endParaRPr>
          </a:p>
        </p:txBody>
      </p:sp>
      <p:sp>
        <p:nvSpPr>
          <p:cNvPr id="873" name="Google Shape;873;p27"/>
          <p:cNvSpPr/>
          <p:nvPr/>
        </p:nvSpPr>
        <p:spPr>
          <a:xfrm>
            <a:off x="804672" y="3079383"/>
            <a:ext cx="1920300" cy="183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4A4A4A"/>
              </a:buClr>
              <a:buSzPts val="900"/>
              <a:buFont typeface="DM Sans"/>
              <a:buNone/>
            </a:pPr>
            <a:r>
              <a:rPr b="0" i="0" lang="en-US" sz="900" u="none" cap="none" strike="noStrike">
                <a:solidFill>
                  <a:srgbClr val="4A4A4A"/>
                </a:solidFill>
                <a:latin typeface="DM Sans"/>
                <a:ea typeface="DM Sans"/>
                <a:cs typeface="DM Sans"/>
                <a:sym typeface="DM Sans"/>
              </a:rPr>
              <a:t>+ POSIX semantics</a:t>
            </a:r>
            <a:endParaRPr b="0" i="0" sz="900" u="none" cap="none" strike="noStrike">
              <a:solidFill>
                <a:schemeClr val="dk1"/>
              </a:solidFill>
              <a:latin typeface="Calibri"/>
              <a:ea typeface="Calibri"/>
              <a:cs typeface="Calibri"/>
              <a:sym typeface="Calibri"/>
            </a:endParaRPr>
          </a:p>
        </p:txBody>
      </p:sp>
      <p:sp>
        <p:nvSpPr>
          <p:cNvPr id="874" name="Google Shape;874;p27"/>
          <p:cNvSpPr/>
          <p:nvPr/>
        </p:nvSpPr>
        <p:spPr>
          <a:xfrm>
            <a:off x="804672" y="3262263"/>
            <a:ext cx="1920300" cy="183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4A4A4A"/>
              </a:buClr>
              <a:buSzPts val="900"/>
              <a:buFont typeface="DM Sans"/>
              <a:buNone/>
            </a:pPr>
            <a:r>
              <a:rPr b="0" i="0" lang="en-US" sz="900" u="none" cap="none" strike="noStrike">
                <a:solidFill>
                  <a:srgbClr val="4A4A4A"/>
                </a:solidFill>
                <a:latin typeface="DM Sans"/>
                <a:ea typeface="DM Sans"/>
                <a:cs typeface="DM Sans"/>
                <a:sym typeface="DM Sans"/>
              </a:rPr>
              <a:t>+ Append-friendly</a:t>
            </a:r>
            <a:endParaRPr b="0" i="0" sz="900" u="none" cap="none" strike="noStrike">
              <a:solidFill>
                <a:schemeClr val="dk1"/>
              </a:solidFill>
              <a:latin typeface="Calibri"/>
              <a:ea typeface="Calibri"/>
              <a:cs typeface="Calibri"/>
              <a:sym typeface="Calibri"/>
            </a:endParaRPr>
          </a:p>
        </p:txBody>
      </p:sp>
      <p:sp>
        <p:nvSpPr>
          <p:cNvPr id="875" name="Google Shape;875;p27"/>
          <p:cNvSpPr/>
          <p:nvPr/>
        </p:nvSpPr>
        <p:spPr>
          <a:xfrm>
            <a:off x="804672" y="3445143"/>
            <a:ext cx="1920300" cy="183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4A4A4A"/>
              </a:buClr>
              <a:buSzPts val="900"/>
              <a:buFont typeface="DM Sans"/>
              <a:buNone/>
            </a:pPr>
            <a:r>
              <a:rPr b="0" i="0" lang="en-US" sz="900" u="none" cap="none" strike="noStrike">
                <a:solidFill>
                  <a:srgbClr val="4A4A4A"/>
                </a:solidFill>
                <a:latin typeface="DM Sans"/>
                <a:ea typeface="DM Sans"/>
                <a:cs typeface="DM Sans"/>
                <a:sym typeface="DM Sans"/>
              </a:rPr>
              <a:t>+ Cheap to scale</a:t>
            </a:r>
            <a:endParaRPr b="0" i="0" sz="900" u="none" cap="none" strike="noStrike">
              <a:solidFill>
                <a:schemeClr val="dk1"/>
              </a:solidFill>
              <a:latin typeface="Calibri"/>
              <a:ea typeface="Calibri"/>
              <a:cs typeface="Calibri"/>
              <a:sym typeface="Calibri"/>
            </a:endParaRPr>
          </a:p>
        </p:txBody>
      </p:sp>
      <p:sp>
        <p:nvSpPr>
          <p:cNvPr id="876" name="Google Shape;876;p27"/>
          <p:cNvSpPr/>
          <p:nvPr/>
        </p:nvSpPr>
        <p:spPr>
          <a:xfrm>
            <a:off x="804672" y="3701175"/>
            <a:ext cx="1920300" cy="4500"/>
          </a:xfrm>
          <a:prstGeom prst="rect">
            <a:avLst/>
          </a:prstGeom>
          <a:solidFill>
            <a:srgbClr val="C8C4BF"/>
          </a:solidFill>
          <a:ln cap="flat" cmpd="sng" w="12700">
            <a:solidFill>
              <a:srgbClr val="C8C4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7" name="Google Shape;877;p27"/>
          <p:cNvSpPr/>
          <p:nvPr/>
        </p:nvSpPr>
        <p:spPr>
          <a:xfrm>
            <a:off x="804672" y="3746895"/>
            <a:ext cx="1920300" cy="183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6B6661"/>
              </a:buClr>
              <a:buSzPts val="900"/>
              <a:buFont typeface="DM Sans"/>
              <a:buNone/>
            </a:pPr>
            <a:r>
              <a:rPr b="0" i="0" lang="en-US" sz="900" u="none" cap="none" strike="noStrike">
                <a:solidFill>
                  <a:srgbClr val="6B6661"/>
                </a:solidFill>
                <a:latin typeface="DM Sans"/>
                <a:ea typeface="DM Sans"/>
                <a:cs typeface="DM Sans"/>
                <a:sym typeface="DM Sans"/>
              </a:rPr>
              <a:t>− No ACID</a:t>
            </a:r>
            <a:endParaRPr b="0" i="0" sz="900" u="none" cap="none" strike="noStrike">
              <a:solidFill>
                <a:schemeClr val="dk1"/>
              </a:solidFill>
              <a:latin typeface="Calibri"/>
              <a:ea typeface="Calibri"/>
              <a:cs typeface="Calibri"/>
              <a:sym typeface="Calibri"/>
            </a:endParaRPr>
          </a:p>
        </p:txBody>
      </p:sp>
      <p:sp>
        <p:nvSpPr>
          <p:cNvPr id="878" name="Google Shape;878;p27"/>
          <p:cNvSpPr/>
          <p:nvPr/>
        </p:nvSpPr>
        <p:spPr>
          <a:xfrm>
            <a:off x="804672" y="3929775"/>
            <a:ext cx="1920300" cy="183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6B6661"/>
              </a:buClr>
              <a:buSzPts val="900"/>
              <a:buFont typeface="DM Sans"/>
              <a:buNone/>
            </a:pPr>
            <a:r>
              <a:rPr b="0" i="0" lang="en-US" sz="900" u="none" cap="none" strike="noStrike">
                <a:solidFill>
                  <a:srgbClr val="6B6661"/>
                </a:solidFill>
                <a:latin typeface="DM Sans"/>
                <a:ea typeface="DM Sans"/>
                <a:cs typeface="DM Sans"/>
                <a:sym typeface="DM Sans"/>
              </a:rPr>
              <a:t>− No queries, no indexes</a:t>
            </a:r>
            <a:endParaRPr b="0" i="0" sz="900" u="none" cap="none" strike="noStrike">
              <a:solidFill>
                <a:schemeClr val="dk1"/>
              </a:solidFill>
              <a:latin typeface="Calibri"/>
              <a:ea typeface="Calibri"/>
              <a:cs typeface="Calibri"/>
              <a:sym typeface="Calibri"/>
            </a:endParaRPr>
          </a:p>
        </p:txBody>
      </p:sp>
      <p:sp>
        <p:nvSpPr>
          <p:cNvPr id="879" name="Google Shape;879;p27"/>
          <p:cNvSpPr/>
          <p:nvPr/>
        </p:nvSpPr>
        <p:spPr>
          <a:xfrm>
            <a:off x="2980944" y="2421015"/>
            <a:ext cx="2194500" cy="1783200"/>
          </a:xfrm>
          <a:prstGeom prst="roundRect">
            <a:avLst>
              <a:gd fmla="val 3077" name="adj"/>
            </a:avLst>
          </a:prstGeom>
          <a:solidFill>
            <a:srgbClr val="E8E5E2"/>
          </a:solidFill>
          <a:ln cap="flat" cmpd="sng" w="9525">
            <a:solidFill>
              <a:srgbClr val="C8C4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0" name="Google Shape;880;p27"/>
          <p:cNvSpPr/>
          <p:nvPr/>
        </p:nvSpPr>
        <p:spPr>
          <a:xfrm>
            <a:off x="3118104" y="2558175"/>
            <a:ext cx="1920300" cy="1647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6B6661"/>
              </a:buClr>
              <a:buSzPts val="750"/>
              <a:buFont typeface="DM Mono"/>
              <a:buNone/>
            </a:pPr>
            <a:r>
              <a:rPr b="1" i="0" lang="en-US" sz="750" u="none" cap="none" strike="noStrike">
                <a:solidFill>
                  <a:srgbClr val="6B6661"/>
                </a:solidFill>
                <a:latin typeface="DM Mono"/>
                <a:ea typeface="DM Mono"/>
                <a:cs typeface="DM Mono"/>
                <a:sym typeface="DM Mono"/>
              </a:rPr>
              <a:t>DATABASE ONLY</a:t>
            </a:r>
            <a:endParaRPr b="0" i="0" sz="750" u="none" cap="none" strike="noStrike">
              <a:solidFill>
                <a:schemeClr val="dk1"/>
              </a:solidFill>
              <a:latin typeface="Calibri"/>
              <a:ea typeface="Calibri"/>
              <a:cs typeface="Calibri"/>
              <a:sym typeface="Calibri"/>
            </a:endParaRPr>
          </a:p>
        </p:txBody>
      </p:sp>
      <p:sp>
        <p:nvSpPr>
          <p:cNvPr id="881" name="Google Shape;881;p27"/>
          <p:cNvSpPr/>
          <p:nvPr/>
        </p:nvSpPr>
        <p:spPr>
          <a:xfrm>
            <a:off x="3118104" y="2750199"/>
            <a:ext cx="1920300" cy="2559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111111"/>
              </a:buClr>
              <a:buSzPts val="1200"/>
              <a:buFont typeface="DM Sans"/>
              <a:buNone/>
            </a:pPr>
            <a:r>
              <a:rPr b="1" i="0" lang="en-US" sz="1200" u="none" cap="none" strike="noStrike">
                <a:solidFill>
                  <a:srgbClr val="111111"/>
                </a:solidFill>
                <a:latin typeface="DM Sans"/>
                <a:ea typeface="DM Sans"/>
                <a:cs typeface="DM Sans"/>
                <a:sym typeface="DM Sans"/>
              </a:rPr>
              <a:t>Structured rows, queries.</a:t>
            </a:r>
            <a:endParaRPr b="0" i="0" sz="1200" u="none" cap="none" strike="noStrike">
              <a:solidFill>
                <a:schemeClr val="dk1"/>
              </a:solidFill>
              <a:latin typeface="Calibri"/>
              <a:ea typeface="Calibri"/>
              <a:cs typeface="Calibri"/>
              <a:sym typeface="Calibri"/>
            </a:endParaRPr>
          </a:p>
        </p:txBody>
      </p:sp>
      <p:sp>
        <p:nvSpPr>
          <p:cNvPr id="882" name="Google Shape;882;p27"/>
          <p:cNvSpPr/>
          <p:nvPr/>
        </p:nvSpPr>
        <p:spPr>
          <a:xfrm>
            <a:off x="3118104" y="3079383"/>
            <a:ext cx="1920300" cy="183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4A4A4A"/>
              </a:buClr>
              <a:buSzPts val="900"/>
              <a:buFont typeface="DM Sans"/>
              <a:buNone/>
            </a:pPr>
            <a:r>
              <a:rPr b="0" i="0" lang="en-US" sz="900" u="none" cap="none" strike="noStrike">
                <a:solidFill>
                  <a:srgbClr val="4A4A4A"/>
                </a:solidFill>
                <a:latin typeface="DM Sans"/>
                <a:ea typeface="DM Sans"/>
                <a:cs typeface="DM Sans"/>
                <a:sym typeface="DM Sans"/>
              </a:rPr>
              <a:t>+ ACID guarantees</a:t>
            </a:r>
            <a:endParaRPr b="0" i="0" sz="900" u="none" cap="none" strike="noStrike">
              <a:solidFill>
                <a:schemeClr val="dk1"/>
              </a:solidFill>
              <a:latin typeface="Calibri"/>
              <a:ea typeface="Calibri"/>
              <a:cs typeface="Calibri"/>
              <a:sym typeface="Calibri"/>
            </a:endParaRPr>
          </a:p>
        </p:txBody>
      </p:sp>
      <p:sp>
        <p:nvSpPr>
          <p:cNvPr id="883" name="Google Shape;883;p27"/>
          <p:cNvSpPr/>
          <p:nvPr/>
        </p:nvSpPr>
        <p:spPr>
          <a:xfrm>
            <a:off x="3118104" y="3262263"/>
            <a:ext cx="1920300" cy="183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4A4A4A"/>
              </a:buClr>
              <a:buSzPts val="900"/>
              <a:buFont typeface="DM Sans"/>
              <a:buNone/>
            </a:pPr>
            <a:r>
              <a:rPr b="0" i="0" lang="en-US" sz="900" u="none" cap="none" strike="noStrike">
                <a:solidFill>
                  <a:srgbClr val="4A4A4A"/>
                </a:solidFill>
                <a:latin typeface="DM Sans"/>
                <a:ea typeface="DM Sans"/>
                <a:cs typeface="DM Sans"/>
                <a:sym typeface="DM Sans"/>
              </a:rPr>
              <a:t>+ Indexes, queries</a:t>
            </a:r>
            <a:endParaRPr b="0" i="0" sz="900" u="none" cap="none" strike="noStrike">
              <a:solidFill>
                <a:schemeClr val="dk1"/>
              </a:solidFill>
              <a:latin typeface="Calibri"/>
              <a:ea typeface="Calibri"/>
              <a:cs typeface="Calibri"/>
              <a:sym typeface="Calibri"/>
            </a:endParaRPr>
          </a:p>
        </p:txBody>
      </p:sp>
      <p:sp>
        <p:nvSpPr>
          <p:cNvPr id="884" name="Google Shape;884;p27"/>
          <p:cNvSpPr/>
          <p:nvPr/>
        </p:nvSpPr>
        <p:spPr>
          <a:xfrm>
            <a:off x="3118104" y="3445143"/>
            <a:ext cx="1920300" cy="183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4A4A4A"/>
              </a:buClr>
              <a:buSzPts val="900"/>
              <a:buFont typeface="DM Sans"/>
              <a:buNone/>
            </a:pPr>
            <a:r>
              <a:rPr b="0" i="0" lang="en-US" sz="900" u="none" cap="none" strike="noStrike">
                <a:solidFill>
                  <a:srgbClr val="4A4A4A"/>
                </a:solidFill>
                <a:latin typeface="DM Sans"/>
                <a:ea typeface="DM Sans"/>
                <a:cs typeface="DM Sans"/>
                <a:sym typeface="DM Sans"/>
              </a:rPr>
              <a:t>+ Governance baked in</a:t>
            </a:r>
            <a:endParaRPr b="0" i="0" sz="900" u="none" cap="none" strike="noStrike">
              <a:solidFill>
                <a:schemeClr val="dk1"/>
              </a:solidFill>
              <a:latin typeface="Calibri"/>
              <a:ea typeface="Calibri"/>
              <a:cs typeface="Calibri"/>
              <a:sym typeface="Calibri"/>
            </a:endParaRPr>
          </a:p>
        </p:txBody>
      </p:sp>
      <p:sp>
        <p:nvSpPr>
          <p:cNvPr id="885" name="Google Shape;885;p27"/>
          <p:cNvSpPr/>
          <p:nvPr/>
        </p:nvSpPr>
        <p:spPr>
          <a:xfrm>
            <a:off x="3118104" y="3701175"/>
            <a:ext cx="1920300" cy="4500"/>
          </a:xfrm>
          <a:prstGeom prst="rect">
            <a:avLst/>
          </a:prstGeom>
          <a:solidFill>
            <a:srgbClr val="C8C4BF"/>
          </a:solidFill>
          <a:ln cap="flat" cmpd="sng" w="12700">
            <a:solidFill>
              <a:srgbClr val="C8C4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6" name="Google Shape;886;p27"/>
          <p:cNvSpPr/>
          <p:nvPr/>
        </p:nvSpPr>
        <p:spPr>
          <a:xfrm>
            <a:off x="3118104" y="3746895"/>
            <a:ext cx="1920300" cy="183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6B6661"/>
              </a:buClr>
              <a:buSzPts val="900"/>
              <a:buFont typeface="DM Sans"/>
              <a:buNone/>
            </a:pPr>
            <a:r>
              <a:rPr b="0" i="0" lang="en-US" sz="900" u="none" cap="none" strike="noStrike">
                <a:solidFill>
                  <a:srgbClr val="6B6661"/>
                </a:solidFill>
                <a:latin typeface="DM Sans"/>
                <a:ea typeface="DM Sans"/>
                <a:cs typeface="DM Sans"/>
                <a:sym typeface="DM Sans"/>
              </a:rPr>
              <a:t>− Rigid for blobs/files</a:t>
            </a:r>
            <a:endParaRPr b="0" i="0" sz="900" u="none" cap="none" strike="noStrike">
              <a:solidFill>
                <a:schemeClr val="dk1"/>
              </a:solidFill>
              <a:latin typeface="Calibri"/>
              <a:ea typeface="Calibri"/>
              <a:cs typeface="Calibri"/>
              <a:sym typeface="Calibri"/>
            </a:endParaRPr>
          </a:p>
        </p:txBody>
      </p:sp>
      <p:sp>
        <p:nvSpPr>
          <p:cNvPr id="887" name="Google Shape;887;p27"/>
          <p:cNvSpPr/>
          <p:nvPr/>
        </p:nvSpPr>
        <p:spPr>
          <a:xfrm>
            <a:off x="3118104" y="3929775"/>
            <a:ext cx="1920300" cy="183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6B6661"/>
              </a:buClr>
              <a:buSzPts val="900"/>
              <a:buFont typeface="DM Sans"/>
              <a:buNone/>
            </a:pPr>
            <a:r>
              <a:rPr b="0" i="0" lang="en-US" sz="900" u="none" cap="none" strike="noStrike">
                <a:solidFill>
                  <a:srgbClr val="6B6661"/>
                </a:solidFill>
                <a:latin typeface="DM Sans"/>
                <a:ea typeface="DM Sans"/>
                <a:cs typeface="DM Sans"/>
                <a:sym typeface="DM Sans"/>
              </a:rPr>
              <a:t>− Schema upfront</a:t>
            </a:r>
            <a:endParaRPr b="0" i="0" sz="900" u="none" cap="none" strike="noStrike">
              <a:solidFill>
                <a:schemeClr val="dk1"/>
              </a:solidFill>
              <a:latin typeface="Calibri"/>
              <a:ea typeface="Calibri"/>
              <a:cs typeface="Calibri"/>
              <a:sym typeface="Calibri"/>
            </a:endParaRPr>
          </a:p>
        </p:txBody>
      </p:sp>
      <p:cxnSp>
        <p:nvCxnSpPr>
          <p:cNvPr id="888" name="Google Shape;888;p27"/>
          <p:cNvCxnSpPr/>
          <p:nvPr/>
        </p:nvCxnSpPr>
        <p:spPr>
          <a:xfrm>
            <a:off x="5266944" y="3312555"/>
            <a:ext cx="457200" cy="0"/>
          </a:xfrm>
          <a:prstGeom prst="straightConnector1">
            <a:avLst/>
          </a:prstGeom>
          <a:noFill/>
          <a:ln cap="flat" cmpd="sng" w="19050">
            <a:solidFill>
              <a:srgbClr val="C74634"/>
            </a:solidFill>
            <a:prstDash val="solid"/>
            <a:round/>
            <a:headEnd len="sm" w="sm" type="none"/>
            <a:tailEnd len="med" w="med" type="triangle"/>
          </a:ln>
        </p:spPr>
      </p:cxnSp>
      <p:sp>
        <p:nvSpPr>
          <p:cNvPr id="889" name="Google Shape;889;p27"/>
          <p:cNvSpPr/>
          <p:nvPr/>
        </p:nvSpPr>
        <p:spPr>
          <a:xfrm>
            <a:off x="5815584" y="2128407"/>
            <a:ext cx="146400" cy="11100"/>
          </a:xfrm>
          <a:prstGeom prst="rect">
            <a:avLst/>
          </a:prstGeom>
          <a:solidFill>
            <a:srgbClr val="C74634"/>
          </a:solidFill>
          <a:ln cap="flat" cmpd="sng" w="12700">
            <a:solidFill>
              <a:srgbClr val="C7463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0" name="Google Shape;890;p27"/>
          <p:cNvSpPr/>
          <p:nvPr/>
        </p:nvSpPr>
        <p:spPr>
          <a:xfrm>
            <a:off x="6016752" y="2036967"/>
            <a:ext cx="2286000" cy="2013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C74634"/>
              </a:buClr>
              <a:buSzPts val="800"/>
              <a:buFont typeface="DM Mono"/>
              <a:buNone/>
            </a:pPr>
            <a:r>
              <a:rPr b="1" i="0" lang="en-US" sz="800" u="none" cap="none" strike="noStrike">
                <a:solidFill>
                  <a:srgbClr val="C74634"/>
                </a:solidFill>
                <a:latin typeface="DM Mono"/>
                <a:ea typeface="DM Mono"/>
                <a:cs typeface="DM Mono"/>
                <a:sym typeface="DM Mono"/>
              </a:rPr>
              <a:t>ORACLE'S ANSWER</a:t>
            </a:r>
            <a:endParaRPr b="0" i="0" sz="800" u="none" cap="none" strike="noStrike">
              <a:solidFill>
                <a:schemeClr val="dk1"/>
              </a:solidFill>
              <a:latin typeface="Calibri"/>
              <a:ea typeface="Calibri"/>
              <a:cs typeface="Calibri"/>
              <a:sym typeface="Calibri"/>
            </a:endParaRPr>
          </a:p>
        </p:txBody>
      </p:sp>
      <p:sp>
        <p:nvSpPr>
          <p:cNvPr id="891" name="Google Shape;891;p27"/>
          <p:cNvSpPr/>
          <p:nvPr/>
        </p:nvSpPr>
        <p:spPr>
          <a:xfrm>
            <a:off x="5815575" y="2421026"/>
            <a:ext cx="2661000" cy="1982400"/>
          </a:xfrm>
          <a:prstGeom prst="roundRect">
            <a:avLst>
              <a:gd fmla="val 4103" name="adj"/>
            </a:avLst>
          </a:prstGeom>
          <a:solidFill>
            <a:srgbClr val="F7E7E3"/>
          </a:solidFill>
          <a:ln cap="flat" cmpd="sng" w="15875">
            <a:solidFill>
              <a:srgbClr val="C7463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2" name="Google Shape;892;p27"/>
          <p:cNvSpPr/>
          <p:nvPr/>
        </p:nvSpPr>
        <p:spPr>
          <a:xfrm>
            <a:off x="5815584" y="2421015"/>
            <a:ext cx="2661000" cy="36600"/>
          </a:xfrm>
          <a:prstGeom prst="rect">
            <a:avLst/>
          </a:prstGeom>
          <a:solidFill>
            <a:srgbClr val="C74634"/>
          </a:solidFill>
          <a:ln cap="flat" cmpd="sng" w="12700">
            <a:solidFill>
              <a:srgbClr val="C7463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3" name="Google Shape;893;p27"/>
          <p:cNvSpPr/>
          <p:nvPr/>
        </p:nvSpPr>
        <p:spPr>
          <a:xfrm>
            <a:off x="5952744" y="2558175"/>
            <a:ext cx="2386500" cy="183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C74634"/>
              </a:buClr>
              <a:buSzPts val="800"/>
              <a:buFont typeface="DM Mono"/>
              <a:buNone/>
            </a:pPr>
            <a:r>
              <a:rPr b="1" i="0" lang="en-US" sz="800" u="none" cap="none" strike="noStrike">
                <a:solidFill>
                  <a:srgbClr val="C74634"/>
                </a:solidFill>
                <a:latin typeface="DM Mono"/>
                <a:ea typeface="DM Mono"/>
                <a:cs typeface="DM Mono"/>
                <a:sym typeface="DM Mono"/>
              </a:rPr>
              <a:t>DATABASE FILE SYSTEM</a:t>
            </a:r>
            <a:endParaRPr b="0" i="0" sz="800" u="none" cap="none" strike="noStrike">
              <a:solidFill>
                <a:schemeClr val="dk1"/>
              </a:solidFill>
              <a:latin typeface="Calibri"/>
              <a:ea typeface="Calibri"/>
              <a:cs typeface="Calibri"/>
              <a:sym typeface="Calibri"/>
            </a:endParaRPr>
          </a:p>
        </p:txBody>
      </p:sp>
      <p:sp>
        <p:nvSpPr>
          <p:cNvPr id="894" name="Google Shape;894;p27"/>
          <p:cNvSpPr/>
          <p:nvPr/>
        </p:nvSpPr>
        <p:spPr>
          <a:xfrm>
            <a:off x="5952744" y="2768487"/>
            <a:ext cx="2386500" cy="4116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111111"/>
              </a:buClr>
              <a:buSzPts val="2800"/>
              <a:buFont typeface="DM Sans"/>
              <a:buNone/>
            </a:pPr>
            <a:r>
              <a:rPr b="1" i="0" lang="en-US" sz="2800" u="none" cap="none" strike="noStrike">
                <a:solidFill>
                  <a:srgbClr val="111111"/>
                </a:solidFill>
                <a:latin typeface="DM Sans"/>
                <a:ea typeface="DM Sans"/>
                <a:cs typeface="DM Sans"/>
                <a:sym typeface="DM Sans"/>
              </a:rPr>
              <a:t>DBFS</a:t>
            </a:r>
            <a:endParaRPr b="0" i="0" sz="2800" u="none" cap="none" strike="noStrike">
              <a:solidFill>
                <a:schemeClr val="dk1"/>
              </a:solidFill>
              <a:latin typeface="Calibri"/>
              <a:ea typeface="Calibri"/>
              <a:cs typeface="Calibri"/>
              <a:sym typeface="Calibri"/>
            </a:endParaRPr>
          </a:p>
        </p:txBody>
      </p:sp>
      <p:sp>
        <p:nvSpPr>
          <p:cNvPr id="895" name="Google Shape;895;p27"/>
          <p:cNvSpPr/>
          <p:nvPr/>
        </p:nvSpPr>
        <p:spPr>
          <a:xfrm>
            <a:off x="5952744" y="3207399"/>
            <a:ext cx="2386500" cy="2196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111111"/>
              </a:buClr>
              <a:buSzPts val="1100"/>
              <a:buFont typeface="DM Sans"/>
              <a:buNone/>
            </a:pPr>
            <a:r>
              <a:rPr b="0" i="0" lang="en-US" sz="1100" u="none" cap="none" strike="noStrike">
                <a:solidFill>
                  <a:srgbClr val="111111"/>
                </a:solidFill>
                <a:latin typeface="DM Sans"/>
                <a:ea typeface="DM Sans"/>
                <a:cs typeface="DM Sans"/>
                <a:sym typeface="DM Sans"/>
              </a:rPr>
              <a:t>A filesystem </a:t>
            </a:r>
            <a:r>
              <a:rPr b="1" i="1" lang="en-US" sz="1100" u="none" cap="none" strike="noStrike">
                <a:solidFill>
                  <a:srgbClr val="C74634"/>
                </a:solidFill>
                <a:latin typeface="DM Sans"/>
                <a:ea typeface="DM Sans"/>
                <a:cs typeface="DM Sans"/>
                <a:sym typeface="DM Sans"/>
              </a:rPr>
              <a:t>that IS</a:t>
            </a:r>
            <a:r>
              <a:rPr b="0" i="0" lang="en-US" sz="1100" u="none" cap="none" strike="noStrike">
                <a:solidFill>
                  <a:srgbClr val="111111"/>
                </a:solidFill>
                <a:latin typeface="DM Sans"/>
                <a:ea typeface="DM Sans"/>
                <a:cs typeface="DM Sans"/>
                <a:sym typeface="DM Sans"/>
              </a:rPr>
              <a:t> the database.</a:t>
            </a:r>
            <a:endParaRPr b="0" i="0" sz="1100" u="none" cap="none" strike="noStrike">
              <a:solidFill>
                <a:schemeClr val="dk1"/>
              </a:solidFill>
              <a:latin typeface="Calibri"/>
              <a:ea typeface="Calibri"/>
              <a:cs typeface="Calibri"/>
              <a:sym typeface="Calibri"/>
            </a:endParaRPr>
          </a:p>
        </p:txBody>
      </p:sp>
      <p:sp>
        <p:nvSpPr>
          <p:cNvPr id="896" name="Google Shape;896;p27"/>
          <p:cNvSpPr/>
          <p:nvPr/>
        </p:nvSpPr>
        <p:spPr>
          <a:xfrm>
            <a:off x="5952744" y="3500007"/>
            <a:ext cx="2386500" cy="4500"/>
          </a:xfrm>
          <a:prstGeom prst="rect">
            <a:avLst/>
          </a:prstGeom>
          <a:solidFill>
            <a:srgbClr val="C74634">
              <a:alpha val="40000"/>
            </a:srgbClr>
          </a:solidFill>
          <a:ln cap="flat" cmpd="sng" w="12700">
            <a:solidFill>
              <a:srgbClr val="C74634">
                <a:alpha val="40000"/>
              </a:srgbClr>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7" name="Google Shape;897;p27"/>
          <p:cNvSpPr/>
          <p:nvPr/>
        </p:nvSpPr>
        <p:spPr>
          <a:xfrm>
            <a:off x="5952744" y="3673743"/>
            <a:ext cx="45600" cy="45600"/>
          </a:xfrm>
          <a:prstGeom prst="ellipse">
            <a:avLst/>
          </a:prstGeom>
          <a:solidFill>
            <a:srgbClr val="C74634"/>
          </a:solidFill>
          <a:ln cap="flat" cmpd="sng" w="12700">
            <a:solidFill>
              <a:srgbClr val="C7463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8" name="Google Shape;898;p27"/>
          <p:cNvSpPr/>
          <p:nvPr/>
        </p:nvSpPr>
        <p:spPr>
          <a:xfrm>
            <a:off x="6044184" y="3609735"/>
            <a:ext cx="2295000" cy="1647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111111"/>
              </a:buClr>
              <a:buSzPts val="900"/>
              <a:buFont typeface="DM Sans"/>
              <a:buNone/>
            </a:pPr>
            <a:r>
              <a:rPr b="1" i="0" lang="en-US" sz="900" u="none" cap="none" strike="noStrike">
                <a:solidFill>
                  <a:srgbClr val="111111"/>
                </a:solidFill>
                <a:latin typeface="DM Sans"/>
                <a:ea typeface="DM Sans"/>
                <a:cs typeface="DM Sans"/>
                <a:sym typeface="DM Sans"/>
              </a:rPr>
              <a:t>POSIX-mounted, FUSE on Linux</a:t>
            </a:r>
            <a:endParaRPr b="0" i="0" sz="900" u="none" cap="none" strike="noStrike">
              <a:solidFill>
                <a:schemeClr val="dk1"/>
              </a:solidFill>
              <a:latin typeface="Calibri"/>
              <a:ea typeface="Calibri"/>
              <a:cs typeface="Calibri"/>
              <a:sym typeface="Calibri"/>
            </a:endParaRPr>
          </a:p>
        </p:txBody>
      </p:sp>
      <p:sp>
        <p:nvSpPr>
          <p:cNvPr id="899" name="Google Shape;899;p27"/>
          <p:cNvSpPr/>
          <p:nvPr/>
        </p:nvSpPr>
        <p:spPr>
          <a:xfrm>
            <a:off x="5952744" y="3820047"/>
            <a:ext cx="45600" cy="45600"/>
          </a:xfrm>
          <a:prstGeom prst="ellipse">
            <a:avLst/>
          </a:prstGeom>
          <a:solidFill>
            <a:srgbClr val="C74634"/>
          </a:solidFill>
          <a:ln cap="flat" cmpd="sng" w="12700">
            <a:solidFill>
              <a:srgbClr val="C7463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0" name="Google Shape;900;p27"/>
          <p:cNvSpPr/>
          <p:nvPr/>
        </p:nvSpPr>
        <p:spPr>
          <a:xfrm>
            <a:off x="6044184" y="3756039"/>
            <a:ext cx="2295000" cy="1647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111111"/>
              </a:buClr>
              <a:buSzPts val="900"/>
              <a:buFont typeface="DM Sans"/>
              <a:buNone/>
            </a:pPr>
            <a:r>
              <a:rPr b="1" i="0" lang="en-US" sz="900" u="none" cap="none" strike="noStrike">
                <a:solidFill>
                  <a:srgbClr val="111111"/>
                </a:solidFill>
                <a:latin typeface="DM Sans"/>
                <a:ea typeface="DM Sans"/>
                <a:cs typeface="DM Sans"/>
                <a:sym typeface="DM Sans"/>
              </a:rPr>
              <a:t>Backed by SecureFiles LOBs</a:t>
            </a:r>
            <a:endParaRPr b="0" i="0" sz="900" u="none" cap="none" strike="noStrike">
              <a:solidFill>
                <a:schemeClr val="dk1"/>
              </a:solidFill>
              <a:latin typeface="Calibri"/>
              <a:ea typeface="Calibri"/>
              <a:cs typeface="Calibri"/>
              <a:sym typeface="Calibri"/>
            </a:endParaRPr>
          </a:p>
        </p:txBody>
      </p:sp>
      <p:sp>
        <p:nvSpPr>
          <p:cNvPr id="901" name="Google Shape;901;p27"/>
          <p:cNvSpPr/>
          <p:nvPr/>
        </p:nvSpPr>
        <p:spPr>
          <a:xfrm>
            <a:off x="5952744" y="3966351"/>
            <a:ext cx="45600" cy="45600"/>
          </a:xfrm>
          <a:prstGeom prst="ellipse">
            <a:avLst/>
          </a:prstGeom>
          <a:solidFill>
            <a:srgbClr val="C74634"/>
          </a:solidFill>
          <a:ln cap="flat" cmpd="sng" w="12700">
            <a:solidFill>
              <a:srgbClr val="C7463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2" name="Google Shape;902;p27"/>
          <p:cNvSpPr/>
          <p:nvPr/>
        </p:nvSpPr>
        <p:spPr>
          <a:xfrm>
            <a:off x="6044184" y="3902343"/>
            <a:ext cx="2295000" cy="1647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111111"/>
              </a:buClr>
              <a:buSzPts val="900"/>
              <a:buFont typeface="DM Sans"/>
              <a:buNone/>
            </a:pPr>
            <a:r>
              <a:rPr b="1" i="0" lang="en-US" sz="900" u="none" cap="none" strike="noStrike">
                <a:solidFill>
                  <a:srgbClr val="111111"/>
                </a:solidFill>
                <a:latin typeface="DM Sans"/>
                <a:ea typeface="DM Sans"/>
                <a:cs typeface="DM Sans"/>
                <a:sym typeface="DM Sans"/>
              </a:rPr>
              <a:t>ACID + RLS + audit, transparent</a:t>
            </a:r>
            <a:endParaRPr b="0" i="0" sz="900" u="none" cap="none" strike="noStrike">
              <a:solidFill>
                <a:schemeClr val="dk1"/>
              </a:solidFill>
              <a:latin typeface="Calibri"/>
              <a:ea typeface="Calibri"/>
              <a:cs typeface="Calibri"/>
              <a:sym typeface="Calibri"/>
            </a:endParaRPr>
          </a:p>
        </p:txBody>
      </p:sp>
      <p:sp>
        <p:nvSpPr>
          <p:cNvPr id="903" name="Google Shape;903;p27"/>
          <p:cNvSpPr/>
          <p:nvPr/>
        </p:nvSpPr>
        <p:spPr>
          <a:xfrm>
            <a:off x="5952744" y="4112655"/>
            <a:ext cx="45600" cy="45600"/>
          </a:xfrm>
          <a:prstGeom prst="ellipse">
            <a:avLst/>
          </a:prstGeom>
          <a:solidFill>
            <a:srgbClr val="C74634"/>
          </a:solidFill>
          <a:ln cap="flat" cmpd="sng" w="12700">
            <a:solidFill>
              <a:srgbClr val="C7463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4" name="Google Shape;904;p27"/>
          <p:cNvSpPr/>
          <p:nvPr/>
        </p:nvSpPr>
        <p:spPr>
          <a:xfrm>
            <a:off x="6044184" y="4048647"/>
            <a:ext cx="2295000" cy="1647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111111"/>
              </a:buClr>
              <a:buSzPts val="900"/>
              <a:buFont typeface="DM Sans"/>
              <a:buNone/>
            </a:pPr>
            <a:r>
              <a:rPr b="1" i="0" lang="en-US" sz="900" u="none" cap="none" strike="noStrike">
                <a:solidFill>
                  <a:srgbClr val="111111"/>
                </a:solidFill>
                <a:latin typeface="DM Sans"/>
                <a:ea typeface="DM Sans"/>
                <a:cs typeface="DM Sans"/>
                <a:sym typeface="DM Sans"/>
              </a:rPr>
              <a:t>One backup. One restore.</a:t>
            </a:r>
            <a:endParaRPr b="0" i="0" sz="900" u="none" cap="none" strike="noStrik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EFED"/>
        </a:solidFill>
      </p:bgPr>
    </p:bg>
    <p:spTree>
      <p:nvGrpSpPr>
        <p:cNvPr id="909" name="Shape 909"/>
        <p:cNvGrpSpPr/>
        <p:nvPr/>
      </p:nvGrpSpPr>
      <p:grpSpPr>
        <a:xfrm>
          <a:off x="0" y="0"/>
          <a:ext cx="0" cy="0"/>
          <a:chOff x="0" y="0"/>
          <a:chExt cx="0" cy="0"/>
        </a:xfrm>
      </p:grpSpPr>
      <p:sp>
        <p:nvSpPr>
          <p:cNvPr id="910" name="Google Shape;910;p28"/>
          <p:cNvSpPr/>
          <p:nvPr/>
        </p:nvSpPr>
        <p:spPr>
          <a:xfrm>
            <a:off x="667512" y="283464"/>
            <a:ext cx="4572000" cy="183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C74634"/>
              </a:buClr>
              <a:buSzPts val="900"/>
              <a:buFont typeface="DM Mono"/>
              <a:buNone/>
            </a:pPr>
            <a:r>
              <a:rPr b="1" i="0" lang="en-US" sz="900" u="none" cap="none" strike="noStrike">
                <a:solidFill>
                  <a:srgbClr val="C74634"/>
                </a:solidFill>
                <a:latin typeface="DM Mono"/>
                <a:ea typeface="DM Mono"/>
                <a:cs typeface="DM Mono"/>
                <a:sym typeface="DM Mono"/>
              </a:rPr>
              <a:t>HARNESS DEEP DIVE 02 OF 02</a:t>
            </a:r>
            <a:endParaRPr b="0" i="0" sz="900" u="none" cap="none" strike="noStrike">
              <a:solidFill>
                <a:schemeClr val="dk1"/>
              </a:solidFill>
              <a:latin typeface="Calibri"/>
              <a:ea typeface="Calibri"/>
              <a:cs typeface="Calibri"/>
              <a:sym typeface="Calibri"/>
            </a:endParaRPr>
          </a:p>
        </p:txBody>
      </p:sp>
      <p:sp>
        <p:nvSpPr>
          <p:cNvPr id="911" name="Google Shape;911;p28"/>
          <p:cNvSpPr/>
          <p:nvPr/>
        </p:nvSpPr>
        <p:spPr>
          <a:xfrm>
            <a:off x="3904488" y="283464"/>
            <a:ext cx="4572000" cy="183000"/>
          </a:xfrm>
          <a:prstGeom prst="rect">
            <a:avLst/>
          </a:prstGeom>
          <a:noFill/>
          <a:ln>
            <a:noFill/>
          </a:ln>
        </p:spPr>
        <p:txBody>
          <a:bodyPr anchorCtr="0" anchor="ctr" bIns="0" lIns="0" spcFirstLastPara="1" rIns="0" wrap="square" tIns="0">
            <a:noAutofit/>
          </a:bodyPr>
          <a:lstStyle/>
          <a:p>
            <a:pPr indent="0" lvl="0" marL="0" marR="0" rtl="0" algn="r">
              <a:spcBef>
                <a:spcPts val="0"/>
              </a:spcBef>
              <a:spcAft>
                <a:spcPts val="0"/>
              </a:spcAft>
              <a:buClr>
                <a:srgbClr val="6B6661"/>
              </a:buClr>
              <a:buSzPts val="900"/>
              <a:buFont typeface="DM Mono"/>
              <a:buNone/>
            </a:pPr>
            <a:r>
              <a:rPr b="1" i="0" lang="en-US" sz="900" u="none" cap="none" strike="noStrike">
                <a:solidFill>
                  <a:srgbClr val="6B6661"/>
                </a:solidFill>
                <a:latin typeface="DM Mono"/>
                <a:ea typeface="DM Mono"/>
                <a:cs typeface="DM Mono"/>
                <a:sym typeface="DM Mono"/>
              </a:rPr>
              <a:t>MEMORY MANAGER · THE DISCIPLINE</a:t>
            </a:r>
            <a:endParaRPr b="0" i="0" sz="900" u="none" cap="none" strike="noStrike">
              <a:solidFill>
                <a:schemeClr val="dk1"/>
              </a:solidFill>
              <a:latin typeface="Calibri"/>
              <a:ea typeface="Calibri"/>
              <a:cs typeface="Calibri"/>
              <a:sym typeface="Calibri"/>
            </a:endParaRPr>
          </a:p>
        </p:txBody>
      </p:sp>
      <p:sp>
        <p:nvSpPr>
          <p:cNvPr id="912" name="Google Shape;912;p28"/>
          <p:cNvSpPr/>
          <p:nvPr/>
        </p:nvSpPr>
        <p:spPr>
          <a:xfrm>
            <a:off x="667512" y="868680"/>
            <a:ext cx="301800" cy="14700"/>
          </a:xfrm>
          <a:prstGeom prst="rect">
            <a:avLst/>
          </a:prstGeom>
          <a:solidFill>
            <a:srgbClr val="C74634"/>
          </a:solidFill>
          <a:ln cap="flat" cmpd="sng" w="12700">
            <a:solidFill>
              <a:srgbClr val="C7463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3" name="Google Shape;913;p28"/>
          <p:cNvSpPr/>
          <p:nvPr/>
        </p:nvSpPr>
        <p:spPr>
          <a:xfrm>
            <a:off x="667512" y="960120"/>
            <a:ext cx="5486400" cy="2286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C74634"/>
              </a:buClr>
              <a:buSzPts val="1100"/>
              <a:buFont typeface="DM Sans"/>
              <a:buNone/>
            </a:pPr>
            <a:r>
              <a:rPr b="1" i="0" lang="en-US" sz="1100" u="none" cap="none" strike="noStrike">
                <a:solidFill>
                  <a:srgbClr val="C74634"/>
                </a:solidFill>
                <a:latin typeface="DM Sans"/>
                <a:ea typeface="DM Sans"/>
                <a:cs typeface="DM Sans"/>
                <a:sym typeface="DM Sans"/>
              </a:rPr>
              <a:t>MEMORY MANAGER</a:t>
            </a:r>
            <a:endParaRPr b="0" i="0" sz="1100" u="none" cap="none" strike="noStrike">
              <a:solidFill>
                <a:schemeClr val="dk1"/>
              </a:solidFill>
              <a:latin typeface="Calibri"/>
              <a:ea typeface="Calibri"/>
              <a:cs typeface="Calibri"/>
              <a:sym typeface="Calibri"/>
            </a:endParaRPr>
          </a:p>
        </p:txBody>
      </p:sp>
      <p:sp>
        <p:nvSpPr>
          <p:cNvPr id="914" name="Google Shape;914;p28"/>
          <p:cNvSpPr/>
          <p:nvPr/>
        </p:nvSpPr>
        <p:spPr>
          <a:xfrm>
            <a:off x="667512" y="1280160"/>
            <a:ext cx="8229600" cy="640200"/>
          </a:xfrm>
          <a:prstGeom prst="rect">
            <a:avLst/>
          </a:prstGeom>
          <a:noFill/>
          <a:ln>
            <a:noFill/>
          </a:ln>
        </p:spPr>
        <p:txBody>
          <a:bodyPr anchorCtr="0" anchor="t" bIns="0" lIns="0" spcFirstLastPara="1" rIns="0" wrap="square" tIns="0">
            <a:noAutofit/>
          </a:bodyPr>
          <a:lstStyle/>
          <a:p>
            <a:pPr indent="0" lvl="0" marL="0" marR="0" rtl="0" algn="l">
              <a:lnSpc>
                <a:spcPct val="105000"/>
              </a:lnSpc>
              <a:spcBef>
                <a:spcPts val="0"/>
              </a:spcBef>
              <a:spcAft>
                <a:spcPts val="0"/>
              </a:spcAft>
              <a:buClr>
                <a:srgbClr val="111111"/>
              </a:buClr>
              <a:buSzPts val="2300"/>
              <a:buFont typeface="DM Sans"/>
              <a:buNone/>
            </a:pPr>
            <a:r>
              <a:rPr b="1" lang="en-US" sz="2300">
                <a:solidFill>
                  <a:srgbClr val="111111"/>
                </a:solidFill>
                <a:latin typeface="DM Sans"/>
                <a:ea typeface="DM Sans"/>
                <a:cs typeface="DM Sans"/>
                <a:sym typeface="DM Sans"/>
              </a:rPr>
              <a:t>Agent </a:t>
            </a:r>
            <a:r>
              <a:rPr b="1" i="0" lang="en-US" sz="2300" u="none" cap="none" strike="noStrike">
                <a:solidFill>
                  <a:srgbClr val="111111"/>
                </a:solidFill>
                <a:latin typeface="DM Sans"/>
                <a:ea typeface="DM Sans"/>
                <a:cs typeface="DM Sans"/>
                <a:sym typeface="DM Sans"/>
              </a:rPr>
              <a:t>Memory is a </a:t>
            </a:r>
            <a:r>
              <a:rPr b="1" i="1" lang="en-US" sz="2300" u="none" cap="none" strike="noStrike">
                <a:solidFill>
                  <a:srgbClr val="C74634"/>
                </a:solidFill>
                <a:latin typeface="DM Sans"/>
                <a:ea typeface="DM Sans"/>
                <a:cs typeface="DM Sans"/>
                <a:sym typeface="DM Sans"/>
              </a:rPr>
              <a:t>discipline.</a:t>
            </a:r>
            <a:endParaRPr b="0" i="0" sz="2300" u="none" cap="none" strike="noStrike">
              <a:solidFill>
                <a:schemeClr val="dk1"/>
              </a:solidFill>
              <a:latin typeface="Calibri"/>
              <a:ea typeface="Calibri"/>
              <a:cs typeface="Calibri"/>
              <a:sym typeface="Calibri"/>
            </a:endParaRPr>
          </a:p>
        </p:txBody>
      </p:sp>
      <p:sp>
        <p:nvSpPr>
          <p:cNvPr id="915" name="Google Shape;915;p28"/>
          <p:cNvSpPr/>
          <p:nvPr/>
        </p:nvSpPr>
        <p:spPr>
          <a:xfrm>
            <a:off x="667512" y="1783080"/>
            <a:ext cx="8229600" cy="2742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4A4A4A"/>
              </a:buClr>
              <a:buSzPts val="1150"/>
              <a:buFont typeface="DM Sans"/>
              <a:buNone/>
            </a:pPr>
            <a:r>
              <a:rPr b="0" i="1" lang="en-US" sz="1150" u="none" cap="none" strike="noStrike">
                <a:solidFill>
                  <a:srgbClr val="4A4A4A"/>
                </a:solidFill>
                <a:latin typeface="DM Sans"/>
                <a:ea typeface="DM Sans"/>
                <a:cs typeface="DM Sans"/>
                <a:sym typeface="DM Sans"/>
              </a:rPr>
              <a:t>Schemas, indexes, lifecycle, retrieval, governance. The harness has to manage all of it.</a:t>
            </a:r>
            <a:endParaRPr b="0" i="0" sz="1150" u="none" cap="none" strike="noStrike">
              <a:solidFill>
                <a:schemeClr val="dk1"/>
              </a:solidFill>
              <a:latin typeface="Calibri"/>
              <a:ea typeface="Calibri"/>
              <a:cs typeface="Calibri"/>
              <a:sym typeface="Calibri"/>
            </a:endParaRPr>
          </a:p>
        </p:txBody>
      </p:sp>
      <p:sp>
        <p:nvSpPr>
          <p:cNvPr id="916" name="Google Shape;916;p28"/>
          <p:cNvSpPr/>
          <p:nvPr/>
        </p:nvSpPr>
        <p:spPr>
          <a:xfrm>
            <a:off x="667512" y="2176272"/>
            <a:ext cx="146400" cy="11100"/>
          </a:xfrm>
          <a:prstGeom prst="rect">
            <a:avLst/>
          </a:prstGeom>
          <a:solidFill>
            <a:srgbClr val="C74634"/>
          </a:solidFill>
          <a:ln cap="flat" cmpd="sng" w="12700">
            <a:solidFill>
              <a:srgbClr val="C7463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7" name="Google Shape;917;p28"/>
          <p:cNvSpPr/>
          <p:nvPr/>
        </p:nvSpPr>
        <p:spPr>
          <a:xfrm>
            <a:off x="868680" y="2084832"/>
            <a:ext cx="4114800" cy="2013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C74634"/>
              </a:buClr>
              <a:buSzPts val="800"/>
              <a:buFont typeface="DM Mono"/>
              <a:buNone/>
            </a:pPr>
            <a:r>
              <a:rPr b="1" i="0" lang="en-US" sz="800" u="none" cap="none" strike="noStrike">
                <a:solidFill>
                  <a:srgbClr val="C74634"/>
                </a:solidFill>
                <a:latin typeface="DM Mono"/>
                <a:ea typeface="DM Mono"/>
                <a:cs typeface="DM Mono"/>
                <a:sym typeface="DM Mono"/>
              </a:rPr>
              <a:t>MEMORY ENGINEERING · 5 SURFACES</a:t>
            </a:r>
            <a:endParaRPr b="0" i="0" sz="800" u="none" cap="none" strike="noStrike">
              <a:solidFill>
                <a:schemeClr val="dk1"/>
              </a:solidFill>
              <a:latin typeface="Calibri"/>
              <a:ea typeface="Calibri"/>
              <a:cs typeface="Calibri"/>
              <a:sym typeface="Calibri"/>
            </a:endParaRPr>
          </a:p>
        </p:txBody>
      </p:sp>
      <p:sp>
        <p:nvSpPr>
          <p:cNvPr id="918" name="Google Shape;918;p28"/>
          <p:cNvSpPr/>
          <p:nvPr/>
        </p:nvSpPr>
        <p:spPr>
          <a:xfrm>
            <a:off x="667512" y="2468880"/>
            <a:ext cx="1473900" cy="777300"/>
          </a:xfrm>
          <a:prstGeom prst="roundRect">
            <a:avLst>
              <a:gd fmla="val 5882" name="adj"/>
            </a:avLst>
          </a:prstGeom>
          <a:solidFill>
            <a:srgbClr val="FFFFFF"/>
          </a:solidFill>
          <a:ln cap="flat" cmpd="sng" w="9525">
            <a:solidFill>
              <a:srgbClr val="C8C4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9" name="Google Shape;919;p28"/>
          <p:cNvSpPr/>
          <p:nvPr/>
        </p:nvSpPr>
        <p:spPr>
          <a:xfrm>
            <a:off x="667512" y="2468880"/>
            <a:ext cx="1473900" cy="27300"/>
          </a:xfrm>
          <a:prstGeom prst="rect">
            <a:avLst/>
          </a:prstGeom>
          <a:solidFill>
            <a:srgbClr val="C74634"/>
          </a:solidFill>
          <a:ln cap="flat" cmpd="sng" w="12700">
            <a:solidFill>
              <a:srgbClr val="C7463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0" name="Google Shape;920;p28"/>
          <p:cNvSpPr/>
          <p:nvPr/>
        </p:nvSpPr>
        <p:spPr>
          <a:xfrm>
            <a:off x="758952" y="2560320"/>
            <a:ext cx="1291200" cy="1464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C74634"/>
              </a:buClr>
              <a:buSzPts val="650"/>
              <a:buFont typeface="DM Mono"/>
              <a:buNone/>
            </a:pPr>
            <a:r>
              <a:rPr b="1" i="0" lang="en-US" sz="650" u="none" cap="none" strike="noStrike">
                <a:solidFill>
                  <a:srgbClr val="C74634"/>
                </a:solidFill>
                <a:latin typeface="DM Mono"/>
                <a:ea typeface="DM Mono"/>
                <a:cs typeface="DM Mono"/>
                <a:sym typeface="DM Mono"/>
              </a:rPr>
              <a:t>SCHEMAS</a:t>
            </a:r>
            <a:endParaRPr b="0" i="0" sz="650" u="none" cap="none" strike="noStrike">
              <a:solidFill>
                <a:schemeClr val="dk1"/>
              </a:solidFill>
              <a:latin typeface="Calibri"/>
              <a:ea typeface="Calibri"/>
              <a:cs typeface="Calibri"/>
              <a:sym typeface="Calibri"/>
            </a:endParaRPr>
          </a:p>
        </p:txBody>
      </p:sp>
      <p:sp>
        <p:nvSpPr>
          <p:cNvPr id="921" name="Google Shape;921;p28"/>
          <p:cNvSpPr/>
          <p:nvPr/>
        </p:nvSpPr>
        <p:spPr>
          <a:xfrm>
            <a:off x="758952" y="2715768"/>
            <a:ext cx="1291200" cy="2196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111111"/>
              </a:buClr>
              <a:buSzPts val="1000"/>
              <a:buFont typeface="DM Sans"/>
              <a:buNone/>
            </a:pPr>
            <a:r>
              <a:rPr b="1" i="0" lang="en-US" sz="1000" u="none" cap="none" strike="noStrike">
                <a:solidFill>
                  <a:srgbClr val="111111"/>
                </a:solidFill>
                <a:latin typeface="DM Sans"/>
                <a:ea typeface="DM Sans"/>
                <a:cs typeface="DM Sans"/>
                <a:sym typeface="DM Sans"/>
              </a:rPr>
              <a:t>Memory types</a:t>
            </a:r>
            <a:endParaRPr b="0" i="0" sz="1000" u="none" cap="none" strike="noStrike">
              <a:solidFill>
                <a:schemeClr val="dk1"/>
              </a:solidFill>
              <a:latin typeface="Calibri"/>
              <a:ea typeface="Calibri"/>
              <a:cs typeface="Calibri"/>
              <a:sym typeface="Calibri"/>
            </a:endParaRPr>
          </a:p>
        </p:txBody>
      </p:sp>
      <p:sp>
        <p:nvSpPr>
          <p:cNvPr id="922" name="Google Shape;922;p28"/>
          <p:cNvSpPr/>
          <p:nvPr/>
        </p:nvSpPr>
        <p:spPr>
          <a:xfrm>
            <a:off x="758952" y="2944368"/>
            <a:ext cx="1291200" cy="274200"/>
          </a:xfrm>
          <a:prstGeom prst="rect">
            <a:avLst/>
          </a:prstGeom>
          <a:noFill/>
          <a:ln>
            <a:noFill/>
          </a:ln>
        </p:spPr>
        <p:txBody>
          <a:bodyPr anchorCtr="0" anchor="ctr" bIns="0" lIns="0" spcFirstLastPara="1" rIns="0" wrap="square" tIns="0">
            <a:noAutofit/>
          </a:bodyPr>
          <a:lstStyle/>
          <a:p>
            <a:pPr indent="0" lvl="0" marL="0" marR="0" rtl="0" algn="l">
              <a:lnSpc>
                <a:spcPct val="125000"/>
              </a:lnSpc>
              <a:spcBef>
                <a:spcPts val="0"/>
              </a:spcBef>
              <a:spcAft>
                <a:spcPts val="0"/>
              </a:spcAft>
              <a:buClr>
                <a:srgbClr val="4A4A4A"/>
              </a:buClr>
              <a:buSzPts val="750"/>
              <a:buFont typeface="DM Sans"/>
              <a:buNone/>
            </a:pPr>
            <a:r>
              <a:rPr b="0" i="0" lang="en-US" sz="750" u="none" cap="none" strike="noStrike">
                <a:solidFill>
                  <a:srgbClr val="4A4A4A"/>
                </a:solidFill>
                <a:latin typeface="DM Sans"/>
                <a:ea typeface="DM Sans"/>
                <a:cs typeface="DM Sans"/>
                <a:sym typeface="DM Sans"/>
              </a:rPr>
              <a:t>episodic · semantic · procedural · working</a:t>
            </a:r>
            <a:endParaRPr b="0" i="0" sz="750" u="none" cap="none" strike="noStrike">
              <a:solidFill>
                <a:schemeClr val="dk1"/>
              </a:solidFill>
              <a:latin typeface="Calibri"/>
              <a:ea typeface="Calibri"/>
              <a:cs typeface="Calibri"/>
              <a:sym typeface="Calibri"/>
            </a:endParaRPr>
          </a:p>
        </p:txBody>
      </p:sp>
      <p:sp>
        <p:nvSpPr>
          <p:cNvPr id="923" name="Google Shape;923;p28"/>
          <p:cNvSpPr/>
          <p:nvPr/>
        </p:nvSpPr>
        <p:spPr>
          <a:xfrm>
            <a:off x="2251253" y="2468880"/>
            <a:ext cx="1473900" cy="777300"/>
          </a:xfrm>
          <a:prstGeom prst="roundRect">
            <a:avLst>
              <a:gd fmla="val 5882" name="adj"/>
            </a:avLst>
          </a:prstGeom>
          <a:solidFill>
            <a:srgbClr val="FFFFFF"/>
          </a:solidFill>
          <a:ln cap="flat" cmpd="sng" w="9525">
            <a:solidFill>
              <a:srgbClr val="C8C4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4" name="Google Shape;924;p28"/>
          <p:cNvSpPr/>
          <p:nvPr/>
        </p:nvSpPr>
        <p:spPr>
          <a:xfrm>
            <a:off x="2251253" y="2468880"/>
            <a:ext cx="1473900" cy="27300"/>
          </a:xfrm>
          <a:prstGeom prst="rect">
            <a:avLst/>
          </a:prstGeom>
          <a:solidFill>
            <a:srgbClr val="C74634"/>
          </a:solidFill>
          <a:ln cap="flat" cmpd="sng" w="12700">
            <a:solidFill>
              <a:srgbClr val="C7463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5" name="Google Shape;925;p28"/>
          <p:cNvSpPr/>
          <p:nvPr/>
        </p:nvSpPr>
        <p:spPr>
          <a:xfrm>
            <a:off x="2342693" y="2560320"/>
            <a:ext cx="1291200" cy="1464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C74634"/>
              </a:buClr>
              <a:buSzPts val="650"/>
              <a:buFont typeface="DM Mono"/>
              <a:buNone/>
            </a:pPr>
            <a:r>
              <a:rPr b="1" i="0" lang="en-US" sz="650" u="none" cap="none" strike="noStrike">
                <a:solidFill>
                  <a:srgbClr val="C74634"/>
                </a:solidFill>
                <a:latin typeface="DM Mono"/>
                <a:ea typeface="DM Mono"/>
                <a:cs typeface="DM Mono"/>
                <a:sym typeface="DM Mono"/>
              </a:rPr>
              <a:t>INDEXES</a:t>
            </a:r>
            <a:endParaRPr b="0" i="0" sz="650" u="none" cap="none" strike="noStrike">
              <a:solidFill>
                <a:schemeClr val="dk1"/>
              </a:solidFill>
              <a:latin typeface="Calibri"/>
              <a:ea typeface="Calibri"/>
              <a:cs typeface="Calibri"/>
              <a:sym typeface="Calibri"/>
            </a:endParaRPr>
          </a:p>
        </p:txBody>
      </p:sp>
      <p:sp>
        <p:nvSpPr>
          <p:cNvPr id="926" name="Google Shape;926;p28"/>
          <p:cNvSpPr/>
          <p:nvPr/>
        </p:nvSpPr>
        <p:spPr>
          <a:xfrm>
            <a:off x="2342693" y="2715768"/>
            <a:ext cx="1291200" cy="2196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111111"/>
              </a:buClr>
              <a:buSzPts val="1000"/>
              <a:buFont typeface="DM Sans"/>
              <a:buNone/>
            </a:pPr>
            <a:r>
              <a:rPr b="1" i="0" lang="en-US" sz="1000" u="none" cap="none" strike="noStrike">
                <a:solidFill>
                  <a:srgbClr val="111111"/>
                </a:solidFill>
                <a:latin typeface="DM Sans"/>
                <a:ea typeface="DM Sans"/>
                <a:cs typeface="DM Sans"/>
                <a:sym typeface="DM Sans"/>
              </a:rPr>
              <a:t>Make it findable</a:t>
            </a:r>
            <a:endParaRPr b="0" i="0" sz="1000" u="none" cap="none" strike="noStrike">
              <a:solidFill>
                <a:schemeClr val="dk1"/>
              </a:solidFill>
              <a:latin typeface="Calibri"/>
              <a:ea typeface="Calibri"/>
              <a:cs typeface="Calibri"/>
              <a:sym typeface="Calibri"/>
            </a:endParaRPr>
          </a:p>
        </p:txBody>
      </p:sp>
      <p:sp>
        <p:nvSpPr>
          <p:cNvPr id="927" name="Google Shape;927;p28"/>
          <p:cNvSpPr/>
          <p:nvPr/>
        </p:nvSpPr>
        <p:spPr>
          <a:xfrm>
            <a:off x="2342693" y="2944368"/>
            <a:ext cx="1291200" cy="274200"/>
          </a:xfrm>
          <a:prstGeom prst="rect">
            <a:avLst/>
          </a:prstGeom>
          <a:noFill/>
          <a:ln>
            <a:noFill/>
          </a:ln>
        </p:spPr>
        <p:txBody>
          <a:bodyPr anchorCtr="0" anchor="ctr" bIns="0" lIns="0" spcFirstLastPara="1" rIns="0" wrap="square" tIns="0">
            <a:noAutofit/>
          </a:bodyPr>
          <a:lstStyle/>
          <a:p>
            <a:pPr indent="0" lvl="0" marL="0" marR="0" rtl="0" algn="l">
              <a:lnSpc>
                <a:spcPct val="125000"/>
              </a:lnSpc>
              <a:spcBef>
                <a:spcPts val="0"/>
              </a:spcBef>
              <a:spcAft>
                <a:spcPts val="0"/>
              </a:spcAft>
              <a:buClr>
                <a:srgbClr val="4A4A4A"/>
              </a:buClr>
              <a:buSzPts val="750"/>
              <a:buFont typeface="DM Sans"/>
              <a:buNone/>
            </a:pPr>
            <a:r>
              <a:rPr b="0" i="0" lang="en-US" sz="750" u="none" cap="none" strike="noStrike">
                <a:solidFill>
                  <a:srgbClr val="4A4A4A"/>
                </a:solidFill>
                <a:latin typeface="DM Sans"/>
                <a:ea typeface="DM Sans"/>
                <a:cs typeface="DM Sans"/>
                <a:sym typeface="DM Sans"/>
              </a:rPr>
              <a:t>vector · lexical · graph · hybrid</a:t>
            </a:r>
            <a:endParaRPr b="0" i="0" sz="750" u="none" cap="none" strike="noStrike">
              <a:solidFill>
                <a:schemeClr val="dk1"/>
              </a:solidFill>
              <a:latin typeface="Calibri"/>
              <a:ea typeface="Calibri"/>
              <a:cs typeface="Calibri"/>
              <a:sym typeface="Calibri"/>
            </a:endParaRPr>
          </a:p>
        </p:txBody>
      </p:sp>
      <p:sp>
        <p:nvSpPr>
          <p:cNvPr id="928" name="Google Shape;928;p28"/>
          <p:cNvSpPr/>
          <p:nvPr/>
        </p:nvSpPr>
        <p:spPr>
          <a:xfrm>
            <a:off x="3834994" y="2468880"/>
            <a:ext cx="1473900" cy="777300"/>
          </a:xfrm>
          <a:prstGeom prst="roundRect">
            <a:avLst>
              <a:gd fmla="val 5882" name="adj"/>
            </a:avLst>
          </a:prstGeom>
          <a:solidFill>
            <a:srgbClr val="FFFFFF"/>
          </a:solidFill>
          <a:ln cap="flat" cmpd="sng" w="9525">
            <a:solidFill>
              <a:srgbClr val="C8C4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9" name="Google Shape;929;p28"/>
          <p:cNvSpPr/>
          <p:nvPr/>
        </p:nvSpPr>
        <p:spPr>
          <a:xfrm>
            <a:off x="3834994" y="2468880"/>
            <a:ext cx="1473900" cy="27300"/>
          </a:xfrm>
          <a:prstGeom prst="rect">
            <a:avLst/>
          </a:prstGeom>
          <a:solidFill>
            <a:srgbClr val="C74634"/>
          </a:solidFill>
          <a:ln cap="flat" cmpd="sng" w="12700">
            <a:solidFill>
              <a:srgbClr val="C7463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0" name="Google Shape;930;p28"/>
          <p:cNvSpPr/>
          <p:nvPr/>
        </p:nvSpPr>
        <p:spPr>
          <a:xfrm>
            <a:off x="3926434" y="2560320"/>
            <a:ext cx="1291200" cy="1464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C74634"/>
              </a:buClr>
              <a:buSzPts val="650"/>
              <a:buFont typeface="DM Mono"/>
              <a:buNone/>
            </a:pPr>
            <a:r>
              <a:rPr b="1" i="0" lang="en-US" sz="650" u="none" cap="none" strike="noStrike">
                <a:solidFill>
                  <a:srgbClr val="C74634"/>
                </a:solidFill>
                <a:latin typeface="DM Mono"/>
                <a:ea typeface="DM Mono"/>
                <a:cs typeface="DM Mono"/>
                <a:sym typeface="DM Mono"/>
              </a:rPr>
              <a:t>LIFECYCLE</a:t>
            </a:r>
            <a:endParaRPr b="0" i="0" sz="650" u="none" cap="none" strike="noStrike">
              <a:solidFill>
                <a:schemeClr val="dk1"/>
              </a:solidFill>
              <a:latin typeface="Calibri"/>
              <a:ea typeface="Calibri"/>
              <a:cs typeface="Calibri"/>
              <a:sym typeface="Calibri"/>
            </a:endParaRPr>
          </a:p>
        </p:txBody>
      </p:sp>
      <p:sp>
        <p:nvSpPr>
          <p:cNvPr id="931" name="Google Shape;931;p28"/>
          <p:cNvSpPr/>
          <p:nvPr/>
        </p:nvSpPr>
        <p:spPr>
          <a:xfrm>
            <a:off x="3926434" y="2715768"/>
            <a:ext cx="1291200" cy="2196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111111"/>
              </a:buClr>
              <a:buSzPts val="1000"/>
              <a:buFont typeface="DM Sans"/>
              <a:buNone/>
            </a:pPr>
            <a:r>
              <a:rPr b="1" i="0" lang="en-US" sz="1000" u="none" cap="none" strike="noStrike">
                <a:solidFill>
                  <a:srgbClr val="111111"/>
                </a:solidFill>
                <a:latin typeface="DM Sans"/>
                <a:ea typeface="DM Sans"/>
                <a:cs typeface="DM Sans"/>
                <a:sym typeface="DM Sans"/>
              </a:rPr>
              <a:t>Write, evict, refresh</a:t>
            </a:r>
            <a:endParaRPr b="0" i="0" sz="1000" u="none" cap="none" strike="noStrike">
              <a:solidFill>
                <a:schemeClr val="dk1"/>
              </a:solidFill>
              <a:latin typeface="Calibri"/>
              <a:ea typeface="Calibri"/>
              <a:cs typeface="Calibri"/>
              <a:sym typeface="Calibri"/>
            </a:endParaRPr>
          </a:p>
        </p:txBody>
      </p:sp>
      <p:sp>
        <p:nvSpPr>
          <p:cNvPr id="932" name="Google Shape;932;p28"/>
          <p:cNvSpPr/>
          <p:nvPr/>
        </p:nvSpPr>
        <p:spPr>
          <a:xfrm>
            <a:off x="3926434" y="2944368"/>
            <a:ext cx="1291200" cy="274200"/>
          </a:xfrm>
          <a:prstGeom prst="rect">
            <a:avLst/>
          </a:prstGeom>
          <a:noFill/>
          <a:ln>
            <a:noFill/>
          </a:ln>
        </p:spPr>
        <p:txBody>
          <a:bodyPr anchorCtr="0" anchor="ctr" bIns="0" lIns="0" spcFirstLastPara="1" rIns="0" wrap="square" tIns="0">
            <a:noAutofit/>
          </a:bodyPr>
          <a:lstStyle/>
          <a:p>
            <a:pPr indent="0" lvl="0" marL="0" marR="0" rtl="0" algn="l">
              <a:lnSpc>
                <a:spcPct val="125000"/>
              </a:lnSpc>
              <a:spcBef>
                <a:spcPts val="0"/>
              </a:spcBef>
              <a:spcAft>
                <a:spcPts val="0"/>
              </a:spcAft>
              <a:buClr>
                <a:srgbClr val="4A4A4A"/>
              </a:buClr>
              <a:buSzPts val="750"/>
              <a:buFont typeface="DM Sans"/>
              <a:buNone/>
            </a:pPr>
            <a:r>
              <a:rPr b="0" i="0" lang="en-US" sz="750" u="none" cap="none" strike="noStrike">
                <a:solidFill>
                  <a:srgbClr val="4A4A4A"/>
                </a:solidFill>
                <a:latin typeface="DM Sans"/>
                <a:ea typeface="DM Sans"/>
                <a:cs typeface="DM Sans"/>
                <a:sym typeface="DM Sans"/>
              </a:rPr>
              <a:t>expiry · summarisation · compaction</a:t>
            </a:r>
            <a:endParaRPr b="0" i="0" sz="750" u="none" cap="none" strike="noStrike">
              <a:solidFill>
                <a:schemeClr val="dk1"/>
              </a:solidFill>
              <a:latin typeface="Calibri"/>
              <a:ea typeface="Calibri"/>
              <a:cs typeface="Calibri"/>
              <a:sym typeface="Calibri"/>
            </a:endParaRPr>
          </a:p>
        </p:txBody>
      </p:sp>
      <p:sp>
        <p:nvSpPr>
          <p:cNvPr id="933" name="Google Shape;933;p28"/>
          <p:cNvSpPr/>
          <p:nvPr/>
        </p:nvSpPr>
        <p:spPr>
          <a:xfrm>
            <a:off x="5418734" y="2468880"/>
            <a:ext cx="1473900" cy="777300"/>
          </a:xfrm>
          <a:prstGeom prst="roundRect">
            <a:avLst>
              <a:gd fmla="val 5882" name="adj"/>
            </a:avLst>
          </a:prstGeom>
          <a:solidFill>
            <a:srgbClr val="FFFFFF"/>
          </a:solidFill>
          <a:ln cap="flat" cmpd="sng" w="9525">
            <a:solidFill>
              <a:srgbClr val="C8C4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4" name="Google Shape;934;p28"/>
          <p:cNvSpPr/>
          <p:nvPr/>
        </p:nvSpPr>
        <p:spPr>
          <a:xfrm>
            <a:off x="5418734" y="2468880"/>
            <a:ext cx="1473900" cy="27300"/>
          </a:xfrm>
          <a:prstGeom prst="rect">
            <a:avLst/>
          </a:prstGeom>
          <a:solidFill>
            <a:srgbClr val="C74634"/>
          </a:solidFill>
          <a:ln cap="flat" cmpd="sng" w="12700">
            <a:solidFill>
              <a:srgbClr val="C7463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5" name="Google Shape;935;p28"/>
          <p:cNvSpPr/>
          <p:nvPr/>
        </p:nvSpPr>
        <p:spPr>
          <a:xfrm>
            <a:off x="5510174" y="2560320"/>
            <a:ext cx="1291200" cy="1464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C74634"/>
              </a:buClr>
              <a:buSzPts val="650"/>
              <a:buFont typeface="DM Mono"/>
              <a:buNone/>
            </a:pPr>
            <a:r>
              <a:rPr b="1" i="0" lang="en-US" sz="650" u="none" cap="none" strike="noStrike">
                <a:solidFill>
                  <a:srgbClr val="C74634"/>
                </a:solidFill>
                <a:latin typeface="DM Mono"/>
                <a:ea typeface="DM Mono"/>
                <a:cs typeface="DM Mono"/>
                <a:sym typeface="DM Mono"/>
              </a:rPr>
              <a:t>RETRIEVAL</a:t>
            </a:r>
            <a:endParaRPr b="0" i="0" sz="650" u="none" cap="none" strike="noStrike">
              <a:solidFill>
                <a:schemeClr val="dk1"/>
              </a:solidFill>
              <a:latin typeface="Calibri"/>
              <a:ea typeface="Calibri"/>
              <a:cs typeface="Calibri"/>
              <a:sym typeface="Calibri"/>
            </a:endParaRPr>
          </a:p>
        </p:txBody>
      </p:sp>
      <p:sp>
        <p:nvSpPr>
          <p:cNvPr id="936" name="Google Shape;936;p28"/>
          <p:cNvSpPr/>
          <p:nvPr/>
        </p:nvSpPr>
        <p:spPr>
          <a:xfrm>
            <a:off x="5510174" y="2715768"/>
            <a:ext cx="1291200" cy="2196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111111"/>
              </a:buClr>
              <a:buSzPts val="1000"/>
              <a:buFont typeface="DM Sans"/>
              <a:buNone/>
            </a:pPr>
            <a:r>
              <a:rPr b="1" i="0" lang="en-US" sz="1000" u="none" cap="none" strike="noStrike">
                <a:solidFill>
                  <a:srgbClr val="111111"/>
                </a:solidFill>
                <a:latin typeface="DM Sans"/>
                <a:ea typeface="DM Sans"/>
                <a:cs typeface="DM Sans"/>
                <a:sym typeface="DM Sans"/>
              </a:rPr>
              <a:t>Read in context</a:t>
            </a:r>
            <a:endParaRPr b="0" i="0" sz="1000" u="none" cap="none" strike="noStrike">
              <a:solidFill>
                <a:schemeClr val="dk1"/>
              </a:solidFill>
              <a:latin typeface="Calibri"/>
              <a:ea typeface="Calibri"/>
              <a:cs typeface="Calibri"/>
              <a:sym typeface="Calibri"/>
            </a:endParaRPr>
          </a:p>
        </p:txBody>
      </p:sp>
      <p:sp>
        <p:nvSpPr>
          <p:cNvPr id="937" name="Google Shape;937;p28"/>
          <p:cNvSpPr/>
          <p:nvPr/>
        </p:nvSpPr>
        <p:spPr>
          <a:xfrm>
            <a:off x="5510174" y="2944368"/>
            <a:ext cx="1291200" cy="274200"/>
          </a:xfrm>
          <a:prstGeom prst="rect">
            <a:avLst/>
          </a:prstGeom>
          <a:noFill/>
          <a:ln>
            <a:noFill/>
          </a:ln>
        </p:spPr>
        <p:txBody>
          <a:bodyPr anchorCtr="0" anchor="ctr" bIns="0" lIns="0" spcFirstLastPara="1" rIns="0" wrap="square" tIns="0">
            <a:noAutofit/>
          </a:bodyPr>
          <a:lstStyle/>
          <a:p>
            <a:pPr indent="0" lvl="0" marL="0" marR="0" rtl="0" algn="l">
              <a:lnSpc>
                <a:spcPct val="125000"/>
              </a:lnSpc>
              <a:spcBef>
                <a:spcPts val="0"/>
              </a:spcBef>
              <a:spcAft>
                <a:spcPts val="0"/>
              </a:spcAft>
              <a:buClr>
                <a:srgbClr val="4A4A4A"/>
              </a:buClr>
              <a:buSzPts val="750"/>
              <a:buFont typeface="DM Sans"/>
              <a:buNone/>
            </a:pPr>
            <a:r>
              <a:rPr b="0" i="0" lang="en-US" sz="750" u="none" cap="none" strike="noStrike">
                <a:solidFill>
                  <a:srgbClr val="4A4A4A"/>
                </a:solidFill>
                <a:latin typeface="DM Sans"/>
                <a:ea typeface="DM Sans"/>
                <a:cs typeface="DM Sans"/>
                <a:sym typeface="DM Sans"/>
              </a:rPr>
              <a:t>top-k · fusion · rerank</a:t>
            </a:r>
            <a:endParaRPr b="0" i="0" sz="750" u="none" cap="none" strike="noStrike">
              <a:solidFill>
                <a:schemeClr val="dk1"/>
              </a:solidFill>
              <a:latin typeface="Calibri"/>
              <a:ea typeface="Calibri"/>
              <a:cs typeface="Calibri"/>
              <a:sym typeface="Calibri"/>
            </a:endParaRPr>
          </a:p>
        </p:txBody>
      </p:sp>
      <p:sp>
        <p:nvSpPr>
          <p:cNvPr id="938" name="Google Shape;938;p28"/>
          <p:cNvSpPr/>
          <p:nvPr/>
        </p:nvSpPr>
        <p:spPr>
          <a:xfrm>
            <a:off x="7002475" y="2468880"/>
            <a:ext cx="1473900" cy="777300"/>
          </a:xfrm>
          <a:prstGeom prst="roundRect">
            <a:avLst>
              <a:gd fmla="val 5882" name="adj"/>
            </a:avLst>
          </a:prstGeom>
          <a:solidFill>
            <a:srgbClr val="FFFFFF"/>
          </a:solidFill>
          <a:ln cap="flat" cmpd="sng" w="9525">
            <a:solidFill>
              <a:srgbClr val="C8C4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9" name="Google Shape;939;p28"/>
          <p:cNvSpPr/>
          <p:nvPr/>
        </p:nvSpPr>
        <p:spPr>
          <a:xfrm>
            <a:off x="7002475" y="2468880"/>
            <a:ext cx="1473900" cy="27300"/>
          </a:xfrm>
          <a:prstGeom prst="rect">
            <a:avLst/>
          </a:prstGeom>
          <a:solidFill>
            <a:srgbClr val="C74634"/>
          </a:solidFill>
          <a:ln cap="flat" cmpd="sng" w="12700">
            <a:solidFill>
              <a:srgbClr val="C7463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0" name="Google Shape;940;p28"/>
          <p:cNvSpPr/>
          <p:nvPr/>
        </p:nvSpPr>
        <p:spPr>
          <a:xfrm>
            <a:off x="7093915" y="2560320"/>
            <a:ext cx="1291200" cy="1464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C74634"/>
              </a:buClr>
              <a:buSzPts val="650"/>
              <a:buFont typeface="DM Mono"/>
              <a:buNone/>
            </a:pPr>
            <a:r>
              <a:rPr b="1" i="0" lang="en-US" sz="650" u="none" cap="none" strike="noStrike">
                <a:solidFill>
                  <a:srgbClr val="C74634"/>
                </a:solidFill>
                <a:latin typeface="DM Mono"/>
                <a:ea typeface="DM Mono"/>
                <a:cs typeface="DM Mono"/>
                <a:sym typeface="DM Mono"/>
              </a:rPr>
              <a:t>GOVERNANCE</a:t>
            </a:r>
            <a:endParaRPr b="0" i="0" sz="650" u="none" cap="none" strike="noStrike">
              <a:solidFill>
                <a:schemeClr val="dk1"/>
              </a:solidFill>
              <a:latin typeface="Calibri"/>
              <a:ea typeface="Calibri"/>
              <a:cs typeface="Calibri"/>
              <a:sym typeface="Calibri"/>
            </a:endParaRPr>
          </a:p>
        </p:txBody>
      </p:sp>
      <p:sp>
        <p:nvSpPr>
          <p:cNvPr id="941" name="Google Shape;941;p28"/>
          <p:cNvSpPr/>
          <p:nvPr/>
        </p:nvSpPr>
        <p:spPr>
          <a:xfrm>
            <a:off x="7093915" y="2715768"/>
            <a:ext cx="1291200" cy="2196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111111"/>
              </a:buClr>
              <a:buSzPts val="1000"/>
              <a:buFont typeface="DM Sans"/>
              <a:buNone/>
            </a:pPr>
            <a:r>
              <a:rPr b="1" i="0" lang="en-US" sz="1000" u="none" cap="none" strike="noStrike">
                <a:solidFill>
                  <a:srgbClr val="111111"/>
                </a:solidFill>
                <a:latin typeface="DM Sans"/>
                <a:ea typeface="DM Sans"/>
                <a:cs typeface="DM Sans"/>
                <a:sym typeface="DM Sans"/>
              </a:rPr>
              <a:t>Scope by identity</a:t>
            </a:r>
            <a:endParaRPr b="0" i="0" sz="1000" u="none" cap="none" strike="noStrike">
              <a:solidFill>
                <a:schemeClr val="dk1"/>
              </a:solidFill>
              <a:latin typeface="Calibri"/>
              <a:ea typeface="Calibri"/>
              <a:cs typeface="Calibri"/>
              <a:sym typeface="Calibri"/>
            </a:endParaRPr>
          </a:p>
        </p:txBody>
      </p:sp>
      <p:sp>
        <p:nvSpPr>
          <p:cNvPr id="942" name="Google Shape;942;p28"/>
          <p:cNvSpPr/>
          <p:nvPr/>
        </p:nvSpPr>
        <p:spPr>
          <a:xfrm>
            <a:off x="7093915" y="2944368"/>
            <a:ext cx="1291200" cy="274200"/>
          </a:xfrm>
          <a:prstGeom prst="rect">
            <a:avLst/>
          </a:prstGeom>
          <a:noFill/>
          <a:ln>
            <a:noFill/>
          </a:ln>
        </p:spPr>
        <p:txBody>
          <a:bodyPr anchorCtr="0" anchor="ctr" bIns="0" lIns="0" spcFirstLastPara="1" rIns="0" wrap="square" tIns="0">
            <a:noAutofit/>
          </a:bodyPr>
          <a:lstStyle/>
          <a:p>
            <a:pPr indent="0" lvl="0" marL="0" marR="0" rtl="0" algn="l">
              <a:lnSpc>
                <a:spcPct val="125000"/>
              </a:lnSpc>
              <a:spcBef>
                <a:spcPts val="0"/>
              </a:spcBef>
              <a:spcAft>
                <a:spcPts val="0"/>
              </a:spcAft>
              <a:buClr>
                <a:srgbClr val="4A4A4A"/>
              </a:buClr>
              <a:buSzPts val="750"/>
              <a:buFont typeface="DM Sans"/>
              <a:buNone/>
            </a:pPr>
            <a:r>
              <a:rPr b="0" i="0" lang="en-US" sz="750" u="none" cap="none" strike="noStrike">
                <a:solidFill>
                  <a:srgbClr val="4A4A4A"/>
                </a:solidFill>
                <a:latin typeface="DM Sans"/>
                <a:ea typeface="DM Sans"/>
                <a:cs typeface="DM Sans"/>
                <a:sym typeface="DM Sans"/>
              </a:rPr>
              <a:t>user · agent · thread · RLS</a:t>
            </a:r>
            <a:endParaRPr b="0" i="0" sz="750" u="none" cap="none" strike="noStrike">
              <a:solidFill>
                <a:schemeClr val="dk1"/>
              </a:solidFill>
              <a:latin typeface="Calibri"/>
              <a:ea typeface="Calibri"/>
              <a:cs typeface="Calibri"/>
              <a:sym typeface="Calibri"/>
            </a:endParaRPr>
          </a:p>
        </p:txBody>
      </p:sp>
      <p:cxnSp>
        <p:nvCxnSpPr>
          <p:cNvPr id="943" name="Google Shape;943;p28"/>
          <p:cNvCxnSpPr/>
          <p:nvPr/>
        </p:nvCxnSpPr>
        <p:spPr>
          <a:xfrm>
            <a:off x="4572000" y="3282696"/>
            <a:ext cx="0" cy="292500"/>
          </a:xfrm>
          <a:prstGeom prst="straightConnector1">
            <a:avLst/>
          </a:prstGeom>
          <a:noFill/>
          <a:ln cap="flat" cmpd="sng" w="19050">
            <a:solidFill>
              <a:srgbClr val="C74634"/>
            </a:solidFill>
            <a:prstDash val="solid"/>
            <a:round/>
            <a:headEnd len="sm" w="sm" type="none"/>
            <a:tailEnd len="med" w="med" type="triangle"/>
          </a:ln>
        </p:spPr>
      </p:cxnSp>
      <p:sp>
        <p:nvSpPr>
          <p:cNvPr id="944" name="Google Shape;944;p28"/>
          <p:cNvSpPr/>
          <p:nvPr/>
        </p:nvSpPr>
        <p:spPr>
          <a:xfrm>
            <a:off x="667512" y="3630168"/>
            <a:ext cx="7809000" cy="937200"/>
          </a:xfrm>
          <a:prstGeom prst="roundRect">
            <a:avLst>
              <a:gd fmla="val 7805" name="adj"/>
            </a:avLst>
          </a:prstGeom>
          <a:solidFill>
            <a:srgbClr val="F7E7E3"/>
          </a:solidFill>
          <a:ln cap="flat" cmpd="sng" w="15875">
            <a:solidFill>
              <a:srgbClr val="C7463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5" name="Google Shape;945;p28"/>
          <p:cNvSpPr/>
          <p:nvPr/>
        </p:nvSpPr>
        <p:spPr>
          <a:xfrm>
            <a:off x="667512" y="3630168"/>
            <a:ext cx="7809000" cy="36600"/>
          </a:xfrm>
          <a:prstGeom prst="rect">
            <a:avLst/>
          </a:prstGeom>
          <a:solidFill>
            <a:srgbClr val="C74634"/>
          </a:solidFill>
          <a:ln cap="flat" cmpd="sng" w="12700">
            <a:solidFill>
              <a:srgbClr val="C7463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6" name="Google Shape;946;p28"/>
          <p:cNvSpPr/>
          <p:nvPr/>
        </p:nvSpPr>
        <p:spPr>
          <a:xfrm>
            <a:off x="850392" y="3739896"/>
            <a:ext cx="3657600" cy="1647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C74634"/>
              </a:buClr>
              <a:buSzPts val="750"/>
              <a:buFont typeface="DM Mono"/>
              <a:buNone/>
            </a:pPr>
            <a:r>
              <a:rPr b="1" i="0" lang="en-US" sz="750" u="none" cap="none" strike="noStrike">
                <a:solidFill>
                  <a:srgbClr val="C74634"/>
                </a:solidFill>
                <a:latin typeface="DM Mono"/>
                <a:ea typeface="DM Mono"/>
                <a:cs typeface="DM Mono"/>
                <a:sym typeface="DM Mono"/>
              </a:rPr>
              <a:t>ORACLE'S ANSWER · OAMP</a:t>
            </a:r>
            <a:endParaRPr b="0" i="0" sz="750" u="none" cap="none" strike="noStrike">
              <a:solidFill>
                <a:schemeClr val="dk1"/>
              </a:solidFill>
              <a:latin typeface="Calibri"/>
              <a:ea typeface="Calibri"/>
              <a:cs typeface="Calibri"/>
              <a:sym typeface="Calibri"/>
            </a:endParaRPr>
          </a:p>
        </p:txBody>
      </p:sp>
      <p:sp>
        <p:nvSpPr>
          <p:cNvPr id="947" name="Google Shape;947;p28"/>
          <p:cNvSpPr/>
          <p:nvPr/>
        </p:nvSpPr>
        <p:spPr>
          <a:xfrm>
            <a:off x="850392" y="3904488"/>
            <a:ext cx="2926200" cy="2376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111111"/>
              </a:buClr>
              <a:buSzPts val="1500"/>
              <a:buFont typeface="DM Sans"/>
              <a:buNone/>
            </a:pPr>
            <a:r>
              <a:rPr b="1" i="0" lang="en-US" sz="1500" u="none" cap="none" strike="noStrike">
                <a:solidFill>
                  <a:srgbClr val="111111"/>
                </a:solidFill>
                <a:latin typeface="DM Sans"/>
                <a:ea typeface="DM Sans"/>
                <a:cs typeface="DM Sans"/>
                <a:sym typeface="DM Sans"/>
              </a:rPr>
              <a:t>Oracle AI Agent</a:t>
            </a:r>
            <a:endParaRPr b="0" i="0" sz="1500" u="none" cap="none" strike="noStrike">
              <a:solidFill>
                <a:schemeClr val="dk1"/>
              </a:solidFill>
              <a:latin typeface="Calibri"/>
              <a:ea typeface="Calibri"/>
              <a:cs typeface="Calibri"/>
              <a:sym typeface="Calibri"/>
            </a:endParaRPr>
          </a:p>
        </p:txBody>
      </p:sp>
      <p:sp>
        <p:nvSpPr>
          <p:cNvPr id="948" name="Google Shape;948;p28"/>
          <p:cNvSpPr/>
          <p:nvPr/>
        </p:nvSpPr>
        <p:spPr>
          <a:xfrm>
            <a:off x="850392" y="4105656"/>
            <a:ext cx="2926200" cy="2376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111111"/>
              </a:buClr>
              <a:buSzPts val="1500"/>
              <a:buFont typeface="DM Sans"/>
              <a:buNone/>
            </a:pPr>
            <a:r>
              <a:rPr b="1" i="0" lang="en-US" sz="1500" u="none" cap="none" strike="noStrike">
                <a:solidFill>
                  <a:srgbClr val="111111"/>
                </a:solidFill>
                <a:latin typeface="DM Sans"/>
                <a:ea typeface="DM Sans"/>
                <a:cs typeface="DM Sans"/>
                <a:sym typeface="DM Sans"/>
              </a:rPr>
              <a:t>Memory Package</a:t>
            </a:r>
            <a:endParaRPr b="0" i="0" sz="1500" u="none" cap="none" strike="noStrike">
              <a:solidFill>
                <a:schemeClr val="dk1"/>
              </a:solidFill>
              <a:latin typeface="Calibri"/>
              <a:ea typeface="Calibri"/>
              <a:cs typeface="Calibri"/>
              <a:sym typeface="Calibri"/>
            </a:endParaRPr>
          </a:p>
        </p:txBody>
      </p:sp>
      <p:sp>
        <p:nvSpPr>
          <p:cNvPr id="949" name="Google Shape;949;p28"/>
          <p:cNvSpPr/>
          <p:nvPr/>
        </p:nvSpPr>
        <p:spPr>
          <a:xfrm>
            <a:off x="850392" y="4361688"/>
            <a:ext cx="2926200" cy="1647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C74634"/>
              </a:buClr>
              <a:buSzPts val="750"/>
              <a:buFont typeface="DM Mono"/>
              <a:buNone/>
            </a:pPr>
            <a:r>
              <a:rPr b="1" i="0" lang="en-US" sz="750" u="none" cap="none" strike="noStrike">
                <a:solidFill>
                  <a:srgbClr val="C74634"/>
                </a:solidFill>
                <a:latin typeface="DM Mono"/>
                <a:ea typeface="DM Mono"/>
                <a:cs typeface="DM Mono"/>
                <a:sym typeface="DM Mono"/>
              </a:rPr>
              <a:t>pip install oracleagentmemory</a:t>
            </a:r>
            <a:endParaRPr b="0" i="0" sz="750" u="none" cap="none" strike="noStrike">
              <a:solidFill>
                <a:schemeClr val="dk1"/>
              </a:solidFill>
              <a:latin typeface="Calibri"/>
              <a:ea typeface="Calibri"/>
              <a:cs typeface="Calibri"/>
              <a:sym typeface="Calibri"/>
            </a:endParaRPr>
          </a:p>
        </p:txBody>
      </p:sp>
      <p:sp>
        <p:nvSpPr>
          <p:cNvPr id="950" name="Google Shape;950;p28"/>
          <p:cNvSpPr/>
          <p:nvPr/>
        </p:nvSpPr>
        <p:spPr>
          <a:xfrm>
            <a:off x="3867912" y="3739896"/>
            <a:ext cx="1426500" cy="717900"/>
          </a:xfrm>
          <a:prstGeom prst="roundRect">
            <a:avLst>
              <a:gd fmla="val 6369" name="adj"/>
            </a:avLst>
          </a:prstGeom>
          <a:solidFill>
            <a:srgbClr val="FFFFFF"/>
          </a:solidFill>
          <a:ln cap="flat" cmpd="sng" w="9525">
            <a:solidFill>
              <a:srgbClr val="C7463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1" name="Google Shape;951;p28"/>
          <p:cNvSpPr/>
          <p:nvPr/>
        </p:nvSpPr>
        <p:spPr>
          <a:xfrm>
            <a:off x="3959352" y="3813048"/>
            <a:ext cx="1243500" cy="1464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C74634"/>
              </a:buClr>
              <a:buSzPts val="650"/>
              <a:buFont typeface="DM Mono"/>
              <a:buNone/>
            </a:pPr>
            <a:r>
              <a:rPr b="1" i="0" lang="en-US" sz="650" u="none" cap="none" strike="noStrike">
                <a:solidFill>
                  <a:srgbClr val="C74634"/>
                </a:solidFill>
                <a:latin typeface="DM Mono"/>
                <a:ea typeface="DM Mono"/>
                <a:cs typeface="DM Mono"/>
                <a:sym typeface="DM Mono"/>
              </a:rPr>
              <a:t>01</a:t>
            </a:r>
            <a:endParaRPr b="0" i="0" sz="650" u="none" cap="none" strike="noStrike">
              <a:solidFill>
                <a:schemeClr val="dk1"/>
              </a:solidFill>
              <a:latin typeface="Calibri"/>
              <a:ea typeface="Calibri"/>
              <a:cs typeface="Calibri"/>
              <a:sym typeface="Calibri"/>
            </a:endParaRPr>
          </a:p>
        </p:txBody>
      </p:sp>
      <p:sp>
        <p:nvSpPr>
          <p:cNvPr id="952" name="Google Shape;952;p28"/>
          <p:cNvSpPr/>
          <p:nvPr/>
        </p:nvSpPr>
        <p:spPr>
          <a:xfrm>
            <a:off x="3959352" y="3959352"/>
            <a:ext cx="1243500" cy="2376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111111"/>
              </a:buClr>
              <a:buSzPts val="1300"/>
              <a:buFont typeface="DM Sans"/>
              <a:buNone/>
            </a:pPr>
            <a:r>
              <a:rPr b="1" i="0" lang="en-US" sz="1300" u="none" cap="none" strike="noStrike">
                <a:solidFill>
                  <a:srgbClr val="111111"/>
                </a:solidFill>
                <a:latin typeface="DM Sans"/>
                <a:ea typeface="DM Sans"/>
                <a:cs typeface="DM Sans"/>
                <a:sym typeface="DM Sans"/>
              </a:rPr>
              <a:t>memory</a:t>
            </a:r>
            <a:endParaRPr b="0" i="0" sz="1300" u="none" cap="none" strike="noStrike">
              <a:solidFill>
                <a:schemeClr val="dk1"/>
              </a:solidFill>
              <a:latin typeface="Calibri"/>
              <a:ea typeface="Calibri"/>
              <a:cs typeface="Calibri"/>
              <a:sym typeface="Calibri"/>
            </a:endParaRPr>
          </a:p>
        </p:txBody>
      </p:sp>
      <p:sp>
        <p:nvSpPr>
          <p:cNvPr id="953" name="Google Shape;953;p28"/>
          <p:cNvSpPr/>
          <p:nvPr/>
        </p:nvSpPr>
        <p:spPr>
          <a:xfrm>
            <a:off x="3959352" y="4160092"/>
            <a:ext cx="1243500" cy="411600"/>
          </a:xfrm>
          <a:prstGeom prst="rect">
            <a:avLst/>
          </a:prstGeom>
          <a:noFill/>
          <a:ln>
            <a:noFill/>
          </a:ln>
        </p:spPr>
        <p:txBody>
          <a:bodyPr anchorCtr="0" anchor="ctr" bIns="0" lIns="0" spcFirstLastPara="1" rIns="0" wrap="square" tIns="0">
            <a:noAutofit/>
          </a:bodyPr>
          <a:lstStyle/>
          <a:p>
            <a:pPr indent="0" lvl="0" marL="0" marR="0" rtl="0" algn="l">
              <a:lnSpc>
                <a:spcPct val="125000"/>
              </a:lnSpc>
              <a:spcBef>
                <a:spcPts val="0"/>
              </a:spcBef>
              <a:spcAft>
                <a:spcPts val="0"/>
              </a:spcAft>
              <a:buClr>
                <a:srgbClr val="4A4A4A"/>
              </a:buClr>
              <a:buSzPts val="750"/>
              <a:buFont typeface="DM Sans"/>
              <a:buNone/>
            </a:pPr>
            <a:r>
              <a:rPr b="0" i="0" lang="en-US" sz="750" u="none" cap="none" strike="noStrike">
                <a:solidFill>
                  <a:srgbClr val="4A4A4A"/>
                </a:solidFill>
                <a:latin typeface="DM Sans"/>
                <a:ea typeface="DM Sans"/>
                <a:cs typeface="DM Sans"/>
                <a:sym typeface="DM Sans"/>
              </a:rPr>
              <a:t>facts, corrections, events</a:t>
            </a:r>
            <a:endParaRPr b="0" i="0" sz="750" u="none" cap="none" strike="noStrike">
              <a:solidFill>
                <a:schemeClr val="dk1"/>
              </a:solidFill>
              <a:latin typeface="Calibri"/>
              <a:ea typeface="Calibri"/>
              <a:cs typeface="Calibri"/>
              <a:sym typeface="Calibri"/>
            </a:endParaRPr>
          </a:p>
        </p:txBody>
      </p:sp>
      <p:sp>
        <p:nvSpPr>
          <p:cNvPr id="954" name="Google Shape;954;p28"/>
          <p:cNvSpPr/>
          <p:nvPr/>
        </p:nvSpPr>
        <p:spPr>
          <a:xfrm>
            <a:off x="5367528" y="3739896"/>
            <a:ext cx="1426500" cy="717900"/>
          </a:xfrm>
          <a:prstGeom prst="roundRect">
            <a:avLst>
              <a:gd fmla="val 6369" name="adj"/>
            </a:avLst>
          </a:prstGeom>
          <a:solidFill>
            <a:srgbClr val="FFFFFF"/>
          </a:solidFill>
          <a:ln cap="flat" cmpd="sng" w="9525">
            <a:solidFill>
              <a:srgbClr val="C7463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5" name="Google Shape;955;p28"/>
          <p:cNvSpPr/>
          <p:nvPr/>
        </p:nvSpPr>
        <p:spPr>
          <a:xfrm>
            <a:off x="5458968" y="3813048"/>
            <a:ext cx="1243500" cy="1464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C74634"/>
              </a:buClr>
              <a:buSzPts val="650"/>
              <a:buFont typeface="DM Mono"/>
              <a:buNone/>
            </a:pPr>
            <a:r>
              <a:rPr b="1" i="0" lang="en-US" sz="650" u="none" cap="none" strike="noStrike">
                <a:solidFill>
                  <a:srgbClr val="C74634"/>
                </a:solidFill>
                <a:latin typeface="DM Mono"/>
                <a:ea typeface="DM Mono"/>
                <a:cs typeface="DM Mono"/>
                <a:sym typeface="DM Mono"/>
              </a:rPr>
              <a:t>02</a:t>
            </a:r>
            <a:endParaRPr b="0" i="0" sz="650" u="none" cap="none" strike="noStrike">
              <a:solidFill>
                <a:schemeClr val="dk1"/>
              </a:solidFill>
              <a:latin typeface="Calibri"/>
              <a:ea typeface="Calibri"/>
              <a:cs typeface="Calibri"/>
              <a:sym typeface="Calibri"/>
            </a:endParaRPr>
          </a:p>
        </p:txBody>
      </p:sp>
      <p:sp>
        <p:nvSpPr>
          <p:cNvPr id="956" name="Google Shape;956;p28"/>
          <p:cNvSpPr/>
          <p:nvPr/>
        </p:nvSpPr>
        <p:spPr>
          <a:xfrm>
            <a:off x="5458968" y="3959352"/>
            <a:ext cx="1243500" cy="2376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111111"/>
              </a:buClr>
              <a:buSzPts val="1300"/>
              <a:buFont typeface="DM Sans"/>
              <a:buNone/>
            </a:pPr>
            <a:r>
              <a:rPr b="1" i="0" lang="en-US" sz="1300" u="none" cap="none" strike="noStrike">
                <a:solidFill>
                  <a:srgbClr val="111111"/>
                </a:solidFill>
                <a:latin typeface="DM Sans"/>
                <a:ea typeface="DM Sans"/>
                <a:cs typeface="DM Sans"/>
                <a:sym typeface="DM Sans"/>
              </a:rPr>
              <a:t>thread</a:t>
            </a:r>
            <a:endParaRPr b="0" i="0" sz="1300" u="none" cap="none" strike="noStrike">
              <a:solidFill>
                <a:schemeClr val="dk1"/>
              </a:solidFill>
              <a:latin typeface="Calibri"/>
              <a:ea typeface="Calibri"/>
              <a:cs typeface="Calibri"/>
              <a:sym typeface="Calibri"/>
            </a:endParaRPr>
          </a:p>
        </p:txBody>
      </p:sp>
      <p:sp>
        <p:nvSpPr>
          <p:cNvPr id="957" name="Google Shape;957;p28"/>
          <p:cNvSpPr/>
          <p:nvPr/>
        </p:nvSpPr>
        <p:spPr>
          <a:xfrm>
            <a:off x="5458968" y="4160092"/>
            <a:ext cx="1243500" cy="411600"/>
          </a:xfrm>
          <a:prstGeom prst="rect">
            <a:avLst/>
          </a:prstGeom>
          <a:noFill/>
          <a:ln>
            <a:noFill/>
          </a:ln>
        </p:spPr>
        <p:txBody>
          <a:bodyPr anchorCtr="0" anchor="ctr" bIns="0" lIns="0" spcFirstLastPara="1" rIns="0" wrap="square" tIns="0">
            <a:noAutofit/>
          </a:bodyPr>
          <a:lstStyle/>
          <a:p>
            <a:pPr indent="0" lvl="0" marL="0" marR="0" rtl="0" algn="l">
              <a:lnSpc>
                <a:spcPct val="125000"/>
              </a:lnSpc>
              <a:spcBef>
                <a:spcPts val="0"/>
              </a:spcBef>
              <a:spcAft>
                <a:spcPts val="0"/>
              </a:spcAft>
              <a:buClr>
                <a:srgbClr val="4A4A4A"/>
              </a:buClr>
              <a:buSzPts val="750"/>
              <a:buFont typeface="DM Sans"/>
              <a:buNone/>
            </a:pPr>
            <a:r>
              <a:rPr b="0" i="0" lang="en-US" sz="750" u="none" cap="none" strike="noStrike">
                <a:solidFill>
                  <a:srgbClr val="4A4A4A"/>
                </a:solidFill>
                <a:latin typeface="DM Sans"/>
                <a:ea typeface="DM Sans"/>
                <a:cs typeface="DM Sans"/>
                <a:sym typeface="DM Sans"/>
              </a:rPr>
              <a:t>scoped conversations</a:t>
            </a:r>
            <a:endParaRPr b="0" i="0" sz="750" u="none" cap="none" strike="noStrike">
              <a:solidFill>
                <a:schemeClr val="dk1"/>
              </a:solidFill>
              <a:latin typeface="Calibri"/>
              <a:ea typeface="Calibri"/>
              <a:cs typeface="Calibri"/>
              <a:sym typeface="Calibri"/>
            </a:endParaRPr>
          </a:p>
        </p:txBody>
      </p:sp>
      <p:sp>
        <p:nvSpPr>
          <p:cNvPr id="958" name="Google Shape;958;p28"/>
          <p:cNvSpPr/>
          <p:nvPr/>
        </p:nvSpPr>
        <p:spPr>
          <a:xfrm>
            <a:off x="6867144" y="3739896"/>
            <a:ext cx="1426500" cy="717900"/>
          </a:xfrm>
          <a:prstGeom prst="roundRect">
            <a:avLst>
              <a:gd fmla="val 6369" name="adj"/>
            </a:avLst>
          </a:prstGeom>
          <a:solidFill>
            <a:srgbClr val="FFFFFF"/>
          </a:solidFill>
          <a:ln cap="flat" cmpd="sng" w="9525">
            <a:solidFill>
              <a:srgbClr val="C7463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9" name="Google Shape;959;p28"/>
          <p:cNvSpPr/>
          <p:nvPr/>
        </p:nvSpPr>
        <p:spPr>
          <a:xfrm>
            <a:off x="6958584" y="3813048"/>
            <a:ext cx="1243500" cy="1464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C74634"/>
              </a:buClr>
              <a:buSzPts val="650"/>
              <a:buFont typeface="DM Mono"/>
              <a:buNone/>
            </a:pPr>
            <a:r>
              <a:rPr b="1" i="0" lang="en-US" sz="650" u="none" cap="none" strike="noStrike">
                <a:solidFill>
                  <a:srgbClr val="C74634"/>
                </a:solidFill>
                <a:latin typeface="DM Mono"/>
                <a:ea typeface="DM Mono"/>
                <a:cs typeface="DM Mono"/>
                <a:sym typeface="DM Mono"/>
              </a:rPr>
              <a:t>03</a:t>
            </a:r>
            <a:endParaRPr b="0" i="0" sz="650" u="none" cap="none" strike="noStrike">
              <a:solidFill>
                <a:schemeClr val="dk1"/>
              </a:solidFill>
              <a:latin typeface="Calibri"/>
              <a:ea typeface="Calibri"/>
              <a:cs typeface="Calibri"/>
              <a:sym typeface="Calibri"/>
            </a:endParaRPr>
          </a:p>
        </p:txBody>
      </p:sp>
      <p:sp>
        <p:nvSpPr>
          <p:cNvPr id="960" name="Google Shape;960;p28"/>
          <p:cNvSpPr/>
          <p:nvPr/>
        </p:nvSpPr>
        <p:spPr>
          <a:xfrm>
            <a:off x="6958584" y="3959352"/>
            <a:ext cx="1243500" cy="2376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111111"/>
              </a:buClr>
              <a:buSzPts val="1300"/>
              <a:buFont typeface="DM Sans"/>
              <a:buNone/>
            </a:pPr>
            <a:r>
              <a:rPr b="1" i="0" lang="en-US" sz="1300" u="none" cap="none" strike="noStrike">
                <a:solidFill>
                  <a:srgbClr val="111111"/>
                </a:solidFill>
                <a:latin typeface="DM Sans"/>
                <a:ea typeface="DM Sans"/>
                <a:cs typeface="DM Sans"/>
                <a:sym typeface="DM Sans"/>
              </a:rPr>
              <a:t>scratchpad</a:t>
            </a:r>
            <a:endParaRPr b="0" i="0" sz="1300" u="none" cap="none" strike="noStrike">
              <a:solidFill>
                <a:schemeClr val="dk1"/>
              </a:solidFill>
              <a:latin typeface="Calibri"/>
              <a:ea typeface="Calibri"/>
              <a:cs typeface="Calibri"/>
              <a:sym typeface="Calibri"/>
            </a:endParaRPr>
          </a:p>
        </p:txBody>
      </p:sp>
      <p:sp>
        <p:nvSpPr>
          <p:cNvPr id="961" name="Google Shape;961;p28"/>
          <p:cNvSpPr/>
          <p:nvPr/>
        </p:nvSpPr>
        <p:spPr>
          <a:xfrm>
            <a:off x="6958584" y="4160092"/>
            <a:ext cx="1243500" cy="411600"/>
          </a:xfrm>
          <a:prstGeom prst="rect">
            <a:avLst/>
          </a:prstGeom>
          <a:noFill/>
          <a:ln>
            <a:noFill/>
          </a:ln>
        </p:spPr>
        <p:txBody>
          <a:bodyPr anchorCtr="0" anchor="ctr" bIns="0" lIns="0" spcFirstLastPara="1" rIns="0" wrap="square" tIns="0">
            <a:noAutofit/>
          </a:bodyPr>
          <a:lstStyle/>
          <a:p>
            <a:pPr indent="0" lvl="0" marL="0" marR="0" rtl="0" algn="l">
              <a:lnSpc>
                <a:spcPct val="125000"/>
              </a:lnSpc>
              <a:spcBef>
                <a:spcPts val="0"/>
              </a:spcBef>
              <a:spcAft>
                <a:spcPts val="0"/>
              </a:spcAft>
              <a:buClr>
                <a:srgbClr val="4A4A4A"/>
              </a:buClr>
              <a:buSzPts val="750"/>
              <a:buFont typeface="DM Sans"/>
              <a:buNone/>
            </a:pPr>
            <a:r>
              <a:rPr b="0" i="0" lang="en-US" sz="750" u="none" cap="none" strike="noStrike">
                <a:solidFill>
                  <a:srgbClr val="4A4A4A"/>
                </a:solidFill>
                <a:latin typeface="DM Sans"/>
                <a:ea typeface="DM Sans"/>
                <a:cs typeface="DM Sans"/>
                <a:sym typeface="DM Sans"/>
              </a:rPr>
              <a:t>ephemeral working state</a:t>
            </a:r>
            <a:endParaRPr b="0" i="0" sz="750" u="none" cap="none" strike="noStrike">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966" name="Shape 966"/>
        <p:cNvGrpSpPr/>
        <p:nvPr/>
      </p:nvGrpSpPr>
      <p:grpSpPr>
        <a:xfrm>
          <a:off x="0" y="0"/>
          <a:ext cx="0" cy="0"/>
          <a:chOff x="0" y="0"/>
          <a:chExt cx="0" cy="0"/>
        </a:xfrm>
      </p:grpSpPr>
      <p:sp>
        <p:nvSpPr>
          <p:cNvPr id="967" name="Google Shape;967;p29"/>
          <p:cNvSpPr/>
          <p:nvPr/>
        </p:nvSpPr>
        <p:spPr>
          <a:xfrm>
            <a:off x="365760" y="164592"/>
            <a:ext cx="8412600" cy="3657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1F2937"/>
              </a:buClr>
              <a:buSzPts val="1800"/>
              <a:buFont typeface="Calibri"/>
              <a:buNone/>
            </a:pPr>
            <a:r>
              <a:rPr b="1" i="0" lang="en-US" sz="1800" u="none" cap="none" strike="noStrike">
                <a:solidFill>
                  <a:srgbClr val="1F2937"/>
                </a:solidFill>
                <a:latin typeface="Calibri"/>
                <a:ea typeface="Calibri"/>
                <a:cs typeface="Calibri"/>
                <a:sym typeface="Calibri"/>
              </a:rPr>
              <a:t>Oracle AI Agent Memory — Threads, Memories, Facts</a:t>
            </a:r>
            <a:endParaRPr b="0" i="0" sz="1800" u="none" cap="none" strike="noStrike">
              <a:solidFill>
                <a:schemeClr val="dk1"/>
              </a:solidFill>
              <a:latin typeface="Calibri"/>
              <a:ea typeface="Calibri"/>
              <a:cs typeface="Calibri"/>
              <a:sym typeface="Calibri"/>
            </a:endParaRPr>
          </a:p>
        </p:txBody>
      </p:sp>
      <p:sp>
        <p:nvSpPr>
          <p:cNvPr id="968" name="Google Shape;968;p29"/>
          <p:cNvSpPr/>
          <p:nvPr/>
        </p:nvSpPr>
        <p:spPr>
          <a:xfrm>
            <a:off x="7772400" y="201168"/>
            <a:ext cx="914400" cy="274200"/>
          </a:xfrm>
          <a:prstGeom prst="rect">
            <a:avLst/>
          </a:prstGeom>
          <a:noFill/>
          <a:ln>
            <a:noFill/>
          </a:ln>
        </p:spPr>
        <p:txBody>
          <a:bodyPr anchorCtr="0" anchor="ctr" bIns="0" lIns="0" spcFirstLastPara="1" rIns="0" wrap="square" tIns="0">
            <a:noAutofit/>
          </a:bodyPr>
          <a:lstStyle/>
          <a:p>
            <a:pPr indent="0" lvl="0" marL="0" marR="0" rtl="0" algn="r">
              <a:spcBef>
                <a:spcPts val="0"/>
              </a:spcBef>
              <a:spcAft>
                <a:spcPts val="0"/>
              </a:spcAft>
              <a:buClr>
                <a:srgbClr val="C74634"/>
              </a:buClr>
              <a:buSzPts val="1100"/>
              <a:buFont typeface="Calibri"/>
              <a:buNone/>
            </a:pPr>
            <a:r>
              <a:rPr b="1" i="0" lang="en-US" sz="1100" u="none" cap="none" strike="noStrike">
                <a:solidFill>
                  <a:srgbClr val="C74634"/>
                </a:solidFill>
                <a:latin typeface="Calibri"/>
                <a:ea typeface="Calibri"/>
                <a:cs typeface="Calibri"/>
                <a:sym typeface="Calibri"/>
              </a:rPr>
              <a:t>ORACLE</a:t>
            </a:r>
            <a:endParaRPr b="0" i="0" sz="1100" u="none" cap="none" strike="noStrike">
              <a:solidFill>
                <a:schemeClr val="dk1"/>
              </a:solidFill>
              <a:latin typeface="Calibri"/>
              <a:ea typeface="Calibri"/>
              <a:cs typeface="Calibri"/>
              <a:sym typeface="Calibri"/>
            </a:endParaRPr>
          </a:p>
        </p:txBody>
      </p:sp>
      <p:sp>
        <p:nvSpPr>
          <p:cNvPr id="969" name="Google Shape;969;p29"/>
          <p:cNvSpPr/>
          <p:nvPr/>
        </p:nvSpPr>
        <p:spPr>
          <a:xfrm>
            <a:off x="3200400" y="685800"/>
            <a:ext cx="2743200" cy="411600"/>
          </a:xfrm>
          <a:prstGeom prst="roundRect">
            <a:avLst>
              <a:gd fmla="val 13333" name="adj"/>
            </a:avLst>
          </a:prstGeom>
          <a:solidFill>
            <a:srgbClr val="FFFFFF"/>
          </a:solidFill>
          <a:ln cap="flat" cmpd="sng" w="9525">
            <a:solidFill>
              <a:srgbClr val="D3D1C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0" name="Google Shape;970;p29"/>
          <p:cNvSpPr/>
          <p:nvPr/>
        </p:nvSpPr>
        <p:spPr>
          <a:xfrm>
            <a:off x="3200400" y="685800"/>
            <a:ext cx="2743200" cy="411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1F2937"/>
              </a:buClr>
              <a:buSzPts val="1100"/>
              <a:buFont typeface="Calibri"/>
              <a:buNone/>
            </a:pPr>
            <a:r>
              <a:rPr b="1" i="0" lang="en-US" sz="1100" u="none" cap="none" strike="noStrike">
                <a:solidFill>
                  <a:srgbClr val="1F2937"/>
                </a:solidFill>
                <a:latin typeface="Calibri"/>
                <a:ea typeface="Calibri"/>
                <a:cs typeface="Calibri"/>
                <a:sym typeface="Calibri"/>
              </a:rPr>
              <a:t>Agent / Application</a:t>
            </a:r>
            <a:endParaRPr b="0" i="0" sz="1100" u="none" cap="none" strike="noStrike">
              <a:solidFill>
                <a:schemeClr val="dk1"/>
              </a:solidFill>
              <a:latin typeface="Calibri"/>
              <a:ea typeface="Calibri"/>
              <a:cs typeface="Calibri"/>
              <a:sym typeface="Calibri"/>
            </a:endParaRPr>
          </a:p>
        </p:txBody>
      </p:sp>
      <p:sp>
        <p:nvSpPr>
          <p:cNvPr id="971" name="Google Shape;971;p29"/>
          <p:cNvSpPr/>
          <p:nvPr/>
        </p:nvSpPr>
        <p:spPr>
          <a:xfrm>
            <a:off x="2651760" y="1280160"/>
            <a:ext cx="3840600" cy="457200"/>
          </a:xfrm>
          <a:prstGeom prst="roundRect">
            <a:avLst>
              <a:gd fmla="val 14000" name="adj"/>
            </a:avLst>
          </a:prstGeom>
          <a:solidFill>
            <a:srgbClr val="FCEBEB"/>
          </a:solidFill>
          <a:ln cap="flat" cmpd="sng" w="15875">
            <a:solidFill>
              <a:srgbClr val="C7463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2" name="Google Shape;972;p29"/>
          <p:cNvSpPr/>
          <p:nvPr/>
        </p:nvSpPr>
        <p:spPr>
          <a:xfrm>
            <a:off x="2651760" y="1280160"/>
            <a:ext cx="3840600" cy="457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791F1F"/>
              </a:buClr>
              <a:buSzPts val="1400"/>
              <a:buFont typeface="Calibri"/>
              <a:buNone/>
            </a:pPr>
            <a:r>
              <a:rPr b="1" i="0" lang="en-US" sz="1400" u="none" cap="none" strike="noStrike">
                <a:solidFill>
                  <a:srgbClr val="791F1F"/>
                </a:solidFill>
                <a:latin typeface="Calibri"/>
                <a:ea typeface="Calibri"/>
                <a:cs typeface="Calibri"/>
                <a:sym typeface="Calibri"/>
              </a:rPr>
              <a:t>OracleAgentMemory</a:t>
            </a:r>
            <a:endParaRPr b="0" i="0" sz="1400" u="none" cap="none" strike="noStrike">
              <a:solidFill>
                <a:schemeClr val="dk1"/>
              </a:solidFill>
              <a:latin typeface="Calibri"/>
              <a:ea typeface="Calibri"/>
              <a:cs typeface="Calibri"/>
              <a:sym typeface="Calibri"/>
            </a:endParaRPr>
          </a:p>
        </p:txBody>
      </p:sp>
      <p:sp>
        <p:nvSpPr>
          <p:cNvPr id="973" name="Google Shape;973;p29"/>
          <p:cNvSpPr/>
          <p:nvPr/>
        </p:nvSpPr>
        <p:spPr>
          <a:xfrm>
            <a:off x="365760" y="1828800"/>
            <a:ext cx="8412600" cy="164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6B7280"/>
              </a:buClr>
              <a:buSzPts val="750"/>
              <a:buFont typeface="Calibri"/>
              <a:buNone/>
            </a:pPr>
            <a:r>
              <a:rPr b="0" i="1" lang="en-US" sz="750" u="none" cap="none" strike="noStrike">
                <a:solidFill>
                  <a:srgbClr val="6B7280"/>
                </a:solidFill>
                <a:latin typeface="Calibri"/>
                <a:ea typeface="Calibri"/>
                <a:cs typeface="Calibri"/>
                <a:sym typeface="Calibri"/>
              </a:rPr>
              <a:t>all three scoped by  </a:t>
            </a:r>
            <a:r>
              <a:rPr b="1" i="0" lang="en-US" sz="750" u="none" cap="none" strike="noStrike">
                <a:solidFill>
                  <a:srgbClr val="4B5563"/>
                </a:solidFill>
                <a:latin typeface="Consolas"/>
                <a:ea typeface="Consolas"/>
                <a:cs typeface="Consolas"/>
                <a:sym typeface="Consolas"/>
              </a:rPr>
              <a:t>(user_id, agent_id, thread_id)</a:t>
            </a:r>
            <a:r>
              <a:rPr b="0" i="1" lang="en-US" sz="750" u="none" cap="none" strike="noStrike">
                <a:solidFill>
                  <a:srgbClr val="6B7280"/>
                </a:solidFill>
                <a:latin typeface="Calibri"/>
                <a:ea typeface="Calibri"/>
                <a:cs typeface="Calibri"/>
                <a:sym typeface="Calibri"/>
              </a:rPr>
              <a:t>   — same SDK, different lifetime</a:t>
            </a:r>
            <a:endParaRPr b="0" i="0" sz="750" u="none" cap="none" strike="noStrike">
              <a:solidFill>
                <a:schemeClr val="dk1"/>
              </a:solidFill>
              <a:latin typeface="Calibri"/>
              <a:ea typeface="Calibri"/>
              <a:cs typeface="Calibri"/>
              <a:sym typeface="Calibri"/>
            </a:endParaRPr>
          </a:p>
        </p:txBody>
      </p:sp>
      <p:sp>
        <p:nvSpPr>
          <p:cNvPr id="974" name="Google Shape;974;p29"/>
          <p:cNvSpPr/>
          <p:nvPr/>
        </p:nvSpPr>
        <p:spPr>
          <a:xfrm>
            <a:off x="320040" y="2148840"/>
            <a:ext cx="2651700" cy="1508700"/>
          </a:xfrm>
          <a:prstGeom prst="roundRect">
            <a:avLst>
              <a:gd fmla="val 4848" name="adj"/>
            </a:avLst>
          </a:prstGeom>
          <a:solidFill>
            <a:srgbClr val="D5EBE8"/>
          </a:solidFill>
          <a:ln cap="flat" cmpd="sng" w="12700">
            <a:solidFill>
              <a:srgbClr val="0F766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5" name="Google Shape;975;p29"/>
          <p:cNvSpPr/>
          <p:nvPr/>
        </p:nvSpPr>
        <p:spPr>
          <a:xfrm>
            <a:off x="320040" y="2148840"/>
            <a:ext cx="2651700" cy="320100"/>
          </a:xfrm>
          <a:prstGeom prst="rect">
            <a:avLst/>
          </a:prstGeom>
          <a:solidFill>
            <a:srgbClr val="0F766E"/>
          </a:solidFill>
          <a:ln cap="flat" cmpd="sng" w="12700">
            <a:solidFill>
              <a:srgbClr val="0F766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6" name="Google Shape;976;p29"/>
          <p:cNvSpPr/>
          <p:nvPr/>
        </p:nvSpPr>
        <p:spPr>
          <a:xfrm>
            <a:off x="457200" y="2148840"/>
            <a:ext cx="2377500" cy="3201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FFFFFF"/>
              </a:buClr>
              <a:buSzPts val="1100"/>
              <a:buFont typeface="Calibri"/>
              <a:buNone/>
            </a:pPr>
            <a:r>
              <a:rPr b="1" i="0" lang="en-US" sz="1100" u="none" cap="none" strike="noStrike">
                <a:solidFill>
                  <a:srgbClr val="FFFFFF"/>
                </a:solidFill>
                <a:latin typeface="Calibri"/>
                <a:ea typeface="Calibri"/>
                <a:cs typeface="Calibri"/>
                <a:sym typeface="Calibri"/>
              </a:rPr>
              <a:t>THREADS</a:t>
            </a:r>
            <a:r>
              <a:rPr b="0" i="1" lang="en-US" sz="800" u="none" cap="none" strike="noStrike">
                <a:solidFill>
                  <a:srgbClr val="FFFFFF"/>
                </a:solidFill>
                <a:latin typeface="Calibri"/>
                <a:ea typeface="Calibri"/>
                <a:cs typeface="Calibri"/>
                <a:sym typeface="Calibri"/>
              </a:rPr>
              <a:t>   short-term</a:t>
            </a:r>
            <a:endParaRPr b="0" i="0" sz="1100" u="none" cap="none" strike="noStrike">
              <a:solidFill>
                <a:schemeClr val="dk1"/>
              </a:solidFill>
              <a:latin typeface="Calibri"/>
              <a:ea typeface="Calibri"/>
              <a:cs typeface="Calibri"/>
              <a:sym typeface="Calibri"/>
            </a:endParaRPr>
          </a:p>
        </p:txBody>
      </p:sp>
      <p:sp>
        <p:nvSpPr>
          <p:cNvPr id="977" name="Google Shape;977;p29"/>
          <p:cNvSpPr/>
          <p:nvPr/>
        </p:nvSpPr>
        <p:spPr>
          <a:xfrm>
            <a:off x="457200" y="2560320"/>
            <a:ext cx="2377500" cy="73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F2937"/>
              </a:buClr>
              <a:buSzPts val="1000"/>
              <a:buFont typeface="Calibri"/>
              <a:buNone/>
            </a:pPr>
            <a:r>
              <a:rPr b="1" i="0" lang="en-US" sz="1000" u="none" cap="none" strike="noStrike">
                <a:solidFill>
                  <a:srgbClr val="1F2937"/>
                </a:solidFill>
                <a:latin typeface="Calibri"/>
                <a:ea typeface="Calibri"/>
                <a:cs typeface="Calibri"/>
                <a:sym typeface="Calibri"/>
              </a:rPr>
              <a:t>one live conversation</a:t>
            </a:r>
            <a:endParaRPr b="0" i="0" sz="1000" u="none" cap="none" strike="noStrike">
              <a:solidFill>
                <a:schemeClr val="dk1"/>
              </a:solidFill>
              <a:latin typeface="Calibri"/>
              <a:ea typeface="Calibri"/>
              <a:cs typeface="Calibri"/>
              <a:sym typeface="Calibri"/>
            </a:endParaRPr>
          </a:p>
          <a:p>
            <a:pPr indent="0" lvl="0" marL="0" marR="0" rtl="0" algn="l">
              <a:spcBef>
                <a:spcPts val="400"/>
              </a:spcBef>
              <a:spcAft>
                <a:spcPts val="0"/>
              </a:spcAft>
              <a:buClr>
                <a:srgbClr val="000000"/>
              </a:buClr>
              <a:buSzPts val="400"/>
              <a:buFont typeface="Calibri"/>
              <a:buNone/>
            </a:pPr>
            <a:r>
              <a:rPr b="0" i="0" lang="en-US" sz="400" u="none" cap="none" strike="noStrike">
                <a:solidFill>
                  <a:srgbClr val="000000"/>
                </a:solidFill>
                <a:latin typeface="Calibri"/>
                <a:ea typeface="Calibri"/>
                <a:cs typeface="Calibri"/>
                <a:sym typeface="Calibri"/>
              </a:rPr>
              <a:t> </a:t>
            </a:r>
            <a:endParaRPr b="0" i="0" sz="1000" u="none" cap="none" strike="noStrike">
              <a:solidFill>
                <a:schemeClr val="dk1"/>
              </a:solidFill>
              <a:latin typeface="Calibri"/>
              <a:ea typeface="Calibri"/>
              <a:cs typeface="Calibri"/>
              <a:sym typeface="Calibri"/>
            </a:endParaRPr>
          </a:p>
          <a:p>
            <a:pPr indent="0" lvl="0" marL="0" marR="0" rtl="0" algn="l">
              <a:spcBef>
                <a:spcPts val="400"/>
              </a:spcBef>
              <a:spcAft>
                <a:spcPts val="0"/>
              </a:spcAft>
              <a:buClr>
                <a:srgbClr val="4B5563"/>
              </a:buClr>
              <a:buSzPts val="850"/>
              <a:buFont typeface="Calibri"/>
              <a:buNone/>
            </a:pPr>
            <a:r>
              <a:rPr b="0" i="0" lang="en-US" sz="850" u="none" cap="none" strike="noStrike">
                <a:solidFill>
                  <a:srgbClr val="4B5563"/>
                </a:solidFill>
                <a:latin typeface="Calibri"/>
                <a:ea typeface="Calibri"/>
                <a:cs typeface="Calibri"/>
                <a:sym typeface="Calibri"/>
              </a:rPr>
              <a:t>messages · rolling summary · context card</a:t>
            </a:r>
            <a:endParaRPr b="0" i="0" sz="1000" u="none" cap="none" strike="noStrike">
              <a:solidFill>
                <a:schemeClr val="dk1"/>
              </a:solidFill>
              <a:latin typeface="Calibri"/>
              <a:ea typeface="Calibri"/>
              <a:cs typeface="Calibri"/>
              <a:sym typeface="Calibri"/>
            </a:endParaRPr>
          </a:p>
        </p:txBody>
      </p:sp>
      <p:sp>
        <p:nvSpPr>
          <p:cNvPr id="978" name="Google Shape;978;p29"/>
          <p:cNvSpPr/>
          <p:nvPr/>
        </p:nvSpPr>
        <p:spPr>
          <a:xfrm>
            <a:off x="457200" y="3364992"/>
            <a:ext cx="2377500" cy="2013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0F766E"/>
              </a:buClr>
              <a:buSzPts val="750"/>
              <a:buFont typeface="Calibri"/>
              <a:buNone/>
            </a:pPr>
            <a:r>
              <a:rPr b="0" i="1" lang="en-US" sz="750" u="none" cap="none" strike="noStrike">
                <a:solidFill>
                  <a:srgbClr val="0F766E"/>
                </a:solidFill>
                <a:latin typeface="Calibri"/>
                <a:ea typeface="Calibri"/>
                <a:cs typeface="Calibri"/>
                <a:sym typeface="Calibri"/>
              </a:rPr>
              <a:t>retrieved by recency + ranking</a:t>
            </a:r>
            <a:endParaRPr b="0" i="0" sz="750" u="none" cap="none" strike="noStrike">
              <a:solidFill>
                <a:schemeClr val="dk1"/>
              </a:solidFill>
              <a:latin typeface="Calibri"/>
              <a:ea typeface="Calibri"/>
              <a:cs typeface="Calibri"/>
              <a:sym typeface="Calibri"/>
            </a:endParaRPr>
          </a:p>
        </p:txBody>
      </p:sp>
      <p:sp>
        <p:nvSpPr>
          <p:cNvPr id="979" name="Google Shape;979;p29"/>
          <p:cNvSpPr/>
          <p:nvPr/>
        </p:nvSpPr>
        <p:spPr>
          <a:xfrm>
            <a:off x="3108960" y="2148840"/>
            <a:ext cx="2651700" cy="1508700"/>
          </a:xfrm>
          <a:prstGeom prst="roundRect">
            <a:avLst>
              <a:gd fmla="val 4848" name="adj"/>
            </a:avLst>
          </a:prstGeom>
          <a:solidFill>
            <a:srgbClr val="FBEAD2"/>
          </a:solidFill>
          <a:ln cap="flat" cmpd="sng" w="12700">
            <a:solidFill>
              <a:srgbClr val="B4530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0" name="Google Shape;980;p29"/>
          <p:cNvSpPr/>
          <p:nvPr/>
        </p:nvSpPr>
        <p:spPr>
          <a:xfrm>
            <a:off x="3108960" y="2148840"/>
            <a:ext cx="2651700" cy="320100"/>
          </a:xfrm>
          <a:prstGeom prst="rect">
            <a:avLst/>
          </a:prstGeom>
          <a:solidFill>
            <a:srgbClr val="B45309"/>
          </a:solidFill>
          <a:ln cap="flat" cmpd="sng" w="12700">
            <a:solidFill>
              <a:srgbClr val="B4530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1" name="Google Shape;981;p29"/>
          <p:cNvSpPr/>
          <p:nvPr/>
        </p:nvSpPr>
        <p:spPr>
          <a:xfrm>
            <a:off x="3246120" y="2148840"/>
            <a:ext cx="2377500" cy="3201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FFFFFF"/>
              </a:buClr>
              <a:buSzPts val="1100"/>
              <a:buFont typeface="Calibri"/>
              <a:buNone/>
            </a:pPr>
            <a:r>
              <a:rPr b="1" i="0" lang="en-US" sz="1100" u="none" cap="none" strike="noStrike">
                <a:solidFill>
                  <a:srgbClr val="FFFFFF"/>
                </a:solidFill>
                <a:latin typeface="Calibri"/>
                <a:ea typeface="Calibri"/>
                <a:cs typeface="Calibri"/>
                <a:sym typeface="Calibri"/>
              </a:rPr>
              <a:t>MEMORIES</a:t>
            </a:r>
            <a:r>
              <a:rPr b="0" i="1" lang="en-US" sz="800" u="none" cap="none" strike="noStrike">
                <a:solidFill>
                  <a:srgbClr val="FFFFFF"/>
                </a:solidFill>
                <a:latin typeface="Calibri"/>
                <a:ea typeface="Calibri"/>
                <a:cs typeface="Calibri"/>
                <a:sym typeface="Calibri"/>
              </a:rPr>
              <a:t>   long-term · semantic</a:t>
            </a:r>
            <a:endParaRPr b="0" i="0" sz="1100" u="none" cap="none" strike="noStrike">
              <a:solidFill>
                <a:schemeClr val="dk1"/>
              </a:solidFill>
              <a:latin typeface="Calibri"/>
              <a:ea typeface="Calibri"/>
              <a:cs typeface="Calibri"/>
              <a:sym typeface="Calibri"/>
            </a:endParaRPr>
          </a:p>
        </p:txBody>
      </p:sp>
      <p:sp>
        <p:nvSpPr>
          <p:cNvPr id="982" name="Google Shape;982;p29"/>
          <p:cNvSpPr/>
          <p:nvPr/>
        </p:nvSpPr>
        <p:spPr>
          <a:xfrm>
            <a:off x="3246120" y="2560320"/>
            <a:ext cx="2377500" cy="73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F2937"/>
              </a:buClr>
              <a:buSzPts val="1000"/>
              <a:buFont typeface="Calibri"/>
              <a:buNone/>
            </a:pPr>
            <a:r>
              <a:rPr b="1" i="0" lang="en-US" sz="1000" u="none" cap="none" strike="noStrike">
                <a:solidFill>
                  <a:srgbClr val="1F2937"/>
                </a:solidFill>
                <a:latin typeface="Calibri"/>
                <a:ea typeface="Calibri"/>
                <a:cs typeface="Calibri"/>
                <a:sym typeface="Calibri"/>
              </a:rPr>
              <a:t>prose-shaped observations</a:t>
            </a:r>
            <a:endParaRPr b="0" i="0" sz="1000" u="none" cap="none" strike="noStrike">
              <a:solidFill>
                <a:schemeClr val="dk1"/>
              </a:solidFill>
              <a:latin typeface="Calibri"/>
              <a:ea typeface="Calibri"/>
              <a:cs typeface="Calibri"/>
              <a:sym typeface="Calibri"/>
            </a:endParaRPr>
          </a:p>
          <a:p>
            <a:pPr indent="0" lvl="0" marL="0" marR="0" rtl="0" algn="l">
              <a:spcBef>
                <a:spcPts val="400"/>
              </a:spcBef>
              <a:spcAft>
                <a:spcPts val="0"/>
              </a:spcAft>
              <a:buClr>
                <a:srgbClr val="000000"/>
              </a:buClr>
              <a:buSzPts val="400"/>
              <a:buFont typeface="Calibri"/>
              <a:buNone/>
            </a:pPr>
            <a:r>
              <a:rPr b="0" i="0" lang="en-US" sz="400" u="none" cap="none" strike="noStrike">
                <a:solidFill>
                  <a:srgbClr val="000000"/>
                </a:solidFill>
                <a:latin typeface="Calibri"/>
                <a:ea typeface="Calibri"/>
                <a:cs typeface="Calibri"/>
                <a:sym typeface="Calibri"/>
              </a:rPr>
              <a:t> </a:t>
            </a:r>
            <a:endParaRPr b="0" i="0" sz="1000" u="none" cap="none" strike="noStrike">
              <a:solidFill>
                <a:schemeClr val="dk1"/>
              </a:solidFill>
              <a:latin typeface="Calibri"/>
              <a:ea typeface="Calibri"/>
              <a:cs typeface="Calibri"/>
              <a:sym typeface="Calibri"/>
            </a:endParaRPr>
          </a:p>
          <a:p>
            <a:pPr indent="0" lvl="0" marL="0" marR="0" rtl="0" algn="l">
              <a:spcBef>
                <a:spcPts val="400"/>
              </a:spcBef>
              <a:spcAft>
                <a:spcPts val="0"/>
              </a:spcAft>
              <a:buClr>
                <a:srgbClr val="4B5563"/>
              </a:buClr>
              <a:buSzPts val="850"/>
              <a:buFont typeface="Calibri"/>
              <a:buNone/>
            </a:pPr>
            <a:r>
              <a:rPr b="0" i="1" lang="en-US" sz="850" u="none" cap="none" strike="noStrike">
                <a:solidFill>
                  <a:srgbClr val="4B5563"/>
                </a:solidFill>
                <a:latin typeface="Calibri"/>
                <a:ea typeface="Calibri"/>
                <a:cs typeface="Calibri"/>
                <a:sym typeface="Calibri"/>
              </a:rPr>
              <a:t>“Priya prefers conservative buy volumes.”</a:t>
            </a:r>
            <a:endParaRPr b="0" i="0" sz="1000" u="none" cap="none" strike="noStrike">
              <a:solidFill>
                <a:schemeClr val="dk1"/>
              </a:solidFill>
              <a:latin typeface="Calibri"/>
              <a:ea typeface="Calibri"/>
              <a:cs typeface="Calibri"/>
              <a:sym typeface="Calibri"/>
            </a:endParaRPr>
          </a:p>
        </p:txBody>
      </p:sp>
      <p:sp>
        <p:nvSpPr>
          <p:cNvPr id="983" name="Google Shape;983;p29"/>
          <p:cNvSpPr/>
          <p:nvPr/>
        </p:nvSpPr>
        <p:spPr>
          <a:xfrm>
            <a:off x="3246120" y="3364992"/>
            <a:ext cx="2377500" cy="2013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B45309"/>
              </a:buClr>
              <a:buSzPts val="750"/>
              <a:buFont typeface="Calibri"/>
              <a:buNone/>
            </a:pPr>
            <a:r>
              <a:rPr b="0" i="1" lang="en-US" sz="750" u="none" cap="none" strike="noStrike">
                <a:solidFill>
                  <a:srgbClr val="B45309"/>
                </a:solidFill>
                <a:latin typeface="Calibri"/>
                <a:ea typeface="Calibri"/>
                <a:cs typeface="Calibri"/>
                <a:sym typeface="Calibri"/>
              </a:rPr>
              <a:t>retrieved by semantic search</a:t>
            </a:r>
            <a:endParaRPr b="0" i="0" sz="750" u="none" cap="none" strike="noStrike">
              <a:solidFill>
                <a:schemeClr val="dk1"/>
              </a:solidFill>
              <a:latin typeface="Calibri"/>
              <a:ea typeface="Calibri"/>
              <a:cs typeface="Calibri"/>
              <a:sym typeface="Calibri"/>
            </a:endParaRPr>
          </a:p>
        </p:txBody>
      </p:sp>
      <p:sp>
        <p:nvSpPr>
          <p:cNvPr id="984" name="Google Shape;984;p29"/>
          <p:cNvSpPr/>
          <p:nvPr/>
        </p:nvSpPr>
        <p:spPr>
          <a:xfrm>
            <a:off x="5897880" y="2148840"/>
            <a:ext cx="2651700" cy="1508700"/>
          </a:xfrm>
          <a:prstGeom prst="roundRect">
            <a:avLst>
              <a:gd fmla="val 4848" name="adj"/>
            </a:avLst>
          </a:prstGeom>
          <a:solidFill>
            <a:srgbClr val="DBE5F8"/>
          </a:solidFill>
          <a:ln cap="flat" cmpd="sng" w="12700">
            <a:solidFill>
              <a:srgbClr val="1D4ED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5" name="Google Shape;985;p29"/>
          <p:cNvSpPr/>
          <p:nvPr/>
        </p:nvSpPr>
        <p:spPr>
          <a:xfrm>
            <a:off x="5897880" y="2148840"/>
            <a:ext cx="2651700" cy="320100"/>
          </a:xfrm>
          <a:prstGeom prst="rect">
            <a:avLst/>
          </a:prstGeom>
          <a:solidFill>
            <a:srgbClr val="1D4ED8"/>
          </a:solidFill>
          <a:ln cap="flat" cmpd="sng" w="12700">
            <a:solidFill>
              <a:srgbClr val="1D4ED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6" name="Google Shape;986;p29"/>
          <p:cNvSpPr/>
          <p:nvPr/>
        </p:nvSpPr>
        <p:spPr>
          <a:xfrm>
            <a:off x="6035040" y="2148840"/>
            <a:ext cx="2377500" cy="3201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FFFFFF"/>
              </a:buClr>
              <a:buSzPts val="1100"/>
              <a:buFont typeface="Calibri"/>
              <a:buNone/>
            </a:pPr>
            <a:r>
              <a:rPr b="1" i="0" lang="en-US" sz="1100" u="none" cap="none" strike="noStrike">
                <a:solidFill>
                  <a:srgbClr val="FFFFFF"/>
                </a:solidFill>
                <a:latin typeface="Calibri"/>
                <a:ea typeface="Calibri"/>
                <a:cs typeface="Calibri"/>
                <a:sym typeface="Calibri"/>
              </a:rPr>
              <a:t>FACTS</a:t>
            </a:r>
            <a:r>
              <a:rPr b="0" i="1" lang="en-US" sz="800" u="none" cap="none" strike="noStrike">
                <a:solidFill>
                  <a:srgbClr val="FFFFFF"/>
                </a:solidFill>
                <a:latin typeface="Calibri"/>
                <a:ea typeface="Calibri"/>
                <a:cs typeface="Calibri"/>
                <a:sym typeface="Calibri"/>
              </a:rPr>
              <a:t>   long-term · structured</a:t>
            </a:r>
            <a:endParaRPr b="0" i="0" sz="1100" u="none" cap="none" strike="noStrike">
              <a:solidFill>
                <a:schemeClr val="dk1"/>
              </a:solidFill>
              <a:latin typeface="Calibri"/>
              <a:ea typeface="Calibri"/>
              <a:cs typeface="Calibri"/>
              <a:sym typeface="Calibri"/>
            </a:endParaRPr>
          </a:p>
        </p:txBody>
      </p:sp>
      <p:sp>
        <p:nvSpPr>
          <p:cNvPr id="987" name="Google Shape;987;p29"/>
          <p:cNvSpPr/>
          <p:nvPr/>
        </p:nvSpPr>
        <p:spPr>
          <a:xfrm>
            <a:off x="6035040" y="2560320"/>
            <a:ext cx="2377500" cy="73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F2937"/>
              </a:buClr>
              <a:buSzPts val="1000"/>
              <a:buFont typeface="Calibri"/>
              <a:buNone/>
            </a:pPr>
            <a:r>
              <a:rPr b="1" i="0" lang="en-US" sz="1000" u="none" cap="none" strike="noStrike">
                <a:solidFill>
                  <a:srgbClr val="1F2937"/>
                </a:solidFill>
                <a:latin typeface="Calibri"/>
                <a:ea typeface="Calibri"/>
                <a:cs typeface="Calibri"/>
                <a:sym typeface="Calibri"/>
              </a:rPr>
              <a:t>atomic durable truths</a:t>
            </a:r>
            <a:endParaRPr b="0" i="0" sz="1000" u="none" cap="none" strike="noStrike">
              <a:solidFill>
                <a:schemeClr val="dk1"/>
              </a:solidFill>
              <a:latin typeface="Calibri"/>
              <a:ea typeface="Calibri"/>
              <a:cs typeface="Calibri"/>
              <a:sym typeface="Calibri"/>
            </a:endParaRPr>
          </a:p>
          <a:p>
            <a:pPr indent="0" lvl="0" marL="0" marR="0" rtl="0" algn="l">
              <a:spcBef>
                <a:spcPts val="400"/>
              </a:spcBef>
              <a:spcAft>
                <a:spcPts val="0"/>
              </a:spcAft>
              <a:buClr>
                <a:srgbClr val="000000"/>
              </a:buClr>
              <a:buSzPts val="400"/>
              <a:buFont typeface="Calibri"/>
              <a:buNone/>
            </a:pPr>
            <a:r>
              <a:rPr b="0" i="0" lang="en-US" sz="400" u="none" cap="none" strike="noStrike">
                <a:solidFill>
                  <a:srgbClr val="000000"/>
                </a:solidFill>
                <a:latin typeface="Calibri"/>
                <a:ea typeface="Calibri"/>
                <a:cs typeface="Calibri"/>
                <a:sym typeface="Calibri"/>
              </a:rPr>
              <a:t> </a:t>
            </a:r>
            <a:endParaRPr b="0" i="0" sz="1000" u="none" cap="none" strike="noStrike">
              <a:solidFill>
                <a:schemeClr val="dk1"/>
              </a:solidFill>
              <a:latin typeface="Calibri"/>
              <a:ea typeface="Calibri"/>
              <a:cs typeface="Calibri"/>
              <a:sym typeface="Calibri"/>
            </a:endParaRPr>
          </a:p>
          <a:p>
            <a:pPr indent="0" lvl="0" marL="0" marR="0" rtl="0" algn="l">
              <a:spcBef>
                <a:spcPts val="400"/>
              </a:spcBef>
              <a:spcAft>
                <a:spcPts val="0"/>
              </a:spcAft>
              <a:buClr>
                <a:srgbClr val="4B5563"/>
              </a:buClr>
              <a:buSzPts val="850"/>
              <a:buFont typeface="Calibri"/>
              <a:buNone/>
            </a:pPr>
            <a:r>
              <a:rPr b="0" i="1" lang="en-US" sz="850" u="none" cap="none" strike="noStrike">
                <a:solidFill>
                  <a:srgbClr val="4B5563"/>
                </a:solidFill>
                <a:latin typeface="Calibri"/>
                <a:ea typeface="Calibri"/>
                <a:cs typeface="Calibri"/>
                <a:sym typeface="Calibri"/>
              </a:rPr>
              <a:t>“Priya works in EU region, timezone CET.”</a:t>
            </a:r>
            <a:endParaRPr b="0" i="0" sz="1000" u="none" cap="none" strike="noStrike">
              <a:solidFill>
                <a:schemeClr val="dk1"/>
              </a:solidFill>
              <a:latin typeface="Calibri"/>
              <a:ea typeface="Calibri"/>
              <a:cs typeface="Calibri"/>
              <a:sym typeface="Calibri"/>
            </a:endParaRPr>
          </a:p>
        </p:txBody>
      </p:sp>
      <p:sp>
        <p:nvSpPr>
          <p:cNvPr id="988" name="Google Shape;988;p29"/>
          <p:cNvSpPr/>
          <p:nvPr/>
        </p:nvSpPr>
        <p:spPr>
          <a:xfrm>
            <a:off x="6035040" y="3364992"/>
            <a:ext cx="2377500" cy="2013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1D4ED8"/>
              </a:buClr>
              <a:buSzPts val="750"/>
              <a:buFont typeface="Calibri"/>
              <a:buNone/>
            </a:pPr>
            <a:r>
              <a:rPr b="0" i="1" lang="en-US" sz="750" u="none" cap="none" strike="noStrike">
                <a:solidFill>
                  <a:srgbClr val="1D4ED8"/>
                </a:solidFill>
                <a:latin typeface="Calibri"/>
                <a:ea typeface="Calibri"/>
                <a:cs typeface="Calibri"/>
                <a:sym typeface="Calibri"/>
              </a:rPr>
              <a:t>retrieved by exact match or search</a:t>
            </a:r>
            <a:endParaRPr b="0" i="0" sz="750" u="none" cap="none" strike="noStrike">
              <a:solidFill>
                <a:schemeClr val="dk1"/>
              </a:solidFill>
              <a:latin typeface="Calibri"/>
              <a:ea typeface="Calibri"/>
              <a:cs typeface="Calibri"/>
              <a:sym typeface="Calibri"/>
            </a:endParaRPr>
          </a:p>
        </p:txBody>
      </p:sp>
      <p:cxnSp>
        <p:nvCxnSpPr>
          <p:cNvPr id="989" name="Google Shape;989;p29"/>
          <p:cNvCxnSpPr/>
          <p:nvPr/>
        </p:nvCxnSpPr>
        <p:spPr>
          <a:xfrm flipH="1">
            <a:off x="1645800" y="2029968"/>
            <a:ext cx="2926200" cy="118800"/>
          </a:xfrm>
          <a:prstGeom prst="straightConnector1">
            <a:avLst/>
          </a:prstGeom>
          <a:noFill/>
          <a:ln cap="flat" cmpd="sng" w="12700">
            <a:solidFill>
              <a:srgbClr val="0F766E"/>
            </a:solidFill>
            <a:prstDash val="solid"/>
            <a:round/>
            <a:headEnd len="sm" w="sm" type="none"/>
            <a:tailEnd len="med" w="med" type="triangle"/>
          </a:ln>
        </p:spPr>
      </p:cxnSp>
      <p:cxnSp>
        <p:nvCxnSpPr>
          <p:cNvPr id="990" name="Google Shape;990;p29"/>
          <p:cNvCxnSpPr/>
          <p:nvPr/>
        </p:nvCxnSpPr>
        <p:spPr>
          <a:xfrm flipH="1">
            <a:off x="4434900" y="2029968"/>
            <a:ext cx="137100" cy="118800"/>
          </a:xfrm>
          <a:prstGeom prst="straightConnector1">
            <a:avLst/>
          </a:prstGeom>
          <a:noFill/>
          <a:ln cap="flat" cmpd="sng" w="12700">
            <a:solidFill>
              <a:srgbClr val="B45309"/>
            </a:solidFill>
            <a:prstDash val="solid"/>
            <a:round/>
            <a:headEnd len="sm" w="sm" type="none"/>
            <a:tailEnd len="med" w="med" type="triangle"/>
          </a:ln>
        </p:spPr>
      </p:cxnSp>
      <p:cxnSp>
        <p:nvCxnSpPr>
          <p:cNvPr id="991" name="Google Shape;991;p29"/>
          <p:cNvCxnSpPr/>
          <p:nvPr/>
        </p:nvCxnSpPr>
        <p:spPr>
          <a:xfrm>
            <a:off x="4572000" y="2029968"/>
            <a:ext cx="2651700" cy="118800"/>
          </a:xfrm>
          <a:prstGeom prst="straightConnector1">
            <a:avLst/>
          </a:prstGeom>
          <a:noFill/>
          <a:ln cap="flat" cmpd="sng" w="12700">
            <a:solidFill>
              <a:srgbClr val="1D4ED8"/>
            </a:solidFill>
            <a:prstDash val="solid"/>
            <a:round/>
            <a:headEnd len="sm" w="sm" type="none"/>
            <a:tailEnd len="med" w="med" type="triangle"/>
          </a:ln>
        </p:spPr>
      </p:cxnSp>
      <p:cxnSp>
        <p:nvCxnSpPr>
          <p:cNvPr id="992" name="Google Shape;992;p29"/>
          <p:cNvCxnSpPr/>
          <p:nvPr/>
        </p:nvCxnSpPr>
        <p:spPr>
          <a:xfrm>
            <a:off x="4572000" y="1097280"/>
            <a:ext cx="0" cy="183000"/>
          </a:xfrm>
          <a:prstGeom prst="straightConnector1">
            <a:avLst/>
          </a:prstGeom>
          <a:noFill/>
          <a:ln cap="flat" cmpd="sng" w="15875">
            <a:solidFill>
              <a:srgbClr val="4B5563"/>
            </a:solidFill>
            <a:prstDash val="solid"/>
            <a:round/>
            <a:headEnd len="sm" w="sm" type="none"/>
            <a:tailEnd len="med" w="med" type="triangle"/>
          </a:ln>
        </p:spPr>
      </p:cxnSp>
      <p:sp>
        <p:nvSpPr>
          <p:cNvPr id="993" name="Google Shape;993;p29"/>
          <p:cNvSpPr/>
          <p:nvPr/>
        </p:nvSpPr>
        <p:spPr>
          <a:xfrm>
            <a:off x="1371600" y="3886200"/>
            <a:ext cx="4114800" cy="411600"/>
          </a:xfrm>
          <a:prstGeom prst="roundRect">
            <a:avLst>
              <a:gd fmla="val 11111" name="adj"/>
            </a:avLst>
          </a:prstGeom>
          <a:solidFill>
            <a:srgbClr val="EDEEF0"/>
          </a:solidFill>
          <a:ln cap="flat" cmpd="sng" w="9525">
            <a:solidFill>
              <a:srgbClr val="6B728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4" name="Google Shape;994;p29"/>
          <p:cNvSpPr/>
          <p:nvPr/>
        </p:nvSpPr>
        <p:spPr>
          <a:xfrm>
            <a:off x="1371600" y="3886200"/>
            <a:ext cx="4114800" cy="411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1F2937"/>
              </a:buClr>
              <a:buSzPts val="900"/>
              <a:buFont typeface="Calibri"/>
              <a:buNone/>
            </a:pPr>
            <a:r>
              <a:rPr b="1" i="0" lang="en-US" sz="900" u="none" cap="none" strike="noStrike">
                <a:solidFill>
                  <a:srgbClr val="1F2937"/>
                </a:solidFill>
                <a:latin typeface="Calibri"/>
                <a:ea typeface="Calibri"/>
                <a:cs typeface="Calibri"/>
                <a:sym typeface="Calibri"/>
              </a:rPr>
              <a:t>Memory Extractor  </a:t>
            </a:r>
            <a:r>
              <a:rPr b="0" i="1" lang="en-US" sz="800" u="none" cap="none" strike="noStrike">
                <a:solidFill>
                  <a:srgbClr val="4B5563"/>
                </a:solidFill>
                <a:latin typeface="Calibri"/>
                <a:ea typeface="Calibri"/>
                <a:cs typeface="Calibri"/>
                <a:sym typeface="Calibri"/>
              </a:rPr>
              <a:t>LLM-driven bridge: thread messages → typed records</a:t>
            </a:r>
            <a:endParaRPr b="0" i="0" sz="900" u="none" cap="none" strike="noStrike">
              <a:solidFill>
                <a:schemeClr val="dk1"/>
              </a:solidFill>
              <a:latin typeface="Calibri"/>
              <a:ea typeface="Calibri"/>
              <a:cs typeface="Calibri"/>
              <a:sym typeface="Calibri"/>
            </a:endParaRPr>
          </a:p>
        </p:txBody>
      </p:sp>
      <p:cxnSp>
        <p:nvCxnSpPr>
          <p:cNvPr id="995" name="Google Shape;995;p29"/>
          <p:cNvCxnSpPr/>
          <p:nvPr/>
        </p:nvCxnSpPr>
        <p:spPr>
          <a:xfrm>
            <a:off x="1645920" y="3657600"/>
            <a:ext cx="548700" cy="228600"/>
          </a:xfrm>
          <a:prstGeom prst="straightConnector1">
            <a:avLst/>
          </a:prstGeom>
          <a:noFill/>
          <a:ln cap="flat" cmpd="sng" w="9525">
            <a:solidFill>
              <a:srgbClr val="6B7280"/>
            </a:solidFill>
            <a:prstDash val="dash"/>
            <a:round/>
            <a:headEnd len="sm" w="sm" type="none"/>
            <a:tailEnd len="med" w="med" type="triangle"/>
          </a:ln>
        </p:spPr>
      </p:cxnSp>
      <p:cxnSp>
        <p:nvCxnSpPr>
          <p:cNvPr id="996" name="Google Shape;996;p29"/>
          <p:cNvCxnSpPr/>
          <p:nvPr/>
        </p:nvCxnSpPr>
        <p:spPr>
          <a:xfrm flipH="1" rot="10800000">
            <a:off x="4251960" y="3657600"/>
            <a:ext cx="183000" cy="228600"/>
          </a:xfrm>
          <a:prstGeom prst="straightConnector1">
            <a:avLst/>
          </a:prstGeom>
          <a:noFill/>
          <a:ln cap="flat" cmpd="sng" w="9525">
            <a:solidFill>
              <a:srgbClr val="6B7280"/>
            </a:solidFill>
            <a:prstDash val="dash"/>
            <a:round/>
            <a:headEnd len="sm" w="sm" type="none"/>
            <a:tailEnd len="med" w="med" type="triangle"/>
          </a:ln>
        </p:spPr>
      </p:cxnSp>
      <p:cxnSp>
        <p:nvCxnSpPr>
          <p:cNvPr id="997" name="Google Shape;997;p29"/>
          <p:cNvCxnSpPr/>
          <p:nvPr/>
        </p:nvCxnSpPr>
        <p:spPr>
          <a:xfrm flipH="1" rot="10800000">
            <a:off x="5280660" y="3657600"/>
            <a:ext cx="1943100" cy="228600"/>
          </a:xfrm>
          <a:prstGeom prst="straightConnector1">
            <a:avLst/>
          </a:prstGeom>
          <a:noFill/>
          <a:ln cap="flat" cmpd="sng" w="9525">
            <a:solidFill>
              <a:srgbClr val="6B7280"/>
            </a:solidFill>
            <a:prstDash val="dash"/>
            <a:round/>
            <a:headEnd len="sm" w="sm" type="none"/>
            <a:tailEnd len="med" w="med" type="triangle"/>
          </a:ln>
        </p:spPr>
      </p:cxnSp>
      <p:sp>
        <p:nvSpPr>
          <p:cNvPr id="998" name="Google Shape;998;p29"/>
          <p:cNvSpPr/>
          <p:nvPr/>
        </p:nvSpPr>
        <p:spPr>
          <a:xfrm>
            <a:off x="365760" y="4919472"/>
            <a:ext cx="8412600" cy="164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4B5563"/>
              </a:buClr>
              <a:buSzPts val="850"/>
              <a:buFont typeface="Calibri"/>
              <a:buNone/>
            </a:pPr>
            <a:r>
              <a:rPr b="0" i="1" lang="en-US" sz="850" u="none" cap="none" strike="noStrike">
                <a:solidFill>
                  <a:srgbClr val="4B5563"/>
                </a:solidFill>
                <a:latin typeface="Calibri"/>
                <a:ea typeface="Calibri"/>
                <a:cs typeface="Calibri"/>
                <a:sym typeface="Calibri"/>
              </a:rPr>
              <a:t>Three building blocks behind one SDK. Threads hold the live conversation; Memories and Facts persist what's worth keeping; all three live on Oracle.</a:t>
            </a:r>
            <a:endParaRPr b="0" i="0" sz="850" u="none" cap="none" strike="noStrike">
              <a:solidFill>
                <a:schemeClr val="dk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003" name="Shape 1003"/>
        <p:cNvGrpSpPr/>
        <p:nvPr/>
      </p:nvGrpSpPr>
      <p:grpSpPr>
        <a:xfrm>
          <a:off x="0" y="0"/>
          <a:ext cx="0" cy="0"/>
          <a:chOff x="0" y="0"/>
          <a:chExt cx="0" cy="0"/>
        </a:xfrm>
      </p:grpSpPr>
      <p:sp>
        <p:nvSpPr>
          <p:cNvPr id="1004" name="Google Shape;1004;p30"/>
          <p:cNvSpPr/>
          <p:nvPr/>
        </p:nvSpPr>
        <p:spPr>
          <a:xfrm>
            <a:off x="365760" y="164592"/>
            <a:ext cx="8412600" cy="3657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1F2937"/>
              </a:buClr>
              <a:buSzPts val="1800"/>
              <a:buFont typeface="Calibri"/>
              <a:buNone/>
            </a:pPr>
            <a:r>
              <a:rPr b="1" i="0" lang="en-US" sz="1800" u="none" cap="none" strike="noStrike">
                <a:solidFill>
                  <a:srgbClr val="1F2937"/>
                </a:solidFill>
                <a:latin typeface="Calibri"/>
                <a:ea typeface="Calibri"/>
                <a:cs typeface="Calibri"/>
                <a:sym typeface="Calibri"/>
              </a:rPr>
              <a:t>Threads, double-clicked: write turns → read context</a:t>
            </a:r>
            <a:endParaRPr b="0" i="0" sz="1800" u="none" cap="none" strike="noStrike">
              <a:solidFill>
                <a:schemeClr val="dk1"/>
              </a:solidFill>
              <a:latin typeface="Calibri"/>
              <a:ea typeface="Calibri"/>
              <a:cs typeface="Calibri"/>
              <a:sym typeface="Calibri"/>
            </a:endParaRPr>
          </a:p>
        </p:txBody>
      </p:sp>
      <p:sp>
        <p:nvSpPr>
          <p:cNvPr id="1005" name="Google Shape;1005;p30"/>
          <p:cNvSpPr/>
          <p:nvPr/>
        </p:nvSpPr>
        <p:spPr>
          <a:xfrm>
            <a:off x="7772400" y="201168"/>
            <a:ext cx="914400" cy="274200"/>
          </a:xfrm>
          <a:prstGeom prst="rect">
            <a:avLst/>
          </a:prstGeom>
          <a:noFill/>
          <a:ln>
            <a:noFill/>
          </a:ln>
        </p:spPr>
        <p:txBody>
          <a:bodyPr anchorCtr="0" anchor="ctr" bIns="0" lIns="0" spcFirstLastPara="1" rIns="0" wrap="square" tIns="0">
            <a:noAutofit/>
          </a:bodyPr>
          <a:lstStyle/>
          <a:p>
            <a:pPr indent="0" lvl="0" marL="0" marR="0" rtl="0" algn="r">
              <a:spcBef>
                <a:spcPts val="0"/>
              </a:spcBef>
              <a:spcAft>
                <a:spcPts val="0"/>
              </a:spcAft>
              <a:buClr>
                <a:srgbClr val="C74634"/>
              </a:buClr>
              <a:buSzPts val="1100"/>
              <a:buFont typeface="Calibri"/>
              <a:buNone/>
            </a:pPr>
            <a:r>
              <a:rPr b="1" i="0" lang="en-US" sz="1100" u="none" cap="none" strike="noStrike">
                <a:solidFill>
                  <a:srgbClr val="C74634"/>
                </a:solidFill>
                <a:latin typeface="Calibri"/>
                <a:ea typeface="Calibri"/>
                <a:cs typeface="Calibri"/>
                <a:sym typeface="Calibri"/>
              </a:rPr>
              <a:t>ORACLE</a:t>
            </a:r>
            <a:endParaRPr b="0" i="0" sz="1100" u="none" cap="none" strike="noStrike">
              <a:solidFill>
                <a:schemeClr val="dk1"/>
              </a:solidFill>
              <a:latin typeface="Calibri"/>
              <a:ea typeface="Calibri"/>
              <a:cs typeface="Calibri"/>
              <a:sym typeface="Calibri"/>
            </a:endParaRPr>
          </a:p>
        </p:txBody>
      </p:sp>
      <p:sp>
        <p:nvSpPr>
          <p:cNvPr id="1006" name="Google Shape;1006;p30"/>
          <p:cNvSpPr/>
          <p:nvPr/>
        </p:nvSpPr>
        <p:spPr>
          <a:xfrm>
            <a:off x="365760" y="685800"/>
            <a:ext cx="2286000" cy="2013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6B7280"/>
              </a:buClr>
              <a:buSzPts val="800"/>
              <a:buFont typeface="Calibri"/>
              <a:buNone/>
            </a:pPr>
            <a:r>
              <a:rPr b="1" i="0" lang="en-US" sz="800" u="none" cap="none" strike="noStrike">
                <a:solidFill>
                  <a:srgbClr val="6B7280"/>
                </a:solidFill>
                <a:latin typeface="Calibri"/>
                <a:ea typeface="Calibri"/>
                <a:cs typeface="Calibri"/>
                <a:sym typeface="Calibri"/>
              </a:rPr>
              <a:t>WRITE SIDE</a:t>
            </a:r>
            <a:endParaRPr b="0" i="0" sz="800" u="none" cap="none" strike="noStrike">
              <a:solidFill>
                <a:schemeClr val="dk1"/>
              </a:solidFill>
              <a:latin typeface="Calibri"/>
              <a:ea typeface="Calibri"/>
              <a:cs typeface="Calibri"/>
              <a:sym typeface="Calibri"/>
            </a:endParaRPr>
          </a:p>
        </p:txBody>
      </p:sp>
      <p:sp>
        <p:nvSpPr>
          <p:cNvPr id="1007" name="Google Shape;1007;p30"/>
          <p:cNvSpPr/>
          <p:nvPr/>
        </p:nvSpPr>
        <p:spPr>
          <a:xfrm>
            <a:off x="365760" y="868680"/>
            <a:ext cx="2286000" cy="1647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9CA3AF"/>
              </a:buClr>
              <a:buSzPts val="800"/>
              <a:buFont typeface="Calibri"/>
              <a:buNone/>
            </a:pPr>
            <a:r>
              <a:rPr b="0" i="1" lang="en-US" sz="800" u="none" cap="none" strike="noStrike">
                <a:solidFill>
                  <a:srgbClr val="9CA3AF"/>
                </a:solidFill>
                <a:latin typeface="Calibri"/>
                <a:ea typeface="Calibri"/>
                <a:cs typeface="Calibri"/>
                <a:sym typeface="Calibri"/>
              </a:rPr>
              <a:t>agent appends turns</a:t>
            </a:r>
            <a:endParaRPr b="0" i="0" sz="800" u="none" cap="none" strike="noStrike">
              <a:solidFill>
                <a:schemeClr val="dk1"/>
              </a:solidFill>
              <a:latin typeface="Calibri"/>
              <a:ea typeface="Calibri"/>
              <a:cs typeface="Calibri"/>
              <a:sym typeface="Calibri"/>
            </a:endParaRPr>
          </a:p>
        </p:txBody>
      </p:sp>
      <p:sp>
        <p:nvSpPr>
          <p:cNvPr id="1008" name="Google Shape;1008;p30"/>
          <p:cNvSpPr/>
          <p:nvPr/>
        </p:nvSpPr>
        <p:spPr>
          <a:xfrm>
            <a:off x="6492240" y="685800"/>
            <a:ext cx="2286000" cy="2013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6B7280"/>
              </a:buClr>
              <a:buSzPts val="800"/>
              <a:buFont typeface="Calibri"/>
              <a:buNone/>
            </a:pPr>
            <a:r>
              <a:rPr b="1" i="0" lang="en-US" sz="800" u="none" cap="none" strike="noStrike">
                <a:solidFill>
                  <a:srgbClr val="6B7280"/>
                </a:solidFill>
                <a:latin typeface="Calibri"/>
                <a:ea typeface="Calibri"/>
                <a:cs typeface="Calibri"/>
                <a:sym typeface="Calibri"/>
              </a:rPr>
              <a:t>READ SIDE</a:t>
            </a:r>
            <a:endParaRPr b="0" i="0" sz="800" u="none" cap="none" strike="noStrike">
              <a:solidFill>
                <a:schemeClr val="dk1"/>
              </a:solidFill>
              <a:latin typeface="Calibri"/>
              <a:ea typeface="Calibri"/>
              <a:cs typeface="Calibri"/>
              <a:sym typeface="Calibri"/>
            </a:endParaRPr>
          </a:p>
        </p:txBody>
      </p:sp>
      <p:sp>
        <p:nvSpPr>
          <p:cNvPr id="1009" name="Google Shape;1009;p30"/>
          <p:cNvSpPr/>
          <p:nvPr/>
        </p:nvSpPr>
        <p:spPr>
          <a:xfrm>
            <a:off x="6492240" y="868680"/>
            <a:ext cx="2286000" cy="1647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9CA3AF"/>
              </a:buClr>
              <a:buSzPts val="800"/>
              <a:buFont typeface="Calibri"/>
              <a:buNone/>
            </a:pPr>
            <a:r>
              <a:rPr b="0" i="1" lang="en-US" sz="800" u="none" cap="none" strike="noStrike">
                <a:solidFill>
                  <a:srgbClr val="9CA3AF"/>
                </a:solidFill>
                <a:latin typeface="Calibri"/>
                <a:ea typeface="Calibri"/>
                <a:cs typeface="Calibri"/>
                <a:sym typeface="Calibri"/>
              </a:rPr>
              <a:t>agent loads context before each LLM call</a:t>
            </a:r>
            <a:endParaRPr b="0" i="0" sz="800" u="none" cap="none" strike="noStrike">
              <a:solidFill>
                <a:schemeClr val="dk1"/>
              </a:solidFill>
              <a:latin typeface="Calibri"/>
              <a:ea typeface="Calibri"/>
              <a:cs typeface="Calibri"/>
              <a:sym typeface="Calibri"/>
            </a:endParaRPr>
          </a:p>
        </p:txBody>
      </p:sp>
      <p:sp>
        <p:nvSpPr>
          <p:cNvPr id="1010" name="Google Shape;1010;p30"/>
          <p:cNvSpPr/>
          <p:nvPr/>
        </p:nvSpPr>
        <p:spPr>
          <a:xfrm>
            <a:off x="2926080" y="1097280"/>
            <a:ext cx="3291900" cy="2103000"/>
          </a:xfrm>
          <a:prstGeom prst="roundRect">
            <a:avLst>
              <a:gd fmla="val 3478" name="adj"/>
            </a:avLst>
          </a:prstGeom>
          <a:solidFill>
            <a:srgbClr val="D5EBE8"/>
          </a:solidFill>
          <a:ln cap="flat" cmpd="sng" w="19050">
            <a:solidFill>
              <a:srgbClr val="0F766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1" name="Google Shape;1011;p30"/>
          <p:cNvSpPr/>
          <p:nvPr/>
        </p:nvSpPr>
        <p:spPr>
          <a:xfrm>
            <a:off x="2926080" y="1097280"/>
            <a:ext cx="3291900" cy="320100"/>
          </a:xfrm>
          <a:prstGeom prst="rect">
            <a:avLst/>
          </a:prstGeom>
          <a:solidFill>
            <a:srgbClr val="0F766E"/>
          </a:solidFill>
          <a:ln cap="flat" cmpd="sng" w="12700">
            <a:solidFill>
              <a:srgbClr val="0F766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2" name="Google Shape;1012;p30"/>
          <p:cNvSpPr/>
          <p:nvPr/>
        </p:nvSpPr>
        <p:spPr>
          <a:xfrm>
            <a:off x="2926080" y="1097280"/>
            <a:ext cx="3291900" cy="320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1200"/>
              <a:buFont typeface="Calibri"/>
              <a:buNone/>
            </a:pPr>
            <a:r>
              <a:rPr b="1" i="0" lang="en-US" sz="1200" u="none" cap="none" strike="noStrike">
                <a:solidFill>
                  <a:srgbClr val="FFFFFF"/>
                </a:solidFill>
                <a:latin typeface="Calibri"/>
                <a:ea typeface="Calibri"/>
                <a:cs typeface="Calibri"/>
                <a:sym typeface="Calibri"/>
              </a:rPr>
              <a:t>OracleThread</a:t>
            </a:r>
            <a:endParaRPr b="0" i="0" sz="1200" u="none" cap="none" strike="noStrike">
              <a:solidFill>
                <a:schemeClr val="dk1"/>
              </a:solidFill>
              <a:latin typeface="Calibri"/>
              <a:ea typeface="Calibri"/>
              <a:cs typeface="Calibri"/>
              <a:sym typeface="Calibri"/>
            </a:endParaRPr>
          </a:p>
        </p:txBody>
      </p:sp>
      <p:sp>
        <p:nvSpPr>
          <p:cNvPr id="1013" name="Google Shape;1013;p30"/>
          <p:cNvSpPr/>
          <p:nvPr/>
        </p:nvSpPr>
        <p:spPr>
          <a:xfrm>
            <a:off x="3090672" y="1508760"/>
            <a:ext cx="2962800" cy="1600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F2937"/>
              </a:buClr>
              <a:buSzPts val="950"/>
              <a:buFont typeface="Calibri"/>
              <a:buNone/>
            </a:pPr>
            <a:r>
              <a:rPr b="1" i="0" lang="en-US" sz="950" u="none" cap="none" strike="noStrike">
                <a:solidFill>
                  <a:srgbClr val="1F2937"/>
                </a:solidFill>
                <a:latin typeface="Calibri"/>
                <a:ea typeface="Calibri"/>
                <a:cs typeface="Calibri"/>
                <a:sym typeface="Calibri"/>
              </a:rPr>
              <a:t>one conversation handle</a:t>
            </a:r>
            <a:endParaRPr b="0" i="0" sz="950" u="none" cap="none" strike="noStrike">
              <a:solidFill>
                <a:schemeClr val="dk1"/>
              </a:solidFill>
              <a:latin typeface="Calibri"/>
              <a:ea typeface="Calibri"/>
              <a:cs typeface="Calibri"/>
              <a:sym typeface="Calibri"/>
            </a:endParaRPr>
          </a:p>
          <a:p>
            <a:pPr indent="0" lvl="0" marL="0" marR="0" rtl="0" algn="l">
              <a:spcBef>
                <a:spcPts val="200"/>
              </a:spcBef>
              <a:spcAft>
                <a:spcPts val="0"/>
              </a:spcAft>
              <a:buClr>
                <a:srgbClr val="000000"/>
              </a:buClr>
              <a:buSzPts val="500"/>
              <a:buFont typeface="Calibri"/>
              <a:buNone/>
            </a:pPr>
            <a:r>
              <a:rPr b="0" i="0" lang="en-US" sz="500" u="none" cap="none" strike="noStrike">
                <a:solidFill>
                  <a:srgbClr val="000000"/>
                </a:solidFill>
                <a:latin typeface="Calibri"/>
                <a:ea typeface="Calibri"/>
                <a:cs typeface="Calibri"/>
                <a:sym typeface="Calibri"/>
              </a:rPr>
              <a:t> </a:t>
            </a:r>
            <a:endParaRPr b="0" i="0" sz="950" u="none" cap="none" strike="noStrike">
              <a:solidFill>
                <a:schemeClr val="dk1"/>
              </a:solidFill>
              <a:latin typeface="Calibri"/>
              <a:ea typeface="Calibri"/>
              <a:cs typeface="Calibri"/>
              <a:sym typeface="Calibri"/>
            </a:endParaRPr>
          </a:p>
          <a:p>
            <a:pPr indent="0" lvl="0" marL="0" marR="0" rtl="0" algn="l">
              <a:spcBef>
                <a:spcPts val="200"/>
              </a:spcBef>
              <a:spcAft>
                <a:spcPts val="0"/>
              </a:spcAft>
              <a:buClr>
                <a:srgbClr val="4B5563"/>
              </a:buClr>
              <a:buSzPts val="850"/>
              <a:buFont typeface="Calibri"/>
              <a:buNone/>
            </a:pPr>
            <a:r>
              <a:rPr b="0" i="0" lang="en-US" sz="850" u="none" cap="none" strike="noStrike">
                <a:solidFill>
                  <a:srgbClr val="4B5563"/>
                </a:solidFill>
                <a:latin typeface="Calibri"/>
                <a:ea typeface="Calibri"/>
                <a:cs typeface="Calibri"/>
                <a:sym typeface="Calibri"/>
              </a:rPr>
              <a:t>scoped by  </a:t>
            </a:r>
            <a:r>
              <a:rPr b="1" i="0" lang="en-US" sz="850" u="none" cap="none" strike="noStrike">
                <a:solidFill>
                  <a:srgbClr val="0F766E"/>
                </a:solidFill>
                <a:latin typeface="Consolas"/>
                <a:ea typeface="Consolas"/>
                <a:cs typeface="Consolas"/>
                <a:sym typeface="Consolas"/>
              </a:rPr>
              <a:t>(thread_id, user_id, agent_id)</a:t>
            </a:r>
            <a:endParaRPr b="0" i="0" sz="950" u="none" cap="none" strike="noStrike">
              <a:solidFill>
                <a:schemeClr val="dk1"/>
              </a:solidFill>
              <a:latin typeface="Calibri"/>
              <a:ea typeface="Calibri"/>
              <a:cs typeface="Calibri"/>
              <a:sym typeface="Calibri"/>
            </a:endParaRPr>
          </a:p>
          <a:p>
            <a:pPr indent="0" lvl="0" marL="0" marR="0" rtl="0" algn="l">
              <a:spcBef>
                <a:spcPts val="200"/>
              </a:spcBef>
              <a:spcAft>
                <a:spcPts val="0"/>
              </a:spcAft>
              <a:buClr>
                <a:srgbClr val="000000"/>
              </a:buClr>
              <a:buSzPts val="500"/>
              <a:buFont typeface="Calibri"/>
              <a:buNone/>
            </a:pPr>
            <a:r>
              <a:rPr b="0" i="0" lang="en-US" sz="500" u="none" cap="none" strike="noStrike">
                <a:solidFill>
                  <a:srgbClr val="000000"/>
                </a:solidFill>
                <a:latin typeface="Calibri"/>
                <a:ea typeface="Calibri"/>
                <a:cs typeface="Calibri"/>
                <a:sym typeface="Calibri"/>
              </a:rPr>
              <a:t> </a:t>
            </a:r>
            <a:endParaRPr b="0" i="0" sz="950" u="none" cap="none" strike="noStrike">
              <a:solidFill>
                <a:schemeClr val="dk1"/>
              </a:solidFill>
              <a:latin typeface="Calibri"/>
              <a:ea typeface="Calibri"/>
              <a:cs typeface="Calibri"/>
              <a:sym typeface="Calibri"/>
            </a:endParaRPr>
          </a:p>
          <a:p>
            <a:pPr indent="0" lvl="0" marL="0" marR="0" rtl="0" algn="l">
              <a:spcBef>
                <a:spcPts val="200"/>
              </a:spcBef>
              <a:spcAft>
                <a:spcPts val="0"/>
              </a:spcAft>
              <a:buClr>
                <a:srgbClr val="6B7280"/>
              </a:buClr>
              <a:buSzPts val="800"/>
              <a:buFont typeface="Calibri"/>
              <a:buNone/>
            </a:pPr>
            <a:r>
              <a:rPr b="0" i="1" lang="en-US" sz="800" u="none" cap="none" strike="noStrike">
                <a:solidFill>
                  <a:srgbClr val="6B7280"/>
                </a:solidFill>
                <a:latin typeface="Calibri"/>
                <a:ea typeface="Calibri"/>
                <a:cs typeface="Calibri"/>
                <a:sym typeface="Calibri"/>
              </a:rPr>
              <a:t>state held in Oracle:</a:t>
            </a:r>
            <a:endParaRPr b="0" i="0" sz="950" u="none" cap="none" strike="noStrike">
              <a:solidFill>
                <a:schemeClr val="dk1"/>
              </a:solidFill>
              <a:latin typeface="Calibri"/>
              <a:ea typeface="Calibri"/>
              <a:cs typeface="Calibri"/>
              <a:sym typeface="Calibri"/>
            </a:endParaRPr>
          </a:p>
          <a:p>
            <a:pPr indent="0" lvl="0" marL="0" marR="0" rtl="0" algn="l">
              <a:spcBef>
                <a:spcPts val="200"/>
              </a:spcBef>
              <a:spcAft>
                <a:spcPts val="0"/>
              </a:spcAft>
              <a:buClr>
                <a:srgbClr val="4B5563"/>
              </a:buClr>
              <a:buSzPts val="850"/>
              <a:buFont typeface="Calibri"/>
              <a:buNone/>
            </a:pPr>
            <a:r>
              <a:rPr b="0" i="0" lang="en-US" sz="850" u="none" cap="none" strike="noStrike">
                <a:solidFill>
                  <a:srgbClr val="4B5563"/>
                </a:solidFill>
                <a:latin typeface="Calibri"/>
                <a:ea typeface="Calibri"/>
                <a:cs typeface="Calibri"/>
                <a:sym typeface="Calibri"/>
              </a:rPr>
              <a:t>· messages  </a:t>
            </a:r>
            <a:r>
              <a:rPr b="0" i="1" lang="en-US" sz="750" u="none" cap="none" strike="noStrike">
                <a:solidFill>
                  <a:srgbClr val="6B7280"/>
                </a:solidFill>
                <a:latin typeface="Calibri"/>
                <a:ea typeface="Calibri"/>
                <a:cs typeface="Calibri"/>
                <a:sym typeface="Calibri"/>
              </a:rPr>
              <a:t>(vector + relational)</a:t>
            </a:r>
            <a:endParaRPr b="0" i="0" sz="950" u="none" cap="none" strike="noStrike">
              <a:solidFill>
                <a:schemeClr val="dk1"/>
              </a:solidFill>
              <a:latin typeface="Calibri"/>
              <a:ea typeface="Calibri"/>
              <a:cs typeface="Calibri"/>
              <a:sym typeface="Calibri"/>
            </a:endParaRPr>
          </a:p>
          <a:p>
            <a:pPr indent="0" lvl="0" marL="0" marR="0" rtl="0" algn="l">
              <a:spcBef>
                <a:spcPts val="200"/>
              </a:spcBef>
              <a:spcAft>
                <a:spcPts val="0"/>
              </a:spcAft>
              <a:buClr>
                <a:srgbClr val="4B5563"/>
              </a:buClr>
              <a:buSzPts val="850"/>
              <a:buFont typeface="Calibri"/>
              <a:buNone/>
            </a:pPr>
            <a:r>
              <a:rPr b="0" i="0" lang="en-US" sz="850" u="none" cap="none" strike="noStrike">
                <a:solidFill>
                  <a:srgbClr val="4B5563"/>
                </a:solidFill>
                <a:latin typeface="Calibri"/>
                <a:ea typeface="Calibri"/>
                <a:cs typeface="Calibri"/>
                <a:sym typeface="Calibri"/>
              </a:rPr>
              <a:t>· rolling summary</a:t>
            </a:r>
            <a:endParaRPr b="0" i="0" sz="950" u="none" cap="none" strike="noStrike">
              <a:solidFill>
                <a:schemeClr val="dk1"/>
              </a:solidFill>
              <a:latin typeface="Calibri"/>
              <a:ea typeface="Calibri"/>
              <a:cs typeface="Calibri"/>
              <a:sym typeface="Calibri"/>
            </a:endParaRPr>
          </a:p>
          <a:p>
            <a:pPr indent="0" lvl="0" marL="0" marR="0" rtl="0" algn="l">
              <a:spcBef>
                <a:spcPts val="200"/>
              </a:spcBef>
              <a:spcAft>
                <a:spcPts val="0"/>
              </a:spcAft>
              <a:buClr>
                <a:srgbClr val="4B5563"/>
              </a:buClr>
              <a:buSzPts val="850"/>
              <a:buFont typeface="Calibri"/>
              <a:buNone/>
            </a:pPr>
            <a:r>
              <a:rPr b="0" i="0" lang="en-US" sz="850" u="none" cap="none" strike="noStrike">
                <a:solidFill>
                  <a:srgbClr val="4B5563"/>
                </a:solidFill>
                <a:latin typeface="Calibri"/>
                <a:ea typeface="Calibri"/>
                <a:cs typeface="Calibri"/>
                <a:sym typeface="Calibri"/>
              </a:rPr>
              <a:t>· derived context-card rankings</a:t>
            </a:r>
            <a:endParaRPr b="0" i="0" sz="950" u="none" cap="none" strike="noStrike">
              <a:solidFill>
                <a:schemeClr val="dk1"/>
              </a:solidFill>
              <a:latin typeface="Calibri"/>
              <a:ea typeface="Calibri"/>
              <a:cs typeface="Calibri"/>
              <a:sym typeface="Calibri"/>
            </a:endParaRPr>
          </a:p>
        </p:txBody>
      </p:sp>
      <p:sp>
        <p:nvSpPr>
          <p:cNvPr id="1014" name="Google Shape;1014;p30"/>
          <p:cNvSpPr/>
          <p:nvPr/>
        </p:nvSpPr>
        <p:spPr>
          <a:xfrm>
            <a:off x="3291840" y="3273552"/>
            <a:ext cx="2560200" cy="219600"/>
          </a:xfrm>
          <a:prstGeom prst="roundRect">
            <a:avLst>
              <a:gd fmla="val 50000" name="adj"/>
            </a:avLst>
          </a:prstGeom>
          <a:solidFill>
            <a:srgbClr val="FFFFFF"/>
          </a:solidFill>
          <a:ln cap="flat" cmpd="sng" w="9525">
            <a:solidFill>
              <a:srgbClr val="0F766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5" name="Google Shape;1015;p30"/>
          <p:cNvSpPr/>
          <p:nvPr/>
        </p:nvSpPr>
        <p:spPr>
          <a:xfrm>
            <a:off x="3291840" y="3273552"/>
            <a:ext cx="2560200" cy="219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F766E"/>
              </a:buClr>
              <a:buSzPts val="750"/>
              <a:buFont typeface="Calibri"/>
              <a:buNone/>
            </a:pPr>
            <a:r>
              <a:rPr b="0" i="1" lang="en-US" sz="750" u="none" cap="none" strike="noStrike">
                <a:solidFill>
                  <a:srgbClr val="0F766E"/>
                </a:solidFill>
                <a:latin typeface="Calibri"/>
                <a:ea typeface="Calibri"/>
                <a:cs typeface="Calibri"/>
                <a:sym typeface="Calibri"/>
              </a:rPr>
              <a:t>scope: one session · ends when thread is closed</a:t>
            </a:r>
            <a:endParaRPr b="0" i="0" sz="750" u="none" cap="none" strike="noStrike">
              <a:solidFill>
                <a:schemeClr val="dk1"/>
              </a:solidFill>
              <a:latin typeface="Calibri"/>
              <a:ea typeface="Calibri"/>
              <a:cs typeface="Calibri"/>
              <a:sym typeface="Calibri"/>
            </a:endParaRPr>
          </a:p>
        </p:txBody>
      </p:sp>
      <p:sp>
        <p:nvSpPr>
          <p:cNvPr id="1016" name="Google Shape;1016;p30"/>
          <p:cNvSpPr/>
          <p:nvPr/>
        </p:nvSpPr>
        <p:spPr>
          <a:xfrm>
            <a:off x="365760" y="1143000"/>
            <a:ext cx="2286000" cy="502800"/>
          </a:xfrm>
          <a:prstGeom prst="roundRect">
            <a:avLst>
              <a:gd fmla="val 9091" name="adj"/>
            </a:avLst>
          </a:prstGeom>
          <a:solidFill>
            <a:srgbClr val="FFFFFF"/>
          </a:solidFill>
          <a:ln cap="flat" cmpd="sng" w="9525">
            <a:solidFill>
              <a:srgbClr val="0F766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7" name="Google Shape;1017;p30"/>
          <p:cNvSpPr/>
          <p:nvPr/>
        </p:nvSpPr>
        <p:spPr>
          <a:xfrm>
            <a:off x="475488" y="1179576"/>
            <a:ext cx="2066400" cy="2013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1F2937"/>
              </a:buClr>
              <a:buSzPts val="950"/>
              <a:buFont typeface="Consolas"/>
              <a:buNone/>
            </a:pPr>
            <a:r>
              <a:rPr b="1" i="0" lang="en-US" sz="950" u="none" cap="none" strike="noStrike">
                <a:solidFill>
                  <a:srgbClr val="1F2937"/>
                </a:solidFill>
                <a:latin typeface="Consolas"/>
                <a:ea typeface="Consolas"/>
                <a:cs typeface="Consolas"/>
                <a:sym typeface="Consolas"/>
              </a:rPr>
              <a:t>add_messages()</a:t>
            </a:r>
            <a:endParaRPr b="0" i="0" sz="950" u="none" cap="none" strike="noStrike">
              <a:solidFill>
                <a:schemeClr val="dk1"/>
              </a:solidFill>
              <a:latin typeface="Calibri"/>
              <a:ea typeface="Calibri"/>
              <a:cs typeface="Calibri"/>
              <a:sym typeface="Calibri"/>
            </a:endParaRPr>
          </a:p>
        </p:txBody>
      </p:sp>
      <p:sp>
        <p:nvSpPr>
          <p:cNvPr id="1018" name="Google Shape;1018;p30"/>
          <p:cNvSpPr/>
          <p:nvPr/>
        </p:nvSpPr>
        <p:spPr>
          <a:xfrm>
            <a:off x="475488" y="1380744"/>
            <a:ext cx="2066400" cy="2286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6B7280"/>
              </a:buClr>
              <a:buSzPts val="750"/>
              <a:buFont typeface="Calibri"/>
              <a:buNone/>
            </a:pPr>
            <a:r>
              <a:rPr b="0" i="1" lang="en-US" sz="750" u="none" cap="none" strike="noStrike">
                <a:solidFill>
                  <a:srgbClr val="6B7280"/>
                </a:solidFill>
                <a:latin typeface="Calibri"/>
                <a:ea typeface="Calibri"/>
                <a:cs typeface="Calibri"/>
                <a:sym typeface="Calibri"/>
              </a:rPr>
              <a:t>append user / assistant / tool turns</a:t>
            </a:r>
            <a:endParaRPr b="0" i="0" sz="750" u="none" cap="none" strike="noStrike">
              <a:solidFill>
                <a:schemeClr val="dk1"/>
              </a:solidFill>
              <a:latin typeface="Calibri"/>
              <a:ea typeface="Calibri"/>
              <a:cs typeface="Calibri"/>
              <a:sym typeface="Calibri"/>
            </a:endParaRPr>
          </a:p>
        </p:txBody>
      </p:sp>
      <p:sp>
        <p:nvSpPr>
          <p:cNvPr id="1019" name="Google Shape;1019;p30"/>
          <p:cNvSpPr/>
          <p:nvPr/>
        </p:nvSpPr>
        <p:spPr>
          <a:xfrm>
            <a:off x="365760" y="1737360"/>
            <a:ext cx="2286000" cy="502800"/>
          </a:xfrm>
          <a:prstGeom prst="roundRect">
            <a:avLst>
              <a:gd fmla="val 9091" name="adj"/>
            </a:avLst>
          </a:prstGeom>
          <a:solidFill>
            <a:srgbClr val="FFFFFF"/>
          </a:solidFill>
          <a:ln cap="flat" cmpd="sng" w="9525">
            <a:solidFill>
              <a:srgbClr val="0F766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0" name="Google Shape;1020;p30"/>
          <p:cNvSpPr/>
          <p:nvPr/>
        </p:nvSpPr>
        <p:spPr>
          <a:xfrm>
            <a:off x="475488" y="1773936"/>
            <a:ext cx="2066400" cy="2013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1F2937"/>
              </a:buClr>
              <a:buSzPts val="950"/>
              <a:buFont typeface="Consolas"/>
              <a:buNone/>
            </a:pPr>
            <a:r>
              <a:rPr b="1" i="0" lang="en-US" sz="950" u="none" cap="none" strike="noStrike">
                <a:solidFill>
                  <a:srgbClr val="1F2937"/>
                </a:solidFill>
                <a:latin typeface="Consolas"/>
                <a:ea typeface="Consolas"/>
                <a:cs typeface="Consolas"/>
                <a:sym typeface="Consolas"/>
              </a:rPr>
              <a:t>delete_message(id)</a:t>
            </a:r>
            <a:endParaRPr b="0" i="0" sz="950" u="none" cap="none" strike="noStrike">
              <a:solidFill>
                <a:schemeClr val="dk1"/>
              </a:solidFill>
              <a:latin typeface="Calibri"/>
              <a:ea typeface="Calibri"/>
              <a:cs typeface="Calibri"/>
              <a:sym typeface="Calibri"/>
            </a:endParaRPr>
          </a:p>
        </p:txBody>
      </p:sp>
      <p:sp>
        <p:nvSpPr>
          <p:cNvPr id="1021" name="Google Shape;1021;p30"/>
          <p:cNvSpPr/>
          <p:nvPr/>
        </p:nvSpPr>
        <p:spPr>
          <a:xfrm>
            <a:off x="475488" y="1975104"/>
            <a:ext cx="2066400" cy="2286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6B7280"/>
              </a:buClr>
              <a:buSzPts val="750"/>
              <a:buFont typeface="Calibri"/>
              <a:buNone/>
            </a:pPr>
            <a:r>
              <a:rPr b="0" i="1" lang="en-US" sz="750" u="none" cap="none" strike="noStrike">
                <a:solidFill>
                  <a:srgbClr val="6B7280"/>
                </a:solidFill>
                <a:latin typeface="Calibri"/>
                <a:ea typeface="Calibri"/>
                <a:cs typeface="Calibri"/>
                <a:sym typeface="Calibri"/>
              </a:rPr>
              <a:t>redaction / corrections</a:t>
            </a:r>
            <a:endParaRPr b="0" i="0" sz="750" u="none" cap="none" strike="noStrike">
              <a:solidFill>
                <a:schemeClr val="dk1"/>
              </a:solidFill>
              <a:latin typeface="Calibri"/>
              <a:ea typeface="Calibri"/>
              <a:cs typeface="Calibri"/>
              <a:sym typeface="Calibri"/>
            </a:endParaRPr>
          </a:p>
        </p:txBody>
      </p:sp>
      <p:sp>
        <p:nvSpPr>
          <p:cNvPr id="1022" name="Google Shape;1022;p30"/>
          <p:cNvSpPr/>
          <p:nvPr/>
        </p:nvSpPr>
        <p:spPr>
          <a:xfrm>
            <a:off x="2560320" y="3657600"/>
            <a:ext cx="4023300" cy="502800"/>
          </a:xfrm>
          <a:prstGeom prst="roundRect">
            <a:avLst>
              <a:gd fmla="val 9091" name="adj"/>
            </a:avLst>
          </a:prstGeom>
          <a:solidFill>
            <a:srgbClr val="FFFFFF"/>
          </a:solidFill>
          <a:ln cap="flat" cmpd="sng" w="9525">
            <a:solidFill>
              <a:srgbClr val="0F766E"/>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3" name="Google Shape;1023;p30"/>
          <p:cNvSpPr/>
          <p:nvPr/>
        </p:nvSpPr>
        <p:spPr>
          <a:xfrm>
            <a:off x="2560320" y="3657600"/>
            <a:ext cx="4023300" cy="502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F766E"/>
              </a:buClr>
              <a:buSzPts val="700"/>
              <a:buFont typeface="Calibri"/>
              <a:buNone/>
            </a:pPr>
            <a:r>
              <a:rPr b="1" i="1" lang="en-US" sz="700" u="none" cap="none" strike="noStrike">
                <a:solidFill>
                  <a:srgbClr val="0F766E"/>
                </a:solidFill>
                <a:latin typeface="Calibri"/>
                <a:ea typeface="Calibri"/>
                <a:cs typeface="Calibri"/>
                <a:sym typeface="Calibri"/>
              </a:rPr>
              <a:t>shortcuts  </a:t>
            </a:r>
            <a:r>
              <a:rPr b="0" i="0" lang="en-US" sz="900" u="none" cap="none" strike="noStrike">
                <a:solidFill>
                  <a:srgbClr val="1F2937"/>
                </a:solidFill>
                <a:latin typeface="Consolas"/>
                <a:ea typeface="Consolas"/>
                <a:cs typeface="Consolas"/>
                <a:sym typeface="Consolas"/>
              </a:rPr>
              <a:t>thread.add_memory(...)  ·  thread.search(...)</a:t>
            </a:r>
            <a:endParaRPr b="0" i="0" sz="700" u="none" cap="none" strike="noStrike">
              <a:solidFill>
                <a:schemeClr val="dk1"/>
              </a:solidFill>
              <a:latin typeface="Calibri"/>
              <a:ea typeface="Calibri"/>
              <a:cs typeface="Calibri"/>
              <a:sym typeface="Calibri"/>
            </a:endParaRPr>
          </a:p>
        </p:txBody>
      </p:sp>
      <p:sp>
        <p:nvSpPr>
          <p:cNvPr id="1024" name="Google Shape;1024;p30"/>
          <p:cNvSpPr/>
          <p:nvPr/>
        </p:nvSpPr>
        <p:spPr>
          <a:xfrm>
            <a:off x="6492240" y="1143000"/>
            <a:ext cx="2331600" cy="502800"/>
          </a:xfrm>
          <a:prstGeom prst="roundRect">
            <a:avLst>
              <a:gd fmla="val 9091" name="adj"/>
            </a:avLst>
          </a:prstGeom>
          <a:solidFill>
            <a:srgbClr val="FFFFFF"/>
          </a:solidFill>
          <a:ln cap="flat" cmpd="sng" w="9525">
            <a:solidFill>
              <a:srgbClr val="0F766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5" name="Google Shape;1025;p30"/>
          <p:cNvSpPr/>
          <p:nvPr/>
        </p:nvSpPr>
        <p:spPr>
          <a:xfrm>
            <a:off x="6601968" y="1179576"/>
            <a:ext cx="2112300" cy="2013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1F2937"/>
              </a:buClr>
              <a:buSzPts val="950"/>
              <a:buFont typeface="Consolas"/>
              <a:buNone/>
            </a:pPr>
            <a:r>
              <a:rPr b="1" i="0" lang="en-US" sz="950" u="none" cap="none" strike="noStrike">
                <a:solidFill>
                  <a:srgbClr val="1F2937"/>
                </a:solidFill>
                <a:latin typeface="Consolas"/>
                <a:ea typeface="Consolas"/>
                <a:cs typeface="Consolas"/>
                <a:sym typeface="Consolas"/>
              </a:rPr>
              <a:t>get_messages(limit=N)</a:t>
            </a:r>
            <a:endParaRPr b="0" i="0" sz="950" u="none" cap="none" strike="noStrike">
              <a:solidFill>
                <a:schemeClr val="dk1"/>
              </a:solidFill>
              <a:latin typeface="Calibri"/>
              <a:ea typeface="Calibri"/>
              <a:cs typeface="Calibri"/>
              <a:sym typeface="Calibri"/>
            </a:endParaRPr>
          </a:p>
        </p:txBody>
      </p:sp>
      <p:sp>
        <p:nvSpPr>
          <p:cNvPr id="1026" name="Google Shape;1026;p30"/>
          <p:cNvSpPr/>
          <p:nvPr/>
        </p:nvSpPr>
        <p:spPr>
          <a:xfrm>
            <a:off x="6601968" y="1380744"/>
            <a:ext cx="2112300" cy="2286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6B7280"/>
              </a:buClr>
              <a:buSzPts val="750"/>
              <a:buFont typeface="Calibri"/>
              <a:buNone/>
            </a:pPr>
            <a:r>
              <a:rPr b="0" i="1" lang="en-US" sz="750" u="none" cap="none" strike="noStrike">
                <a:solidFill>
                  <a:srgbClr val="6B7280"/>
                </a:solidFill>
                <a:latin typeface="Calibri"/>
                <a:ea typeface="Calibri"/>
                <a:cs typeface="Calibri"/>
                <a:sym typeface="Calibri"/>
              </a:rPr>
              <a:t>raw recent turns (transcripts)</a:t>
            </a:r>
            <a:endParaRPr b="0" i="0" sz="750" u="none" cap="none" strike="noStrike">
              <a:solidFill>
                <a:schemeClr val="dk1"/>
              </a:solidFill>
              <a:latin typeface="Calibri"/>
              <a:ea typeface="Calibri"/>
              <a:cs typeface="Calibri"/>
              <a:sym typeface="Calibri"/>
            </a:endParaRPr>
          </a:p>
        </p:txBody>
      </p:sp>
      <p:sp>
        <p:nvSpPr>
          <p:cNvPr id="1027" name="Google Shape;1027;p30"/>
          <p:cNvSpPr/>
          <p:nvPr/>
        </p:nvSpPr>
        <p:spPr>
          <a:xfrm>
            <a:off x="6492240" y="1737360"/>
            <a:ext cx="2331600" cy="594300"/>
          </a:xfrm>
          <a:prstGeom prst="roundRect">
            <a:avLst>
              <a:gd fmla="val 7692" name="adj"/>
            </a:avLst>
          </a:prstGeom>
          <a:solidFill>
            <a:srgbClr val="FFFFFF"/>
          </a:solidFill>
          <a:ln cap="flat" cmpd="sng" w="9525">
            <a:solidFill>
              <a:srgbClr val="0F766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8" name="Google Shape;1028;p30"/>
          <p:cNvSpPr/>
          <p:nvPr/>
        </p:nvSpPr>
        <p:spPr>
          <a:xfrm>
            <a:off x="6601968" y="1773936"/>
            <a:ext cx="2112300" cy="2013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1F2937"/>
              </a:buClr>
              <a:buSzPts val="950"/>
              <a:buFont typeface="Consolas"/>
              <a:buNone/>
            </a:pPr>
            <a:r>
              <a:rPr b="1" i="0" lang="en-US" sz="950" u="none" cap="none" strike="noStrike">
                <a:solidFill>
                  <a:srgbClr val="1F2937"/>
                </a:solidFill>
                <a:latin typeface="Consolas"/>
                <a:ea typeface="Consolas"/>
                <a:cs typeface="Consolas"/>
                <a:sym typeface="Consolas"/>
              </a:rPr>
              <a:t>get_summary(except_last=1)</a:t>
            </a:r>
            <a:endParaRPr b="0" i="0" sz="950" u="none" cap="none" strike="noStrike">
              <a:solidFill>
                <a:schemeClr val="dk1"/>
              </a:solidFill>
              <a:latin typeface="Calibri"/>
              <a:ea typeface="Calibri"/>
              <a:cs typeface="Calibri"/>
              <a:sym typeface="Calibri"/>
            </a:endParaRPr>
          </a:p>
        </p:txBody>
      </p:sp>
      <p:sp>
        <p:nvSpPr>
          <p:cNvPr id="1029" name="Google Shape;1029;p30"/>
          <p:cNvSpPr/>
          <p:nvPr/>
        </p:nvSpPr>
        <p:spPr>
          <a:xfrm>
            <a:off x="6601968" y="1975104"/>
            <a:ext cx="2112300" cy="3201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6B7280"/>
              </a:buClr>
              <a:buSzPts val="750"/>
              <a:buFont typeface="Calibri"/>
              <a:buNone/>
            </a:pPr>
            <a:r>
              <a:rPr b="0" i="1" lang="en-US" sz="750" u="none" cap="none" strike="noStrike">
                <a:solidFill>
                  <a:srgbClr val="6B7280"/>
                </a:solidFill>
                <a:latin typeface="Calibri"/>
                <a:ea typeface="Calibri"/>
                <a:cs typeface="Calibri"/>
                <a:sym typeface="Calibri"/>
              </a:rPr>
              <a:t>compact narrative of earlier turns</a:t>
            </a:r>
            <a:endParaRPr b="0" i="0" sz="750" u="none" cap="none" strike="noStrike">
              <a:solidFill>
                <a:schemeClr val="dk1"/>
              </a:solidFill>
              <a:latin typeface="Calibri"/>
              <a:ea typeface="Calibri"/>
              <a:cs typeface="Calibri"/>
              <a:sym typeface="Calibri"/>
            </a:endParaRPr>
          </a:p>
        </p:txBody>
      </p:sp>
      <p:sp>
        <p:nvSpPr>
          <p:cNvPr id="1030" name="Google Shape;1030;p30"/>
          <p:cNvSpPr/>
          <p:nvPr/>
        </p:nvSpPr>
        <p:spPr>
          <a:xfrm>
            <a:off x="6492240" y="2423160"/>
            <a:ext cx="2331600" cy="594300"/>
          </a:xfrm>
          <a:prstGeom prst="roundRect">
            <a:avLst>
              <a:gd fmla="val 7692" name="adj"/>
            </a:avLst>
          </a:prstGeom>
          <a:solidFill>
            <a:srgbClr val="FFFFFF"/>
          </a:solidFill>
          <a:ln cap="flat" cmpd="sng" w="9525">
            <a:solidFill>
              <a:srgbClr val="0F766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1" name="Google Shape;1031;p30"/>
          <p:cNvSpPr/>
          <p:nvPr/>
        </p:nvSpPr>
        <p:spPr>
          <a:xfrm>
            <a:off x="6601968" y="2459736"/>
            <a:ext cx="2112300" cy="2013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1F2937"/>
              </a:buClr>
              <a:buSzPts val="950"/>
              <a:buFont typeface="Consolas"/>
              <a:buNone/>
            </a:pPr>
            <a:r>
              <a:rPr b="1" i="0" lang="en-US" sz="950" u="none" cap="none" strike="noStrike">
                <a:solidFill>
                  <a:srgbClr val="1F2937"/>
                </a:solidFill>
                <a:latin typeface="Consolas"/>
                <a:ea typeface="Consolas"/>
                <a:cs typeface="Consolas"/>
                <a:sym typeface="Consolas"/>
              </a:rPr>
              <a:t>get_context_card()</a:t>
            </a:r>
            <a:endParaRPr b="0" i="0" sz="950" u="none" cap="none" strike="noStrike">
              <a:solidFill>
                <a:schemeClr val="dk1"/>
              </a:solidFill>
              <a:latin typeface="Calibri"/>
              <a:ea typeface="Calibri"/>
              <a:cs typeface="Calibri"/>
              <a:sym typeface="Calibri"/>
            </a:endParaRPr>
          </a:p>
        </p:txBody>
      </p:sp>
      <p:sp>
        <p:nvSpPr>
          <p:cNvPr id="1032" name="Google Shape;1032;p30"/>
          <p:cNvSpPr/>
          <p:nvPr/>
        </p:nvSpPr>
        <p:spPr>
          <a:xfrm>
            <a:off x="6601968" y="2660904"/>
            <a:ext cx="2112300" cy="3201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6B7280"/>
              </a:buClr>
              <a:buSzPts val="750"/>
              <a:buFont typeface="Calibri"/>
              <a:buNone/>
            </a:pPr>
            <a:r>
              <a:rPr b="0" i="1" lang="en-US" sz="750" u="none" cap="none" strike="noStrike">
                <a:solidFill>
                  <a:srgbClr val="6B7280"/>
                </a:solidFill>
                <a:latin typeface="Calibri"/>
                <a:ea typeface="Calibri"/>
                <a:cs typeface="Calibri"/>
                <a:sym typeface="Calibri"/>
              </a:rPr>
              <a:t>relevance-ranked records for the current turn</a:t>
            </a:r>
            <a:endParaRPr b="0" i="0" sz="750" u="none" cap="none" strike="noStrike">
              <a:solidFill>
                <a:schemeClr val="dk1"/>
              </a:solidFill>
              <a:latin typeface="Calibri"/>
              <a:ea typeface="Calibri"/>
              <a:cs typeface="Calibri"/>
              <a:sym typeface="Calibri"/>
            </a:endParaRPr>
          </a:p>
        </p:txBody>
      </p:sp>
      <p:cxnSp>
        <p:nvCxnSpPr>
          <p:cNvPr id="1033" name="Google Shape;1033;p30"/>
          <p:cNvCxnSpPr/>
          <p:nvPr/>
        </p:nvCxnSpPr>
        <p:spPr>
          <a:xfrm>
            <a:off x="2670048" y="1417320"/>
            <a:ext cx="255900" cy="0"/>
          </a:xfrm>
          <a:prstGeom prst="straightConnector1">
            <a:avLst/>
          </a:prstGeom>
          <a:noFill/>
          <a:ln cap="flat" cmpd="sng" w="12700">
            <a:solidFill>
              <a:srgbClr val="0F766E"/>
            </a:solidFill>
            <a:prstDash val="solid"/>
            <a:round/>
            <a:headEnd len="sm" w="sm" type="none"/>
            <a:tailEnd len="med" w="med" type="triangle"/>
          </a:ln>
        </p:spPr>
      </p:cxnSp>
      <p:cxnSp>
        <p:nvCxnSpPr>
          <p:cNvPr id="1034" name="Google Shape;1034;p30"/>
          <p:cNvCxnSpPr/>
          <p:nvPr/>
        </p:nvCxnSpPr>
        <p:spPr>
          <a:xfrm>
            <a:off x="2670048" y="2011680"/>
            <a:ext cx="255900" cy="0"/>
          </a:xfrm>
          <a:prstGeom prst="straightConnector1">
            <a:avLst/>
          </a:prstGeom>
          <a:noFill/>
          <a:ln cap="flat" cmpd="sng" w="12700">
            <a:solidFill>
              <a:srgbClr val="0F766E"/>
            </a:solidFill>
            <a:prstDash val="solid"/>
            <a:round/>
            <a:headEnd len="sm" w="sm" type="none"/>
            <a:tailEnd len="med" w="med" type="triangle"/>
          </a:ln>
        </p:spPr>
      </p:cxnSp>
      <p:cxnSp>
        <p:nvCxnSpPr>
          <p:cNvPr id="1035" name="Google Shape;1035;p30"/>
          <p:cNvCxnSpPr/>
          <p:nvPr/>
        </p:nvCxnSpPr>
        <p:spPr>
          <a:xfrm>
            <a:off x="6217920" y="1417320"/>
            <a:ext cx="255900" cy="0"/>
          </a:xfrm>
          <a:prstGeom prst="straightConnector1">
            <a:avLst/>
          </a:prstGeom>
          <a:noFill/>
          <a:ln cap="flat" cmpd="sng" w="12700">
            <a:solidFill>
              <a:srgbClr val="0F766E"/>
            </a:solidFill>
            <a:prstDash val="solid"/>
            <a:round/>
            <a:headEnd len="sm" w="sm" type="none"/>
            <a:tailEnd len="med" w="med" type="triangle"/>
          </a:ln>
        </p:spPr>
      </p:cxnSp>
      <p:cxnSp>
        <p:nvCxnSpPr>
          <p:cNvPr id="1036" name="Google Shape;1036;p30"/>
          <p:cNvCxnSpPr/>
          <p:nvPr/>
        </p:nvCxnSpPr>
        <p:spPr>
          <a:xfrm>
            <a:off x="6217920" y="2057400"/>
            <a:ext cx="255900" cy="0"/>
          </a:xfrm>
          <a:prstGeom prst="straightConnector1">
            <a:avLst/>
          </a:prstGeom>
          <a:noFill/>
          <a:ln cap="flat" cmpd="sng" w="12700">
            <a:solidFill>
              <a:srgbClr val="0F766E"/>
            </a:solidFill>
            <a:prstDash val="solid"/>
            <a:round/>
            <a:headEnd len="sm" w="sm" type="none"/>
            <a:tailEnd len="med" w="med" type="triangle"/>
          </a:ln>
        </p:spPr>
      </p:cxnSp>
      <p:cxnSp>
        <p:nvCxnSpPr>
          <p:cNvPr id="1037" name="Google Shape;1037;p30"/>
          <p:cNvCxnSpPr/>
          <p:nvPr/>
        </p:nvCxnSpPr>
        <p:spPr>
          <a:xfrm>
            <a:off x="6217920" y="2743200"/>
            <a:ext cx="255900" cy="0"/>
          </a:xfrm>
          <a:prstGeom prst="straightConnector1">
            <a:avLst/>
          </a:prstGeom>
          <a:noFill/>
          <a:ln cap="flat" cmpd="sng" w="12700">
            <a:solidFill>
              <a:srgbClr val="0F766E"/>
            </a:solidFill>
            <a:prstDash val="solid"/>
            <a:round/>
            <a:headEnd len="sm" w="sm" type="none"/>
            <a:tailEnd len="med" w="med" type="triangle"/>
          </a:ln>
        </p:spPr>
      </p:cxnSp>
      <p:sp>
        <p:nvSpPr>
          <p:cNvPr id="1038" name="Google Shape;1038;p30"/>
          <p:cNvSpPr/>
          <p:nvPr/>
        </p:nvSpPr>
        <p:spPr>
          <a:xfrm>
            <a:off x="365760" y="2743200"/>
            <a:ext cx="2286000" cy="1417200"/>
          </a:xfrm>
          <a:prstGeom prst="roundRect">
            <a:avLst>
              <a:gd fmla="val 3871" name="adj"/>
            </a:avLst>
          </a:prstGeom>
          <a:solidFill>
            <a:srgbClr val="FCEBEB"/>
          </a:solidFill>
          <a:ln cap="flat" cmpd="sng" w="9525">
            <a:solidFill>
              <a:srgbClr val="C7463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9" name="Google Shape;1039;p30"/>
          <p:cNvSpPr/>
          <p:nvPr/>
        </p:nvSpPr>
        <p:spPr>
          <a:xfrm>
            <a:off x="502920" y="2816352"/>
            <a:ext cx="2011800" cy="1271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91F1F"/>
              </a:buClr>
              <a:buSzPts val="700"/>
              <a:buFont typeface="Calibri"/>
              <a:buNone/>
            </a:pPr>
            <a:r>
              <a:rPr b="1" i="0" lang="en-US" sz="700" u="none" cap="none" strike="noStrike">
                <a:solidFill>
                  <a:srgbClr val="791F1F"/>
                </a:solidFill>
                <a:latin typeface="Calibri"/>
                <a:ea typeface="Calibri"/>
                <a:cs typeface="Calibri"/>
                <a:sym typeface="Calibri"/>
              </a:rPr>
              <a:t>ANSWER LATER TURNS CHEAPLY</a:t>
            </a:r>
            <a:endParaRPr b="0" i="0" sz="700" u="none" cap="none" strike="noStrike">
              <a:solidFill>
                <a:schemeClr val="dk1"/>
              </a:solidFill>
              <a:latin typeface="Calibri"/>
              <a:ea typeface="Calibri"/>
              <a:cs typeface="Calibri"/>
              <a:sym typeface="Calibri"/>
            </a:endParaRPr>
          </a:p>
          <a:p>
            <a:pPr indent="0" lvl="0" marL="0" marR="0" rtl="0" algn="l">
              <a:spcBef>
                <a:spcPts val="100"/>
              </a:spcBef>
              <a:spcAft>
                <a:spcPts val="0"/>
              </a:spcAft>
              <a:buClr>
                <a:srgbClr val="000000"/>
              </a:buClr>
              <a:buSzPts val="400"/>
              <a:buFont typeface="Calibri"/>
              <a:buNone/>
            </a:pPr>
            <a:r>
              <a:rPr b="0" i="0" lang="en-US" sz="400" u="none" cap="none" strike="noStrike">
                <a:solidFill>
                  <a:srgbClr val="000000"/>
                </a:solidFill>
                <a:latin typeface="Calibri"/>
                <a:ea typeface="Calibri"/>
                <a:cs typeface="Calibri"/>
                <a:sym typeface="Calibri"/>
              </a:rPr>
              <a:t> </a:t>
            </a:r>
            <a:endParaRPr b="0" i="0" sz="700" u="none" cap="none" strike="noStrike">
              <a:solidFill>
                <a:schemeClr val="dk1"/>
              </a:solidFill>
              <a:latin typeface="Calibri"/>
              <a:ea typeface="Calibri"/>
              <a:cs typeface="Calibri"/>
              <a:sym typeface="Calibri"/>
            </a:endParaRPr>
          </a:p>
          <a:p>
            <a:pPr indent="0" lvl="0" marL="0" marR="0" rtl="0" algn="l">
              <a:spcBef>
                <a:spcPts val="100"/>
              </a:spcBef>
              <a:spcAft>
                <a:spcPts val="0"/>
              </a:spcAft>
              <a:buClr>
                <a:srgbClr val="1F2937"/>
              </a:buClr>
              <a:buSzPts val="800"/>
              <a:buFont typeface="Calibri"/>
              <a:buNone/>
            </a:pPr>
            <a:r>
              <a:rPr b="0" i="0" lang="en-US" sz="800" u="none" cap="none" strike="noStrike">
                <a:solidFill>
                  <a:srgbClr val="1F2937"/>
                </a:solidFill>
                <a:latin typeface="Calibri"/>
                <a:ea typeface="Calibri"/>
                <a:cs typeface="Calibri"/>
                <a:sym typeface="Calibri"/>
              </a:rPr>
              <a:t>Before each model call, the agent loads </a:t>
            </a:r>
            <a:r>
              <a:rPr b="1" i="0" lang="en-US" sz="750" u="none" cap="none" strike="noStrike">
                <a:solidFill>
                  <a:srgbClr val="C74634"/>
                </a:solidFill>
                <a:latin typeface="Consolas"/>
                <a:ea typeface="Consolas"/>
                <a:cs typeface="Consolas"/>
                <a:sym typeface="Consolas"/>
              </a:rPr>
              <a:t>get_summary(except_last=1)</a:t>
            </a:r>
            <a:r>
              <a:rPr b="0" i="0" lang="en-US" sz="800" u="none" cap="none" strike="noStrike">
                <a:solidFill>
                  <a:srgbClr val="1F2937"/>
                </a:solidFill>
                <a:latin typeface="Calibri"/>
                <a:ea typeface="Calibri"/>
                <a:cs typeface="Calibri"/>
                <a:sym typeface="Calibri"/>
              </a:rPr>
              <a:t> + </a:t>
            </a:r>
            <a:r>
              <a:rPr b="1" i="0" lang="en-US" sz="750" u="none" cap="none" strike="noStrike">
                <a:solidFill>
                  <a:srgbClr val="C74634"/>
                </a:solidFill>
                <a:latin typeface="Consolas"/>
                <a:ea typeface="Consolas"/>
                <a:cs typeface="Consolas"/>
                <a:sym typeface="Consolas"/>
              </a:rPr>
              <a:t>get_context_card()</a:t>
            </a:r>
            <a:r>
              <a:rPr b="0" i="0" lang="en-US" sz="800" u="none" cap="none" strike="noStrike">
                <a:solidFill>
                  <a:srgbClr val="1F2937"/>
                </a:solidFill>
                <a:latin typeface="Calibri"/>
                <a:ea typeface="Calibri"/>
                <a:cs typeface="Calibri"/>
                <a:sym typeface="Calibri"/>
              </a:rPr>
              <a:t> instead of resending the full transcript. LangGraph state carries only the latest user message; Oracle holds everything else.</a:t>
            </a:r>
            <a:endParaRPr b="0" i="0" sz="700" u="none" cap="none" strike="noStrike">
              <a:solidFill>
                <a:schemeClr val="dk1"/>
              </a:solidFill>
              <a:latin typeface="Calibri"/>
              <a:ea typeface="Calibri"/>
              <a:cs typeface="Calibri"/>
              <a:sym typeface="Calibri"/>
            </a:endParaRPr>
          </a:p>
        </p:txBody>
      </p:sp>
      <p:cxnSp>
        <p:nvCxnSpPr>
          <p:cNvPr id="1040" name="Google Shape;1040;p30"/>
          <p:cNvCxnSpPr/>
          <p:nvPr/>
        </p:nvCxnSpPr>
        <p:spPr>
          <a:xfrm>
            <a:off x="4572000" y="4160520"/>
            <a:ext cx="0" cy="274200"/>
          </a:xfrm>
          <a:prstGeom prst="straightConnector1">
            <a:avLst/>
          </a:prstGeom>
          <a:noFill/>
          <a:ln cap="flat" cmpd="sng" w="12700">
            <a:solidFill>
              <a:srgbClr val="C74634"/>
            </a:solidFill>
            <a:prstDash val="solid"/>
            <a:round/>
            <a:headEnd len="med" w="med" type="triangle"/>
            <a:tailEnd len="med" w="med" type="triangle"/>
          </a:ln>
        </p:spPr>
      </p:cxnSp>
      <p:sp>
        <p:nvSpPr>
          <p:cNvPr id="1041" name="Google Shape;1041;p30"/>
          <p:cNvSpPr/>
          <p:nvPr/>
        </p:nvSpPr>
        <p:spPr>
          <a:xfrm>
            <a:off x="365760" y="4864608"/>
            <a:ext cx="8412600" cy="183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4B5563"/>
              </a:buClr>
              <a:buSzPts val="850"/>
              <a:buFont typeface="Calibri"/>
              <a:buNone/>
            </a:pPr>
            <a:r>
              <a:rPr b="0" i="1" lang="en-US" sz="850" u="none" cap="none" strike="noStrike">
                <a:solidFill>
                  <a:srgbClr val="4B5563"/>
                </a:solidFill>
                <a:latin typeface="Calibri"/>
                <a:ea typeface="Calibri"/>
                <a:cs typeface="Calibri"/>
                <a:sym typeface="Calibri"/>
              </a:rPr>
              <a:t>Three reads instead of one transcript. get_summary + get_context_card give the model what came before; the framework only sends the latest message.</a:t>
            </a:r>
            <a:endParaRPr b="0" i="0" sz="850" u="none" cap="none" strike="noStrike">
              <a:solidFill>
                <a:schemeClr val="dk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046" name="Shape 1046"/>
        <p:cNvGrpSpPr/>
        <p:nvPr/>
      </p:nvGrpSpPr>
      <p:grpSpPr>
        <a:xfrm>
          <a:off x="0" y="0"/>
          <a:ext cx="0" cy="0"/>
          <a:chOff x="0" y="0"/>
          <a:chExt cx="0" cy="0"/>
        </a:xfrm>
      </p:grpSpPr>
      <p:sp>
        <p:nvSpPr>
          <p:cNvPr id="1047" name="Google Shape;1047;p31"/>
          <p:cNvSpPr/>
          <p:nvPr/>
        </p:nvSpPr>
        <p:spPr>
          <a:xfrm>
            <a:off x="365760" y="164592"/>
            <a:ext cx="8412600" cy="3657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1F2937"/>
              </a:buClr>
              <a:buSzPts val="1800"/>
              <a:buFont typeface="Calibri"/>
              <a:buNone/>
            </a:pPr>
            <a:r>
              <a:rPr b="1" i="0" lang="en-US" sz="1800" u="none" cap="none" strike="noStrike">
                <a:solidFill>
                  <a:srgbClr val="1F2937"/>
                </a:solidFill>
                <a:latin typeface="Calibri"/>
                <a:ea typeface="Calibri"/>
                <a:cs typeface="Calibri"/>
                <a:sym typeface="Calibri"/>
              </a:rPr>
              <a:t>Long-term, double-clicked: typed records → scoped search</a:t>
            </a:r>
            <a:endParaRPr b="0" i="0" sz="1800" u="none" cap="none" strike="noStrike">
              <a:solidFill>
                <a:schemeClr val="dk1"/>
              </a:solidFill>
              <a:latin typeface="Calibri"/>
              <a:ea typeface="Calibri"/>
              <a:cs typeface="Calibri"/>
              <a:sym typeface="Calibri"/>
            </a:endParaRPr>
          </a:p>
        </p:txBody>
      </p:sp>
      <p:sp>
        <p:nvSpPr>
          <p:cNvPr id="1048" name="Google Shape;1048;p31"/>
          <p:cNvSpPr/>
          <p:nvPr/>
        </p:nvSpPr>
        <p:spPr>
          <a:xfrm>
            <a:off x="7772400" y="201168"/>
            <a:ext cx="914400" cy="274200"/>
          </a:xfrm>
          <a:prstGeom prst="rect">
            <a:avLst/>
          </a:prstGeom>
          <a:noFill/>
          <a:ln>
            <a:noFill/>
          </a:ln>
        </p:spPr>
        <p:txBody>
          <a:bodyPr anchorCtr="0" anchor="ctr" bIns="0" lIns="0" spcFirstLastPara="1" rIns="0" wrap="square" tIns="0">
            <a:noAutofit/>
          </a:bodyPr>
          <a:lstStyle/>
          <a:p>
            <a:pPr indent="0" lvl="0" marL="0" marR="0" rtl="0" algn="r">
              <a:spcBef>
                <a:spcPts val="0"/>
              </a:spcBef>
              <a:spcAft>
                <a:spcPts val="0"/>
              </a:spcAft>
              <a:buClr>
                <a:srgbClr val="C74634"/>
              </a:buClr>
              <a:buSzPts val="1100"/>
              <a:buFont typeface="Calibri"/>
              <a:buNone/>
            </a:pPr>
            <a:r>
              <a:rPr b="1" i="0" lang="en-US" sz="1100" u="none" cap="none" strike="noStrike">
                <a:solidFill>
                  <a:srgbClr val="C74634"/>
                </a:solidFill>
                <a:latin typeface="Calibri"/>
                <a:ea typeface="Calibri"/>
                <a:cs typeface="Calibri"/>
                <a:sym typeface="Calibri"/>
              </a:rPr>
              <a:t>ORACLE</a:t>
            </a:r>
            <a:endParaRPr b="0" i="0" sz="1100" u="none" cap="none" strike="noStrike">
              <a:solidFill>
                <a:schemeClr val="dk1"/>
              </a:solidFill>
              <a:latin typeface="Calibri"/>
              <a:ea typeface="Calibri"/>
              <a:cs typeface="Calibri"/>
              <a:sym typeface="Calibri"/>
            </a:endParaRPr>
          </a:p>
        </p:txBody>
      </p:sp>
      <p:sp>
        <p:nvSpPr>
          <p:cNvPr id="1049" name="Google Shape;1049;p31"/>
          <p:cNvSpPr/>
          <p:nvPr/>
        </p:nvSpPr>
        <p:spPr>
          <a:xfrm>
            <a:off x="365760" y="685800"/>
            <a:ext cx="2286000" cy="2013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6B7280"/>
              </a:buClr>
              <a:buSzPts val="800"/>
              <a:buFont typeface="Calibri"/>
              <a:buNone/>
            </a:pPr>
            <a:r>
              <a:rPr b="1" i="0" lang="en-US" sz="800" u="none" cap="none" strike="noStrike">
                <a:solidFill>
                  <a:srgbClr val="6B7280"/>
                </a:solidFill>
                <a:latin typeface="Calibri"/>
                <a:ea typeface="Calibri"/>
                <a:cs typeface="Calibri"/>
                <a:sym typeface="Calibri"/>
              </a:rPr>
              <a:t>PRODUCERS</a:t>
            </a:r>
            <a:endParaRPr b="0" i="0" sz="800" u="none" cap="none" strike="noStrike">
              <a:solidFill>
                <a:schemeClr val="dk1"/>
              </a:solidFill>
              <a:latin typeface="Calibri"/>
              <a:ea typeface="Calibri"/>
              <a:cs typeface="Calibri"/>
              <a:sym typeface="Calibri"/>
            </a:endParaRPr>
          </a:p>
        </p:txBody>
      </p:sp>
      <p:sp>
        <p:nvSpPr>
          <p:cNvPr id="1050" name="Google Shape;1050;p31"/>
          <p:cNvSpPr/>
          <p:nvPr/>
        </p:nvSpPr>
        <p:spPr>
          <a:xfrm>
            <a:off x="365760" y="868680"/>
            <a:ext cx="2286000" cy="1647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9CA3AF"/>
              </a:buClr>
              <a:buSzPts val="800"/>
              <a:buFont typeface="Calibri"/>
              <a:buNone/>
            </a:pPr>
            <a:r>
              <a:rPr b="0" i="1" lang="en-US" sz="800" u="none" cap="none" strike="noStrike">
                <a:solidFill>
                  <a:srgbClr val="9CA3AF"/>
                </a:solidFill>
                <a:latin typeface="Calibri"/>
                <a:ea typeface="Calibri"/>
                <a:cs typeface="Calibri"/>
                <a:sym typeface="Calibri"/>
              </a:rPr>
              <a:t>who writes records</a:t>
            </a:r>
            <a:endParaRPr b="0" i="0" sz="800" u="none" cap="none" strike="noStrike">
              <a:solidFill>
                <a:schemeClr val="dk1"/>
              </a:solidFill>
              <a:latin typeface="Calibri"/>
              <a:ea typeface="Calibri"/>
              <a:cs typeface="Calibri"/>
              <a:sym typeface="Calibri"/>
            </a:endParaRPr>
          </a:p>
        </p:txBody>
      </p:sp>
      <p:sp>
        <p:nvSpPr>
          <p:cNvPr id="1051" name="Google Shape;1051;p31"/>
          <p:cNvSpPr/>
          <p:nvPr/>
        </p:nvSpPr>
        <p:spPr>
          <a:xfrm>
            <a:off x="2880360" y="685800"/>
            <a:ext cx="3291900" cy="2013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6B7280"/>
              </a:buClr>
              <a:buSzPts val="800"/>
              <a:buFont typeface="Calibri"/>
              <a:buNone/>
            </a:pPr>
            <a:r>
              <a:rPr b="1" i="0" lang="en-US" sz="800" u="none" cap="none" strike="noStrike">
                <a:solidFill>
                  <a:srgbClr val="6B7280"/>
                </a:solidFill>
                <a:latin typeface="Calibri"/>
                <a:ea typeface="Calibri"/>
                <a:cs typeface="Calibri"/>
                <a:sym typeface="Calibri"/>
              </a:rPr>
              <a:t>TYPED STORE</a:t>
            </a:r>
            <a:endParaRPr b="0" i="0" sz="800" u="none" cap="none" strike="noStrike">
              <a:solidFill>
                <a:schemeClr val="dk1"/>
              </a:solidFill>
              <a:latin typeface="Calibri"/>
              <a:ea typeface="Calibri"/>
              <a:cs typeface="Calibri"/>
              <a:sym typeface="Calibri"/>
            </a:endParaRPr>
          </a:p>
        </p:txBody>
      </p:sp>
      <p:sp>
        <p:nvSpPr>
          <p:cNvPr id="1052" name="Google Shape;1052;p31"/>
          <p:cNvSpPr/>
          <p:nvPr/>
        </p:nvSpPr>
        <p:spPr>
          <a:xfrm>
            <a:off x="2880360" y="868680"/>
            <a:ext cx="3291900" cy="1647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9CA3AF"/>
              </a:buClr>
              <a:buSzPts val="800"/>
              <a:buFont typeface="Calibri"/>
              <a:buNone/>
            </a:pPr>
            <a:r>
              <a:rPr b="0" i="1" lang="en-US" sz="800" u="none" cap="none" strike="noStrike">
                <a:solidFill>
                  <a:srgbClr val="9CA3AF"/>
                </a:solidFill>
                <a:latin typeface="Calibri"/>
                <a:ea typeface="Calibri"/>
                <a:cs typeface="Calibri"/>
                <a:sym typeface="Calibri"/>
              </a:rPr>
              <a:t>what's written</a:t>
            </a:r>
            <a:endParaRPr b="0" i="0" sz="800" u="none" cap="none" strike="noStrike">
              <a:solidFill>
                <a:schemeClr val="dk1"/>
              </a:solidFill>
              <a:latin typeface="Calibri"/>
              <a:ea typeface="Calibri"/>
              <a:cs typeface="Calibri"/>
              <a:sym typeface="Calibri"/>
            </a:endParaRPr>
          </a:p>
        </p:txBody>
      </p:sp>
      <p:sp>
        <p:nvSpPr>
          <p:cNvPr id="1053" name="Google Shape;1053;p31"/>
          <p:cNvSpPr/>
          <p:nvPr/>
        </p:nvSpPr>
        <p:spPr>
          <a:xfrm>
            <a:off x="6355080" y="685800"/>
            <a:ext cx="2423100" cy="2013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6B7280"/>
              </a:buClr>
              <a:buSzPts val="800"/>
              <a:buFont typeface="Calibri"/>
              <a:buNone/>
            </a:pPr>
            <a:r>
              <a:rPr b="1" i="0" lang="en-US" sz="800" u="none" cap="none" strike="noStrike">
                <a:solidFill>
                  <a:srgbClr val="6B7280"/>
                </a:solidFill>
                <a:latin typeface="Calibri"/>
                <a:ea typeface="Calibri"/>
                <a:cs typeface="Calibri"/>
                <a:sym typeface="Calibri"/>
              </a:rPr>
              <a:t>CONSUMER</a:t>
            </a:r>
            <a:endParaRPr b="0" i="0" sz="800" u="none" cap="none" strike="noStrike">
              <a:solidFill>
                <a:schemeClr val="dk1"/>
              </a:solidFill>
              <a:latin typeface="Calibri"/>
              <a:ea typeface="Calibri"/>
              <a:cs typeface="Calibri"/>
              <a:sym typeface="Calibri"/>
            </a:endParaRPr>
          </a:p>
        </p:txBody>
      </p:sp>
      <p:sp>
        <p:nvSpPr>
          <p:cNvPr id="1054" name="Google Shape;1054;p31"/>
          <p:cNvSpPr/>
          <p:nvPr/>
        </p:nvSpPr>
        <p:spPr>
          <a:xfrm>
            <a:off x="6355080" y="868680"/>
            <a:ext cx="2423100" cy="1647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9CA3AF"/>
              </a:buClr>
              <a:buSzPts val="800"/>
              <a:buFont typeface="Calibri"/>
              <a:buNone/>
            </a:pPr>
            <a:r>
              <a:rPr b="0" i="1" lang="en-US" sz="800" u="none" cap="none" strike="noStrike">
                <a:solidFill>
                  <a:srgbClr val="9CA3AF"/>
                </a:solidFill>
                <a:latin typeface="Calibri"/>
                <a:ea typeface="Calibri"/>
                <a:cs typeface="Calibri"/>
                <a:sym typeface="Calibri"/>
              </a:rPr>
              <a:t>how it's retrieved</a:t>
            </a:r>
            <a:endParaRPr b="0" i="0" sz="800" u="none" cap="none" strike="noStrike">
              <a:solidFill>
                <a:schemeClr val="dk1"/>
              </a:solidFill>
              <a:latin typeface="Calibri"/>
              <a:ea typeface="Calibri"/>
              <a:cs typeface="Calibri"/>
              <a:sym typeface="Calibri"/>
            </a:endParaRPr>
          </a:p>
        </p:txBody>
      </p:sp>
      <p:sp>
        <p:nvSpPr>
          <p:cNvPr id="1055" name="Google Shape;1055;p31"/>
          <p:cNvSpPr/>
          <p:nvPr/>
        </p:nvSpPr>
        <p:spPr>
          <a:xfrm>
            <a:off x="365760" y="1143000"/>
            <a:ext cx="2286000" cy="1371600"/>
          </a:xfrm>
          <a:prstGeom prst="roundRect">
            <a:avLst>
              <a:gd fmla="val 4000" name="adj"/>
            </a:avLst>
          </a:prstGeom>
          <a:solidFill>
            <a:srgbClr val="EDEEF0"/>
          </a:solidFill>
          <a:ln cap="flat" cmpd="sng" w="9525">
            <a:solidFill>
              <a:srgbClr val="6B728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6" name="Google Shape;1056;p31"/>
          <p:cNvSpPr/>
          <p:nvPr/>
        </p:nvSpPr>
        <p:spPr>
          <a:xfrm>
            <a:off x="502920" y="1234440"/>
            <a:ext cx="2011800" cy="118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6B7280"/>
              </a:buClr>
              <a:buSzPts val="700"/>
              <a:buFont typeface="Calibri"/>
              <a:buNone/>
            </a:pPr>
            <a:r>
              <a:rPr b="1" i="0" lang="en-US" sz="700" u="none" cap="none" strike="noStrike">
                <a:solidFill>
                  <a:srgbClr val="6B7280"/>
                </a:solidFill>
                <a:latin typeface="Calibri"/>
                <a:ea typeface="Calibri"/>
                <a:cs typeface="Calibri"/>
                <a:sym typeface="Calibri"/>
              </a:rPr>
              <a:t>AUTOMATIC</a:t>
            </a:r>
            <a:endParaRPr b="0" i="0" sz="700" u="none" cap="none" strike="noStrike">
              <a:solidFill>
                <a:schemeClr val="dk1"/>
              </a:solidFill>
              <a:latin typeface="Calibri"/>
              <a:ea typeface="Calibri"/>
              <a:cs typeface="Calibri"/>
              <a:sym typeface="Calibri"/>
            </a:endParaRPr>
          </a:p>
          <a:p>
            <a:pPr indent="0" lvl="0" marL="0" marR="0" rtl="0" algn="l">
              <a:spcBef>
                <a:spcPts val="100"/>
              </a:spcBef>
              <a:spcAft>
                <a:spcPts val="0"/>
              </a:spcAft>
              <a:buClr>
                <a:srgbClr val="1F2937"/>
              </a:buClr>
              <a:buSzPts val="1100"/>
              <a:buFont typeface="Calibri"/>
              <a:buNone/>
            </a:pPr>
            <a:r>
              <a:rPr b="1" i="0" lang="en-US" sz="1100" u="none" cap="none" strike="noStrike">
                <a:solidFill>
                  <a:srgbClr val="1F2937"/>
                </a:solidFill>
                <a:latin typeface="Calibri"/>
                <a:ea typeface="Calibri"/>
                <a:cs typeface="Calibri"/>
                <a:sym typeface="Calibri"/>
              </a:rPr>
              <a:t>Memory Extractor</a:t>
            </a:r>
            <a:endParaRPr b="0" i="0" sz="700" u="none" cap="none" strike="noStrike">
              <a:solidFill>
                <a:schemeClr val="dk1"/>
              </a:solidFill>
              <a:latin typeface="Calibri"/>
              <a:ea typeface="Calibri"/>
              <a:cs typeface="Calibri"/>
              <a:sym typeface="Calibri"/>
            </a:endParaRPr>
          </a:p>
          <a:p>
            <a:pPr indent="0" lvl="0" marL="0" marR="0" rtl="0" algn="l">
              <a:spcBef>
                <a:spcPts val="100"/>
              </a:spcBef>
              <a:spcAft>
                <a:spcPts val="0"/>
              </a:spcAft>
              <a:buClr>
                <a:srgbClr val="000000"/>
              </a:buClr>
              <a:buSzPts val="400"/>
              <a:buFont typeface="Calibri"/>
              <a:buNone/>
            </a:pPr>
            <a:r>
              <a:rPr b="0" i="0" lang="en-US" sz="400" u="none" cap="none" strike="noStrike">
                <a:solidFill>
                  <a:srgbClr val="000000"/>
                </a:solidFill>
                <a:latin typeface="Calibri"/>
                <a:ea typeface="Calibri"/>
                <a:cs typeface="Calibri"/>
                <a:sym typeface="Calibri"/>
              </a:rPr>
              <a:t> </a:t>
            </a:r>
            <a:endParaRPr b="0" i="0" sz="700" u="none" cap="none" strike="noStrike">
              <a:solidFill>
                <a:schemeClr val="dk1"/>
              </a:solidFill>
              <a:latin typeface="Calibri"/>
              <a:ea typeface="Calibri"/>
              <a:cs typeface="Calibri"/>
              <a:sym typeface="Calibri"/>
            </a:endParaRPr>
          </a:p>
          <a:p>
            <a:pPr indent="0" lvl="0" marL="0" marR="0" rtl="0" algn="l">
              <a:spcBef>
                <a:spcPts val="100"/>
              </a:spcBef>
              <a:spcAft>
                <a:spcPts val="0"/>
              </a:spcAft>
              <a:buClr>
                <a:srgbClr val="4B5563"/>
              </a:buClr>
              <a:buSzPts val="800"/>
              <a:buFont typeface="Calibri"/>
              <a:buNone/>
            </a:pPr>
            <a:r>
              <a:rPr b="0" i="1" lang="en-US" sz="800" u="none" cap="none" strike="noStrike">
                <a:solidFill>
                  <a:srgbClr val="4B5563"/>
                </a:solidFill>
                <a:latin typeface="Calibri"/>
                <a:ea typeface="Calibri"/>
                <a:cs typeface="Calibri"/>
                <a:sym typeface="Calibri"/>
              </a:rPr>
              <a:t>reads thread messages → emits typed records via its own LLM</a:t>
            </a:r>
            <a:endParaRPr b="0" i="0" sz="700" u="none" cap="none" strike="noStrike">
              <a:solidFill>
                <a:schemeClr val="dk1"/>
              </a:solidFill>
              <a:latin typeface="Calibri"/>
              <a:ea typeface="Calibri"/>
              <a:cs typeface="Calibri"/>
              <a:sym typeface="Calibri"/>
            </a:endParaRPr>
          </a:p>
        </p:txBody>
      </p:sp>
      <p:sp>
        <p:nvSpPr>
          <p:cNvPr id="1057" name="Google Shape;1057;p31"/>
          <p:cNvSpPr/>
          <p:nvPr/>
        </p:nvSpPr>
        <p:spPr>
          <a:xfrm>
            <a:off x="365760" y="2697480"/>
            <a:ext cx="2286000" cy="1691700"/>
          </a:xfrm>
          <a:prstGeom prst="roundRect">
            <a:avLst>
              <a:gd fmla="val 3243" name="adj"/>
            </a:avLst>
          </a:prstGeom>
          <a:solidFill>
            <a:srgbClr val="FFFFFF"/>
          </a:solidFill>
          <a:ln cap="flat" cmpd="sng" w="9525">
            <a:solidFill>
              <a:srgbClr val="D3D1C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8" name="Google Shape;1058;p31"/>
          <p:cNvSpPr/>
          <p:nvPr/>
        </p:nvSpPr>
        <p:spPr>
          <a:xfrm>
            <a:off x="502920" y="2788920"/>
            <a:ext cx="2011800" cy="150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6B7280"/>
              </a:buClr>
              <a:buSzPts val="700"/>
              <a:buFont typeface="Calibri"/>
              <a:buNone/>
            </a:pPr>
            <a:r>
              <a:rPr b="1" i="0" lang="en-US" sz="700" u="none" cap="none" strike="noStrike">
                <a:solidFill>
                  <a:srgbClr val="6B7280"/>
                </a:solidFill>
                <a:latin typeface="Calibri"/>
                <a:ea typeface="Calibri"/>
                <a:cs typeface="Calibri"/>
                <a:sym typeface="Calibri"/>
              </a:rPr>
              <a:t>MANUAL</a:t>
            </a:r>
            <a:endParaRPr b="0" i="0" sz="700" u="none" cap="none" strike="noStrike">
              <a:solidFill>
                <a:schemeClr val="dk1"/>
              </a:solidFill>
              <a:latin typeface="Calibri"/>
              <a:ea typeface="Calibri"/>
              <a:cs typeface="Calibri"/>
              <a:sym typeface="Calibri"/>
            </a:endParaRPr>
          </a:p>
          <a:p>
            <a:pPr indent="0" lvl="0" marL="0" marR="0" rtl="0" algn="l">
              <a:spcBef>
                <a:spcPts val="100"/>
              </a:spcBef>
              <a:spcAft>
                <a:spcPts val="0"/>
              </a:spcAft>
              <a:buClr>
                <a:srgbClr val="1F2937"/>
              </a:buClr>
              <a:buSzPts val="1100"/>
              <a:buFont typeface="Calibri"/>
              <a:buNone/>
            </a:pPr>
            <a:r>
              <a:rPr b="1" i="0" lang="en-US" sz="1100" u="none" cap="none" strike="noStrike">
                <a:solidFill>
                  <a:srgbClr val="1F2937"/>
                </a:solidFill>
                <a:latin typeface="Calibri"/>
                <a:ea typeface="Calibri"/>
                <a:cs typeface="Calibri"/>
                <a:sym typeface="Calibri"/>
              </a:rPr>
              <a:t>Application</a:t>
            </a:r>
            <a:endParaRPr b="0" i="0" sz="700" u="none" cap="none" strike="noStrike">
              <a:solidFill>
                <a:schemeClr val="dk1"/>
              </a:solidFill>
              <a:latin typeface="Calibri"/>
              <a:ea typeface="Calibri"/>
              <a:cs typeface="Calibri"/>
              <a:sym typeface="Calibri"/>
            </a:endParaRPr>
          </a:p>
          <a:p>
            <a:pPr indent="0" lvl="0" marL="0" marR="0" rtl="0" algn="l">
              <a:spcBef>
                <a:spcPts val="100"/>
              </a:spcBef>
              <a:spcAft>
                <a:spcPts val="0"/>
              </a:spcAft>
              <a:buClr>
                <a:srgbClr val="000000"/>
              </a:buClr>
              <a:buSzPts val="400"/>
              <a:buFont typeface="Calibri"/>
              <a:buNone/>
            </a:pPr>
            <a:r>
              <a:rPr b="0" i="0" lang="en-US" sz="400" u="none" cap="none" strike="noStrike">
                <a:solidFill>
                  <a:srgbClr val="000000"/>
                </a:solidFill>
                <a:latin typeface="Calibri"/>
                <a:ea typeface="Calibri"/>
                <a:cs typeface="Calibri"/>
                <a:sym typeface="Calibri"/>
              </a:rPr>
              <a:t> </a:t>
            </a:r>
            <a:endParaRPr b="0" i="0" sz="700" u="none" cap="none" strike="noStrike">
              <a:solidFill>
                <a:schemeClr val="dk1"/>
              </a:solidFill>
              <a:latin typeface="Calibri"/>
              <a:ea typeface="Calibri"/>
              <a:cs typeface="Calibri"/>
              <a:sym typeface="Calibri"/>
            </a:endParaRPr>
          </a:p>
          <a:p>
            <a:pPr indent="0" lvl="0" marL="0" marR="0" rtl="0" algn="l">
              <a:spcBef>
                <a:spcPts val="100"/>
              </a:spcBef>
              <a:spcAft>
                <a:spcPts val="0"/>
              </a:spcAft>
              <a:buClr>
                <a:srgbClr val="1F2937"/>
              </a:buClr>
              <a:buSzPts val="850"/>
              <a:buFont typeface="Consolas"/>
              <a:buNone/>
            </a:pPr>
            <a:r>
              <a:rPr b="1" i="0" lang="en-US" sz="850" u="none" cap="none" strike="noStrike">
                <a:solidFill>
                  <a:srgbClr val="1F2937"/>
                </a:solidFill>
                <a:latin typeface="Consolas"/>
                <a:ea typeface="Consolas"/>
                <a:cs typeface="Consolas"/>
                <a:sym typeface="Consolas"/>
              </a:rPr>
              <a:t>add_memory()</a:t>
            </a:r>
            <a:endParaRPr b="0" i="0" sz="700" u="none" cap="none" strike="noStrike">
              <a:solidFill>
                <a:schemeClr val="dk1"/>
              </a:solidFill>
              <a:latin typeface="Calibri"/>
              <a:ea typeface="Calibri"/>
              <a:cs typeface="Calibri"/>
              <a:sym typeface="Calibri"/>
            </a:endParaRPr>
          </a:p>
          <a:p>
            <a:pPr indent="0" lvl="0" marL="0" marR="0" rtl="0" algn="l">
              <a:spcBef>
                <a:spcPts val="100"/>
              </a:spcBef>
              <a:spcAft>
                <a:spcPts val="0"/>
              </a:spcAft>
              <a:buClr>
                <a:srgbClr val="1F2937"/>
              </a:buClr>
              <a:buSzPts val="850"/>
              <a:buFont typeface="Consolas"/>
              <a:buNone/>
            </a:pPr>
            <a:r>
              <a:rPr b="1" i="0" lang="en-US" sz="850" u="none" cap="none" strike="noStrike">
                <a:solidFill>
                  <a:srgbClr val="1F2937"/>
                </a:solidFill>
                <a:latin typeface="Consolas"/>
                <a:ea typeface="Consolas"/>
                <a:cs typeface="Consolas"/>
                <a:sym typeface="Consolas"/>
              </a:rPr>
              <a:t>add_user()</a:t>
            </a:r>
            <a:endParaRPr b="0" i="0" sz="700" u="none" cap="none" strike="noStrike">
              <a:solidFill>
                <a:schemeClr val="dk1"/>
              </a:solidFill>
              <a:latin typeface="Calibri"/>
              <a:ea typeface="Calibri"/>
              <a:cs typeface="Calibri"/>
              <a:sym typeface="Calibri"/>
            </a:endParaRPr>
          </a:p>
          <a:p>
            <a:pPr indent="0" lvl="0" marL="0" marR="0" rtl="0" algn="l">
              <a:spcBef>
                <a:spcPts val="100"/>
              </a:spcBef>
              <a:spcAft>
                <a:spcPts val="0"/>
              </a:spcAft>
              <a:buClr>
                <a:srgbClr val="1F2937"/>
              </a:buClr>
              <a:buSzPts val="850"/>
              <a:buFont typeface="Consolas"/>
              <a:buNone/>
            </a:pPr>
            <a:r>
              <a:rPr b="1" i="0" lang="en-US" sz="850" u="none" cap="none" strike="noStrike">
                <a:solidFill>
                  <a:srgbClr val="1F2937"/>
                </a:solidFill>
                <a:latin typeface="Consolas"/>
                <a:ea typeface="Consolas"/>
                <a:cs typeface="Consolas"/>
                <a:sym typeface="Consolas"/>
              </a:rPr>
              <a:t>add_agent()</a:t>
            </a:r>
            <a:endParaRPr b="0" i="0" sz="700" u="none" cap="none" strike="noStrike">
              <a:solidFill>
                <a:schemeClr val="dk1"/>
              </a:solidFill>
              <a:latin typeface="Calibri"/>
              <a:ea typeface="Calibri"/>
              <a:cs typeface="Calibri"/>
              <a:sym typeface="Calibri"/>
            </a:endParaRPr>
          </a:p>
          <a:p>
            <a:pPr indent="0" lvl="0" marL="0" marR="0" rtl="0" algn="l">
              <a:spcBef>
                <a:spcPts val="100"/>
              </a:spcBef>
              <a:spcAft>
                <a:spcPts val="0"/>
              </a:spcAft>
              <a:buClr>
                <a:srgbClr val="000000"/>
              </a:buClr>
              <a:buSzPts val="400"/>
              <a:buFont typeface="Calibri"/>
              <a:buNone/>
            </a:pPr>
            <a:r>
              <a:rPr b="0" i="0" lang="en-US" sz="400" u="none" cap="none" strike="noStrike">
                <a:solidFill>
                  <a:srgbClr val="000000"/>
                </a:solidFill>
                <a:latin typeface="Calibri"/>
                <a:ea typeface="Calibri"/>
                <a:cs typeface="Calibri"/>
                <a:sym typeface="Calibri"/>
              </a:rPr>
              <a:t> </a:t>
            </a:r>
            <a:endParaRPr b="0" i="0" sz="700" u="none" cap="none" strike="noStrike">
              <a:solidFill>
                <a:schemeClr val="dk1"/>
              </a:solidFill>
              <a:latin typeface="Calibri"/>
              <a:ea typeface="Calibri"/>
              <a:cs typeface="Calibri"/>
              <a:sym typeface="Calibri"/>
            </a:endParaRPr>
          </a:p>
          <a:p>
            <a:pPr indent="0" lvl="0" marL="0" marR="0" rtl="0" algn="l">
              <a:spcBef>
                <a:spcPts val="100"/>
              </a:spcBef>
              <a:spcAft>
                <a:spcPts val="0"/>
              </a:spcAft>
              <a:buClr>
                <a:srgbClr val="6B7280"/>
              </a:buClr>
              <a:buSzPts val="700"/>
              <a:buFont typeface="Calibri"/>
              <a:buNone/>
            </a:pPr>
            <a:r>
              <a:rPr b="0" i="1" lang="en-US" sz="700" u="none" cap="none" strike="noStrike">
                <a:solidFill>
                  <a:srgbClr val="6B7280"/>
                </a:solidFill>
                <a:latin typeface="Calibri"/>
                <a:ea typeface="Calibri"/>
                <a:cs typeface="Calibri"/>
                <a:sym typeface="Calibri"/>
              </a:rPr>
              <a:t>use when do_not_extract_memories=True</a:t>
            </a:r>
            <a:endParaRPr b="0" i="0" sz="700" u="none" cap="none" strike="noStrike">
              <a:solidFill>
                <a:schemeClr val="dk1"/>
              </a:solidFill>
              <a:latin typeface="Calibri"/>
              <a:ea typeface="Calibri"/>
              <a:cs typeface="Calibri"/>
              <a:sym typeface="Calibri"/>
            </a:endParaRPr>
          </a:p>
        </p:txBody>
      </p:sp>
      <p:sp>
        <p:nvSpPr>
          <p:cNvPr id="1059" name="Google Shape;1059;p31"/>
          <p:cNvSpPr/>
          <p:nvPr/>
        </p:nvSpPr>
        <p:spPr>
          <a:xfrm>
            <a:off x="2880360" y="1143000"/>
            <a:ext cx="109800" cy="365700"/>
          </a:xfrm>
          <a:prstGeom prst="rect">
            <a:avLst/>
          </a:prstGeom>
          <a:solidFill>
            <a:srgbClr val="B45309"/>
          </a:solidFill>
          <a:ln cap="flat" cmpd="sng" w="12700">
            <a:solidFill>
              <a:srgbClr val="B4530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0" name="Google Shape;1060;p31"/>
          <p:cNvSpPr/>
          <p:nvPr/>
        </p:nvSpPr>
        <p:spPr>
          <a:xfrm>
            <a:off x="2990088" y="1143000"/>
            <a:ext cx="3182100" cy="365700"/>
          </a:xfrm>
          <a:prstGeom prst="rect">
            <a:avLst/>
          </a:prstGeom>
          <a:solidFill>
            <a:srgbClr val="FBEAD2"/>
          </a:solidFill>
          <a:ln cap="flat" cmpd="sng" w="9525">
            <a:solidFill>
              <a:srgbClr val="B4530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1" name="Google Shape;1061;p31"/>
          <p:cNvSpPr/>
          <p:nvPr/>
        </p:nvSpPr>
        <p:spPr>
          <a:xfrm>
            <a:off x="3081528" y="1143000"/>
            <a:ext cx="2999100" cy="3657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1F2937"/>
              </a:buClr>
              <a:buSzPts val="900"/>
              <a:buFont typeface="Consolas"/>
              <a:buNone/>
            </a:pPr>
            <a:r>
              <a:rPr b="1" i="0" lang="en-US" sz="900" u="none" cap="none" strike="noStrike">
                <a:solidFill>
                  <a:srgbClr val="1F2937"/>
                </a:solidFill>
                <a:latin typeface="Consolas"/>
                <a:ea typeface="Consolas"/>
                <a:cs typeface="Consolas"/>
                <a:sym typeface="Consolas"/>
              </a:rPr>
              <a:t>MemoryRecord</a:t>
            </a:r>
            <a:r>
              <a:rPr b="0" i="1" lang="en-US" sz="800" u="none" cap="none" strike="noStrike">
                <a:solidFill>
                  <a:srgbClr val="4B5563"/>
                </a:solidFill>
                <a:latin typeface="Calibri"/>
                <a:ea typeface="Calibri"/>
                <a:cs typeface="Calibri"/>
                <a:sym typeface="Calibri"/>
              </a:rPr>
              <a:t>   general observations</a:t>
            </a:r>
            <a:endParaRPr b="0" i="0" sz="900" u="none" cap="none" strike="noStrike">
              <a:solidFill>
                <a:schemeClr val="dk1"/>
              </a:solidFill>
              <a:latin typeface="Calibri"/>
              <a:ea typeface="Calibri"/>
              <a:cs typeface="Calibri"/>
              <a:sym typeface="Calibri"/>
            </a:endParaRPr>
          </a:p>
        </p:txBody>
      </p:sp>
      <p:sp>
        <p:nvSpPr>
          <p:cNvPr id="1062" name="Google Shape;1062;p31"/>
          <p:cNvSpPr/>
          <p:nvPr/>
        </p:nvSpPr>
        <p:spPr>
          <a:xfrm>
            <a:off x="2880360" y="1581912"/>
            <a:ext cx="109800" cy="365700"/>
          </a:xfrm>
          <a:prstGeom prst="rect">
            <a:avLst/>
          </a:prstGeom>
          <a:solidFill>
            <a:srgbClr val="B45309"/>
          </a:solidFill>
          <a:ln cap="flat" cmpd="sng" w="12700">
            <a:solidFill>
              <a:srgbClr val="B4530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3" name="Google Shape;1063;p31"/>
          <p:cNvSpPr/>
          <p:nvPr/>
        </p:nvSpPr>
        <p:spPr>
          <a:xfrm>
            <a:off x="2990088" y="1581912"/>
            <a:ext cx="3182100" cy="365700"/>
          </a:xfrm>
          <a:prstGeom prst="rect">
            <a:avLst/>
          </a:prstGeom>
          <a:solidFill>
            <a:srgbClr val="FBEAD2"/>
          </a:solidFill>
          <a:ln cap="flat" cmpd="sng" w="9525">
            <a:solidFill>
              <a:srgbClr val="B4530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4" name="Google Shape;1064;p31"/>
          <p:cNvSpPr/>
          <p:nvPr/>
        </p:nvSpPr>
        <p:spPr>
          <a:xfrm>
            <a:off x="3081528" y="1581912"/>
            <a:ext cx="2999100" cy="3657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1F2937"/>
              </a:buClr>
              <a:buSzPts val="900"/>
              <a:buFont typeface="Consolas"/>
              <a:buNone/>
            </a:pPr>
            <a:r>
              <a:rPr b="1" i="0" lang="en-US" sz="900" u="none" cap="none" strike="noStrike">
                <a:solidFill>
                  <a:srgbClr val="1F2937"/>
                </a:solidFill>
                <a:latin typeface="Consolas"/>
                <a:ea typeface="Consolas"/>
                <a:cs typeface="Consolas"/>
                <a:sym typeface="Consolas"/>
              </a:rPr>
              <a:t>PreferenceRecord</a:t>
            </a:r>
            <a:r>
              <a:rPr b="0" i="1" lang="en-US" sz="800" u="none" cap="none" strike="noStrike">
                <a:solidFill>
                  <a:srgbClr val="4B5563"/>
                </a:solidFill>
                <a:latin typeface="Calibri"/>
                <a:ea typeface="Calibri"/>
                <a:cs typeface="Calibri"/>
                <a:sym typeface="Calibri"/>
              </a:rPr>
              <a:t>   user-stated preferences</a:t>
            </a:r>
            <a:endParaRPr b="0" i="0" sz="900" u="none" cap="none" strike="noStrike">
              <a:solidFill>
                <a:schemeClr val="dk1"/>
              </a:solidFill>
              <a:latin typeface="Calibri"/>
              <a:ea typeface="Calibri"/>
              <a:cs typeface="Calibri"/>
              <a:sym typeface="Calibri"/>
            </a:endParaRPr>
          </a:p>
        </p:txBody>
      </p:sp>
      <p:sp>
        <p:nvSpPr>
          <p:cNvPr id="1065" name="Google Shape;1065;p31"/>
          <p:cNvSpPr/>
          <p:nvPr/>
        </p:nvSpPr>
        <p:spPr>
          <a:xfrm>
            <a:off x="2880360" y="2020824"/>
            <a:ext cx="109800" cy="365700"/>
          </a:xfrm>
          <a:prstGeom prst="rect">
            <a:avLst/>
          </a:prstGeom>
          <a:solidFill>
            <a:srgbClr val="B45309"/>
          </a:solidFill>
          <a:ln cap="flat" cmpd="sng" w="12700">
            <a:solidFill>
              <a:srgbClr val="B4530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6" name="Google Shape;1066;p31"/>
          <p:cNvSpPr/>
          <p:nvPr/>
        </p:nvSpPr>
        <p:spPr>
          <a:xfrm>
            <a:off x="2990088" y="2020824"/>
            <a:ext cx="3182100" cy="365700"/>
          </a:xfrm>
          <a:prstGeom prst="rect">
            <a:avLst/>
          </a:prstGeom>
          <a:solidFill>
            <a:srgbClr val="FBEAD2"/>
          </a:solidFill>
          <a:ln cap="flat" cmpd="sng" w="9525">
            <a:solidFill>
              <a:srgbClr val="B4530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7" name="Google Shape;1067;p31"/>
          <p:cNvSpPr/>
          <p:nvPr/>
        </p:nvSpPr>
        <p:spPr>
          <a:xfrm>
            <a:off x="3081528" y="2020824"/>
            <a:ext cx="2999100" cy="3657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1F2937"/>
              </a:buClr>
              <a:buSzPts val="900"/>
              <a:buFont typeface="Consolas"/>
              <a:buNone/>
            </a:pPr>
            <a:r>
              <a:rPr b="1" i="0" lang="en-US" sz="900" u="none" cap="none" strike="noStrike">
                <a:solidFill>
                  <a:srgbClr val="1F2937"/>
                </a:solidFill>
                <a:latin typeface="Consolas"/>
                <a:ea typeface="Consolas"/>
                <a:cs typeface="Consolas"/>
                <a:sym typeface="Consolas"/>
              </a:rPr>
              <a:t>GuidelineRecord</a:t>
            </a:r>
            <a:r>
              <a:rPr b="0" i="1" lang="en-US" sz="800" u="none" cap="none" strike="noStrike">
                <a:solidFill>
                  <a:srgbClr val="4B5563"/>
                </a:solidFill>
                <a:latin typeface="Calibri"/>
                <a:ea typeface="Calibri"/>
                <a:cs typeface="Calibri"/>
                <a:sym typeface="Calibri"/>
              </a:rPr>
              <a:t>   learned rules</a:t>
            </a:r>
            <a:endParaRPr b="0" i="0" sz="900" u="none" cap="none" strike="noStrike">
              <a:solidFill>
                <a:schemeClr val="dk1"/>
              </a:solidFill>
              <a:latin typeface="Calibri"/>
              <a:ea typeface="Calibri"/>
              <a:cs typeface="Calibri"/>
              <a:sym typeface="Calibri"/>
            </a:endParaRPr>
          </a:p>
        </p:txBody>
      </p:sp>
      <p:sp>
        <p:nvSpPr>
          <p:cNvPr id="1068" name="Google Shape;1068;p31"/>
          <p:cNvSpPr/>
          <p:nvPr/>
        </p:nvSpPr>
        <p:spPr>
          <a:xfrm>
            <a:off x="2880360" y="2459736"/>
            <a:ext cx="109800" cy="365700"/>
          </a:xfrm>
          <a:prstGeom prst="rect">
            <a:avLst/>
          </a:prstGeom>
          <a:solidFill>
            <a:srgbClr val="1D4ED8"/>
          </a:solidFill>
          <a:ln cap="flat" cmpd="sng" w="12700">
            <a:solidFill>
              <a:srgbClr val="1D4ED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9" name="Google Shape;1069;p31"/>
          <p:cNvSpPr/>
          <p:nvPr/>
        </p:nvSpPr>
        <p:spPr>
          <a:xfrm>
            <a:off x="2990088" y="2459736"/>
            <a:ext cx="3182100" cy="365700"/>
          </a:xfrm>
          <a:prstGeom prst="rect">
            <a:avLst/>
          </a:prstGeom>
          <a:solidFill>
            <a:srgbClr val="DBE5F8"/>
          </a:solidFill>
          <a:ln cap="flat" cmpd="sng" w="9525">
            <a:solidFill>
              <a:srgbClr val="1D4ED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0" name="Google Shape;1070;p31"/>
          <p:cNvSpPr/>
          <p:nvPr/>
        </p:nvSpPr>
        <p:spPr>
          <a:xfrm>
            <a:off x="3081528" y="2459736"/>
            <a:ext cx="2999100" cy="3657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1F2937"/>
              </a:buClr>
              <a:buSzPts val="900"/>
              <a:buFont typeface="Consolas"/>
              <a:buNone/>
            </a:pPr>
            <a:r>
              <a:rPr b="1" i="0" lang="en-US" sz="900" u="none" cap="none" strike="noStrike">
                <a:solidFill>
                  <a:srgbClr val="1F2937"/>
                </a:solidFill>
                <a:latin typeface="Consolas"/>
                <a:ea typeface="Consolas"/>
                <a:cs typeface="Consolas"/>
                <a:sym typeface="Consolas"/>
              </a:rPr>
              <a:t>FactRecord</a:t>
            </a:r>
            <a:r>
              <a:rPr b="0" i="1" lang="en-US" sz="800" u="none" cap="none" strike="noStrike">
                <a:solidFill>
                  <a:srgbClr val="4B5563"/>
                </a:solidFill>
                <a:latin typeface="Calibri"/>
                <a:ea typeface="Calibri"/>
                <a:cs typeface="Calibri"/>
                <a:sym typeface="Calibri"/>
              </a:rPr>
              <a:t>   durable structured truths</a:t>
            </a:r>
            <a:endParaRPr b="0" i="0" sz="900" u="none" cap="none" strike="noStrike">
              <a:solidFill>
                <a:schemeClr val="dk1"/>
              </a:solidFill>
              <a:latin typeface="Calibri"/>
              <a:ea typeface="Calibri"/>
              <a:cs typeface="Calibri"/>
              <a:sym typeface="Calibri"/>
            </a:endParaRPr>
          </a:p>
        </p:txBody>
      </p:sp>
      <p:sp>
        <p:nvSpPr>
          <p:cNvPr id="1071" name="Google Shape;1071;p31"/>
          <p:cNvSpPr/>
          <p:nvPr/>
        </p:nvSpPr>
        <p:spPr>
          <a:xfrm>
            <a:off x="2880360" y="2898648"/>
            <a:ext cx="109800" cy="365700"/>
          </a:xfrm>
          <a:prstGeom prst="rect">
            <a:avLst/>
          </a:prstGeom>
          <a:solidFill>
            <a:srgbClr val="1D4ED8"/>
          </a:solidFill>
          <a:ln cap="flat" cmpd="sng" w="12700">
            <a:solidFill>
              <a:srgbClr val="1D4ED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2" name="Google Shape;1072;p31"/>
          <p:cNvSpPr/>
          <p:nvPr/>
        </p:nvSpPr>
        <p:spPr>
          <a:xfrm>
            <a:off x="2990088" y="2898648"/>
            <a:ext cx="3182100" cy="365700"/>
          </a:xfrm>
          <a:prstGeom prst="rect">
            <a:avLst/>
          </a:prstGeom>
          <a:solidFill>
            <a:srgbClr val="DBE5F8"/>
          </a:solidFill>
          <a:ln cap="flat" cmpd="sng" w="9525">
            <a:solidFill>
              <a:srgbClr val="1D4ED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3" name="Google Shape;1073;p31"/>
          <p:cNvSpPr/>
          <p:nvPr/>
        </p:nvSpPr>
        <p:spPr>
          <a:xfrm>
            <a:off x="3081528" y="2898648"/>
            <a:ext cx="2999100" cy="3657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1F2937"/>
              </a:buClr>
              <a:buSzPts val="900"/>
              <a:buFont typeface="Consolas"/>
              <a:buNone/>
            </a:pPr>
            <a:r>
              <a:rPr b="1" i="0" lang="en-US" sz="900" u="none" cap="none" strike="noStrike">
                <a:solidFill>
                  <a:srgbClr val="1F2937"/>
                </a:solidFill>
                <a:latin typeface="Consolas"/>
                <a:ea typeface="Consolas"/>
                <a:cs typeface="Consolas"/>
                <a:sym typeface="Consolas"/>
              </a:rPr>
              <a:t>UserProfileRecord</a:t>
            </a:r>
            <a:r>
              <a:rPr b="0" i="1" lang="en-US" sz="800" u="none" cap="none" strike="noStrike">
                <a:solidFill>
                  <a:srgbClr val="4B5563"/>
                </a:solidFill>
                <a:latin typeface="Calibri"/>
                <a:ea typeface="Calibri"/>
                <a:cs typeface="Calibri"/>
                <a:sym typeface="Calibri"/>
              </a:rPr>
              <a:t>   who the user is</a:t>
            </a:r>
            <a:endParaRPr b="0" i="0" sz="900" u="none" cap="none" strike="noStrike">
              <a:solidFill>
                <a:schemeClr val="dk1"/>
              </a:solidFill>
              <a:latin typeface="Calibri"/>
              <a:ea typeface="Calibri"/>
              <a:cs typeface="Calibri"/>
              <a:sym typeface="Calibri"/>
            </a:endParaRPr>
          </a:p>
        </p:txBody>
      </p:sp>
      <p:sp>
        <p:nvSpPr>
          <p:cNvPr id="1074" name="Google Shape;1074;p31"/>
          <p:cNvSpPr/>
          <p:nvPr/>
        </p:nvSpPr>
        <p:spPr>
          <a:xfrm>
            <a:off x="2880360" y="3337560"/>
            <a:ext cx="109800" cy="365700"/>
          </a:xfrm>
          <a:prstGeom prst="rect">
            <a:avLst/>
          </a:prstGeom>
          <a:solidFill>
            <a:srgbClr val="1D4ED8"/>
          </a:solidFill>
          <a:ln cap="flat" cmpd="sng" w="12700">
            <a:solidFill>
              <a:srgbClr val="1D4ED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5" name="Google Shape;1075;p31"/>
          <p:cNvSpPr/>
          <p:nvPr/>
        </p:nvSpPr>
        <p:spPr>
          <a:xfrm>
            <a:off x="2990088" y="3337560"/>
            <a:ext cx="3182100" cy="365700"/>
          </a:xfrm>
          <a:prstGeom prst="rect">
            <a:avLst/>
          </a:prstGeom>
          <a:solidFill>
            <a:srgbClr val="DBE5F8"/>
          </a:solidFill>
          <a:ln cap="flat" cmpd="sng" w="9525">
            <a:solidFill>
              <a:srgbClr val="1D4ED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6" name="Google Shape;1076;p31"/>
          <p:cNvSpPr/>
          <p:nvPr/>
        </p:nvSpPr>
        <p:spPr>
          <a:xfrm>
            <a:off x="3081528" y="3337560"/>
            <a:ext cx="2999100" cy="3657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1F2937"/>
              </a:buClr>
              <a:buSzPts val="900"/>
              <a:buFont typeface="Consolas"/>
              <a:buNone/>
            </a:pPr>
            <a:r>
              <a:rPr b="1" i="0" lang="en-US" sz="900" u="none" cap="none" strike="noStrike">
                <a:solidFill>
                  <a:srgbClr val="1F2937"/>
                </a:solidFill>
                <a:latin typeface="Consolas"/>
                <a:ea typeface="Consolas"/>
                <a:cs typeface="Consolas"/>
                <a:sym typeface="Consolas"/>
              </a:rPr>
              <a:t>AgentProfileRecord</a:t>
            </a:r>
            <a:r>
              <a:rPr b="0" i="1" lang="en-US" sz="800" u="none" cap="none" strike="noStrike">
                <a:solidFill>
                  <a:srgbClr val="4B5563"/>
                </a:solidFill>
                <a:latin typeface="Calibri"/>
                <a:ea typeface="Calibri"/>
                <a:cs typeface="Calibri"/>
                <a:sym typeface="Calibri"/>
              </a:rPr>
              <a:t>   who the agent is</a:t>
            </a:r>
            <a:endParaRPr b="0" i="0" sz="900" u="none" cap="none" strike="noStrike">
              <a:solidFill>
                <a:schemeClr val="dk1"/>
              </a:solidFill>
              <a:latin typeface="Calibri"/>
              <a:ea typeface="Calibri"/>
              <a:cs typeface="Calibri"/>
              <a:sym typeface="Calibri"/>
            </a:endParaRPr>
          </a:p>
        </p:txBody>
      </p:sp>
      <p:sp>
        <p:nvSpPr>
          <p:cNvPr id="1077" name="Google Shape;1077;p31"/>
          <p:cNvSpPr/>
          <p:nvPr/>
        </p:nvSpPr>
        <p:spPr>
          <a:xfrm>
            <a:off x="2880360" y="3776472"/>
            <a:ext cx="109800" cy="365700"/>
          </a:xfrm>
          <a:prstGeom prst="rect">
            <a:avLst/>
          </a:prstGeom>
          <a:solidFill>
            <a:srgbClr val="0F766E"/>
          </a:solidFill>
          <a:ln cap="flat" cmpd="sng" w="12700">
            <a:solidFill>
              <a:srgbClr val="0F766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8" name="Google Shape;1078;p31"/>
          <p:cNvSpPr/>
          <p:nvPr/>
        </p:nvSpPr>
        <p:spPr>
          <a:xfrm>
            <a:off x="2990088" y="3776472"/>
            <a:ext cx="3182100" cy="365700"/>
          </a:xfrm>
          <a:prstGeom prst="rect">
            <a:avLst/>
          </a:prstGeom>
          <a:solidFill>
            <a:srgbClr val="D5EBE8"/>
          </a:solidFill>
          <a:ln cap="flat" cmpd="sng" w="9525">
            <a:solidFill>
              <a:srgbClr val="0F766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9" name="Google Shape;1079;p31"/>
          <p:cNvSpPr/>
          <p:nvPr/>
        </p:nvSpPr>
        <p:spPr>
          <a:xfrm>
            <a:off x="3081528" y="3776472"/>
            <a:ext cx="2999100" cy="3657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1F2937"/>
              </a:buClr>
              <a:buSzPts val="900"/>
              <a:buFont typeface="Consolas"/>
              <a:buNone/>
            </a:pPr>
            <a:r>
              <a:rPr b="1" i="0" lang="en-US" sz="900" u="none" cap="none" strike="noStrike">
                <a:solidFill>
                  <a:srgbClr val="1F2937"/>
                </a:solidFill>
                <a:latin typeface="Consolas"/>
                <a:ea typeface="Consolas"/>
                <a:cs typeface="Consolas"/>
                <a:sym typeface="Consolas"/>
              </a:rPr>
              <a:t>ThreadRecord</a:t>
            </a:r>
            <a:r>
              <a:rPr b="0" i="1" lang="en-US" sz="800" u="none" cap="none" strike="noStrike">
                <a:solidFill>
                  <a:srgbClr val="4B5563"/>
                </a:solidFill>
                <a:latin typeface="Calibri"/>
                <a:ea typeface="Calibri"/>
                <a:cs typeface="Calibri"/>
                <a:sym typeface="Calibri"/>
              </a:rPr>
              <a:t>   per-thread metadata</a:t>
            </a:r>
            <a:endParaRPr b="0" i="0" sz="900" u="none" cap="none" strike="noStrike">
              <a:solidFill>
                <a:schemeClr val="dk1"/>
              </a:solidFill>
              <a:latin typeface="Calibri"/>
              <a:ea typeface="Calibri"/>
              <a:cs typeface="Calibri"/>
              <a:sym typeface="Calibri"/>
            </a:endParaRPr>
          </a:p>
        </p:txBody>
      </p:sp>
      <p:sp>
        <p:nvSpPr>
          <p:cNvPr id="1080" name="Google Shape;1080;p31"/>
          <p:cNvSpPr/>
          <p:nvPr/>
        </p:nvSpPr>
        <p:spPr>
          <a:xfrm>
            <a:off x="2880360" y="4114800"/>
            <a:ext cx="640200" cy="183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6B7280"/>
              </a:buClr>
              <a:buSzPts val="750"/>
              <a:buFont typeface="Calibri"/>
              <a:buNone/>
            </a:pPr>
            <a:r>
              <a:rPr b="0" i="1" lang="en-US" sz="750" u="none" cap="none" strike="noStrike">
                <a:solidFill>
                  <a:srgbClr val="6B7280"/>
                </a:solidFill>
                <a:latin typeface="Calibri"/>
                <a:ea typeface="Calibri"/>
                <a:cs typeface="Calibri"/>
                <a:sym typeface="Calibri"/>
              </a:rPr>
              <a:t>families:</a:t>
            </a:r>
            <a:endParaRPr b="0" i="0" sz="750" u="none" cap="none" strike="noStrike">
              <a:solidFill>
                <a:schemeClr val="dk1"/>
              </a:solidFill>
              <a:latin typeface="Calibri"/>
              <a:ea typeface="Calibri"/>
              <a:cs typeface="Calibri"/>
              <a:sym typeface="Calibri"/>
            </a:endParaRPr>
          </a:p>
        </p:txBody>
      </p:sp>
      <p:sp>
        <p:nvSpPr>
          <p:cNvPr id="1081" name="Google Shape;1081;p31"/>
          <p:cNvSpPr/>
          <p:nvPr/>
        </p:nvSpPr>
        <p:spPr>
          <a:xfrm>
            <a:off x="3520440" y="4160520"/>
            <a:ext cx="91500" cy="91500"/>
          </a:xfrm>
          <a:prstGeom prst="rect">
            <a:avLst/>
          </a:prstGeom>
          <a:solidFill>
            <a:srgbClr val="B45309"/>
          </a:solidFill>
          <a:ln cap="flat" cmpd="sng" w="12700">
            <a:solidFill>
              <a:srgbClr val="B4530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2" name="Google Shape;1082;p31"/>
          <p:cNvSpPr/>
          <p:nvPr/>
        </p:nvSpPr>
        <p:spPr>
          <a:xfrm>
            <a:off x="3639312" y="4114800"/>
            <a:ext cx="777300" cy="183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4B5563"/>
              </a:buClr>
              <a:buSzPts val="800"/>
              <a:buFont typeface="Calibri"/>
              <a:buNone/>
            </a:pPr>
            <a:r>
              <a:rPr b="0" i="0" lang="en-US" sz="800" u="none" cap="none" strike="noStrike">
                <a:solidFill>
                  <a:srgbClr val="4B5563"/>
                </a:solidFill>
                <a:latin typeface="Calibri"/>
                <a:ea typeface="Calibri"/>
                <a:cs typeface="Calibri"/>
                <a:sym typeface="Calibri"/>
              </a:rPr>
              <a:t>Memories</a:t>
            </a:r>
            <a:endParaRPr b="0" i="0" sz="800" u="none" cap="none" strike="noStrike">
              <a:solidFill>
                <a:schemeClr val="dk1"/>
              </a:solidFill>
              <a:latin typeface="Calibri"/>
              <a:ea typeface="Calibri"/>
              <a:cs typeface="Calibri"/>
              <a:sym typeface="Calibri"/>
            </a:endParaRPr>
          </a:p>
        </p:txBody>
      </p:sp>
      <p:sp>
        <p:nvSpPr>
          <p:cNvPr id="1083" name="Google Shape;1083;p31"/>
          <p:cNvSpPr/>
          <p:nvPr/>
        </p:nvSpPr>
        <p:spPr>
          <a:xfrm>
            <a:off x="4434840" y="4160520"/>
            <a:ext cx="91500" cy="91500"/>
          </a:xfrm>
          <a:prstGeom prst="rect">
            <a:avLst/>
          </a:prstGeom>
          <a:solidFill>
            <a:srgbClr val="1D4ED8"/>
          </a:solidFill>
          <a:ln cap="flat" cmpd="sng" w="12700">
            <a:solidFill>
              <a:srgbClr val="1D4ED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4" name="Google Shape;1084;p31"/>
          <p:cNvSpPr/>
          <p:nvPr/>
        </p:nvSpPr>
        <p:spPr>
          <a:xfrm>
            <a:off x="4553712" y="4114800"/>
            <a:ext cx="777300" cy="183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4B5563"/>
              </a:buClr>
              <a:buSzPts val="800"/>
              <a:buFont typeface="Calibri"/>
              <a:buNone/>
            </a:pPr>
            <a:r>
              <a:rPr b="0" i="0" lang="en-US" sz="800" u="none" cap="none" strike="noStrike">
                <a:solidFill>
                  <a:srgbClr val="4B5563"/>
                </a:solidFill>
                <a:latin typeface="Calibri"/>
                <a:ea typeface="Calibri"/>
                <a:cs typeface="Calibri"/>
                <a:sym typeface="Calibri"/>
              </a:rPr>
              <a:t>Facts</a:t>
            </a:r>
            <a:endParaRPr b="0" i="0" sz="800" u="none" cap="none" strike="noStrike">
              <a:solidFill>
                <a:schemeClr val="dk1"/>
              </a:solidFill>
              <a:latin typeface="Calibri"/>
              <a:ea typeface="Calibri"/>
              <a:cs typeface="Calibri"/>
              <a:sym typeface="Calibri"/>
            </a:endParaRPr>
          </a:p>
        </p:txBody>
      </p:sp>
      <p:sp>
        <p:nvSpPr>
          <p:cNvPr id="1085" name="Google Shape;1085;p31"/>
          <p:cNvSpPr/>
          <p:nvPr/>
        </p:nvSpPr>
        <p:spPr>
          <a:xfrm>
            <a:off x="5349240" y="4160520"/>
            <a:ext cx="91500" cy="91500"/>
          </a:xfrm>
          <a:prstGeom prst="rect">
            <a:avLst/>
          </a:prstGeom>
          <a:solidFill>
            <a:srgbClr val="0F766E"/>
          </a:solidFill>
          <a:ln cap="flat" cmpd="sng" w="12700">
            <a:solidFill>
              <a:srgbClr val="0F766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6" name="Google Shape;1086;p31"/>
          <p:cNvSpPr/>
          <p:nvPr/>
        </p:nvSpPr>
        <p:spPr>
          <a:xfrm>
            <a:off x="5468112" y="4114800"/>
            <a:ext cx="777300" cy="183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4B5563"/>
              </a:buClr>
              <a:buSzPts val="800"/>
              <a:buFont typeface="Calibri"/>
              <a:buNone/>
            </a:pPr>
            <a:r>
              <a:rPr b="0" i="0" lang="en-US" sz="800" u="none" cap="none" strike="noStrike">
                <a:solidFill>
                  <a:srgbClr val="4B5563"/>
                </a:solidFill>
                <a:latin typeface="Calibri"/>
                <a:ea typeface="Calibri"/>
                <a:cs typeface="Calibri"/>
                <a:sym typeface="Calibri"/>
              </a:rPr>
              <a:t>Threads</a:t>
            </a:r>
            <a:endParaRPr b="0" i="0" sz="800" u="none" cap="none" strike="noStrike">
              <a:solidFill>
                <a:schemeClr val="dk1"/>
              </a:solidFill>
              <a:latin typeface="Calibri"/>
              <a:ea typeface="Calibri"/>
              <a:cs typeface="Calibri"/>
              <a:sym typeface="Calibri"/>
            </a:endParaRPr>
          </a:p>
        </p:txBody>
      </p:sp>
      <p:sp>
        <p:nvSpPr>
          <p:cNvPr id="1087" name="Google Shape;1087;p31"/>
          <p:cNvSpPr/>
          <p:nvPr/>
        </p:nvSpPr>
        <p:spPr>
          <a:xfrm>
            <a:off x="6355080" y="1143000"/>
            <a:ext cx="2423100" cy="2469000"/>
          </a:xfrm>
          <a:prstGeom prst="roundRect">
            <a:avLst>
              <a:gd fmla="val 2264" name="adj"/>
            </a:avLst>
          </a:prstGeom>
          <a:solidFill>
            <a:srgbClr val="FCEBEB"/>
          </a:solidFill>
          <a:ln cap="flat" cmpd="sng" w="12700">
            <a:solidFill>
              <a:srgbClr val="C7463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8" name="Google Shape;1088;p31"/>
          <p:cNvSpPr/>
          <p:nvPr/>
        </p:nvSpPr>
        <p:spPr>
          <a:xfrm>
            <a:off x="6519672" y="1252728"/>
            <a:ext cx="2094000" cy="224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A32D2D"/>
              </a:buClr>
              <a:buSzPts val="700"/>
              <a:buFont typeface="Calibri"/>
              <a:buNone/>
            </a:pPr>
            <a:r>
              <a:rPr b="1" i="0" lang="en-US" sz="700" u="none" cap="none" strike="noStrike">
                <a:solidFill>
                  <a:srgbClr val="A32D2D"/>
                </a:solidFill>
                <a:latin typeface="Calibri"/>
                <a:ea typeface="Calibri"/>
                <a:cs typeface="Calibri"/>
                <a:sym typeface="Calibri"/>
              </a:rPr>
              <a:t>SEARCH</a:t>
            </a:r>
            <a:endParaRPr b="0" i="0" sz="7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791F1F"/>
              </a:buClr>
              <a:buSzPts val="1000"/>
              <a:buFont typeface="Calibri"/>
              <a:buNone/>
            </a:pPr>
            <a:r>
              <a:rPr b="1" i="0" lang="en-US" sz="1000" u="none" cap="none" strike="noStrike">
                <a:solidFill>
                  <a:srgbClr val="791F1F"/>
                </a:solidFill>
                <a:latin typeface="Calibri"/>
                <a:ea typeface="Calibri"/>
                <a:cs typeface="Calibri"/>
                <a:sym typeface="Calibri"/>
              </a:rPr>
              <a:t>OracleAgentMemory</a:t>
            </a:r>
            <a:endParaRPr b="0" i="0" sz="7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000000"/>
              </a:buClr>
              <a:buSzPts val="300"/>
              <a:buFont typeface="Calibri"/>
              <a:buNone/>
            </a:pPr>
            <a:r>
              <a:rPr b="0" i="0" lang="en-US" sz="300" u="none" cap="none" strike="noStrike">
                <a:solidFill>
                  <a:srgbClr val="000000"/>
                </a:solidFill>
                <a:latin typeface="Calibri"/>
                <a:ea typeface="Calibri"/>
                <a:cs typeface="Calibri"/>
                <a:sym typeface="Calibri"/>
              </a:rPr>
              <a:t> </a:t>
            </a:r>
            <a:endParaRPr b="0" i="0" sz="7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1F2937"/>
              </a:buClr>
              <a:buSzPts val="900"/>
              <a:buFont typeface="Consolas"/>
              <a:buNone/>
            </a:pPr>
            <a:r>
              <a:rPr b="0" i="0" lang="en-US" sz="900" u="none" cap="none" strike="noStrike">
                <a:solidFill>
                  <a:srgbClr val="1F2937"/>
                </a:solidFill>
                <a:latin typeface="Consolas"/>
                <a:ea typeface="Consolas"/>
                <a:cs typeface="Consolas"/>
                <a:sym typeface="Consolas"/>
              </a:rPr>
              <a:t>.search(</a:t>
            </a:r>
            <a:endParaRPr b="0" i="0" sz="7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1F2937"/>
              </a:buClr>
              <a:buSzPts val="900"/>
              <a:buFont typeface="Consolas"/>
              <a:buNone/>
            </a:pPr>
            <a:r>
              <a:rPr b="0" i="0" lang="en-US" sz="900" u="none" cap="none" strike="noStrike">
                <a:solidFill>
                  <a:srgbClr val="1F2937"/>
                </a:solidFill>
                <a:latin typeface="Consolas"/>
                <a:ea typeface="Consolas"/>
                <a:cs typeface="Consolas"/>
                <a:sym typeface="Consolas"/>
              </a:rPr>
              <a:t>  query=...,</a:t>
            </a:r>
            <a:endParaRPr b="0" i="0" sz="7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1F2937"/>
              </a:buClr>
              <a:buSzPts val="900"/>
              <a:buFont typeface="Consolas"/>
              <a:buNone/>
            </a:pPr>
            <a:r>
              <a:rPr b="0" i="0" lang="en-US" sz="900" u="none" cap="none" strike="noStrike">
                <a:solidFill>
                  <a:srgbClr val="1F2937"/>
                </a:solidFill>
                <a:latin typeface="Consolas"/>
                <a:ea typeface="Consolas"/>
                <a:cs typeface="Consolas"/>
                <a:sym typeface="Consolas"/>
              </a:rPr>
              <a:t>  scope=SearchScope(</a:t>
            </a:r>
            <a:endParaRPr b="0" i="0" sz="7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1F2937"/>
              </a:buClr>
              <a:buSzPts val="900"/>
              <a:buFont typeface="Consolas"/>
              <a:buNone/>
            </a:pPr>
            <a:r>
              <a:rPr b="0" i="0" lang="en-US" sz="900" u="none" cap="none" strike="noStrike">
                <a:solidFill>
                  <a:srgbClr val="1F2937"/>
                </a:solidFill>
                <a:latin typeface="Consolas"/>
                <a:ea typeface="Consolas"/>
                <a:cs typeface="Consolas"/>
                <a:sym typeface="Consolas"/>
              </a:rPr>
              <a:t>    user_id=...,</a:t>
            </a:r>
            <a:endParaRPr b="0" i="0" sz="7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1F2937"/>
              </a:buClr>
              <a:buSzPts val="900"/>
              <a:buFont typeface="Consolas"/>
              <a:buNone/>
            </a:pPr>
            <a:r>
              <a:rPr b="0" i="0" lang="en-US" sz="900" u="none" cap="none" strike="noStrike">
                <a:solidFill>
                  <a:srgbClr val="1F2937"/>
                </a:solidFill>
                <a:latin typeface="Consolas"/>
                <a:ea typeface="Consolas"/>
                <a:cs typeface="Consolas"/>
                <a:sym typeface="Consolas"/>
              </a:rPr>
              <a:t>    agent_id=...,</a:t>
            </a:r>
            <a:endParaRPr b="0" i="0" sz="7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1F2937"/>
              </a:buClr>
              <a:buSzPts val="900"/>
              <a:buFont typeface="Consolas"/>
              <a:buNone/>
            </a:pPr>
            <a:r>
              <a:rPr b="0" i="0" lang="en-US" sz="900" u="none" cap="none" strike="noStrike">
                <a:solidFill>
                  <a:srgbClr val="1F2937"/>
                </a:solidFill>
                <a:latin typeface="Consolas"/>
                <a:ea typeface="Consolas"/>
                <a:cs typeface="Consolas"/>
                <a:sym typeface="Consolas"/>
              </a:rPr>
              <a:t>    record_types=...</a:t>
            </a:r>
            <a:endParaRPr b="0" i="0" sz="7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1F2937"/>
              </a:buClr>
              <a:buSzPts val="900"/>
              <a:buFont typeface="Consolas"/>
              <a:buNone/>
            </a:pPr>
            <a:r>
              <a:rPr b="0" i="0" lang="en-US" sz="900" u="none" cap="none" strike="noStrike">
                <a:solidFill>
                  <a:srgbClr val="1F2937"/>
                </a:solidFill>
                <a:latin typeface="Consolas"/>
                <a:ea typeface="Consolas"/>
                <a:cs typeface="Consolas"/>
                <a:sym typeface="Consolas"/>
              </a:rPr>
              <a:t>  )</a:t>
            </a:r>
            <a:endParaRPr b="0" i="0" sz="7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1F2937"/>
              </a:buClr>
              <a:buSzPts val="900"/>
              <a:buFont typeface="Consolas"/>
              <a:buNone/>
            </a:pPr>
            <a:r>
              <a:rPr b="0" i="0" lang="en-US" sz="900" u="none" cap="none" strike="noStrike">
                <a:solidFill>
                  <a:srgbClr val="1F2937"/>
                </a:solidFill>
                <a:latin typeface="Consolas"/>
                <a:ea typeface="Consolas"/>
                <a:cs typeface="Consolas"/>
                <a:sym typeface="Consolas"/>
              </a:rPr>
              <a:t>)</a:t>
            </a:r>
            <a:endParaRPr b="0" i="0" sz="7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000000"/>
              </a:buClr>
              <a:buSzPts val="300"/>
              <a:buFont typeface="Calibri"/>
              <a:buNone/>
            </a:pPr>
            <a:r>
              <a:rPr b="0" i="0" lang="en-US" sz="300" u="none" cap="none" strike="noStrike">
                <a:solidFill>
                  <a:srgbClr val="000000"/>
                </a:solidFill>
                <a:latin typeface="Calibri"/>
                <a:ea typeface="Calibri"/>
                <a:cs typeface="Calibri"/>
                <a:sym typeface="Calibri"/>
              </a:rPr>
              <a:t> </a:t>
            </a:r>
            <a:endParaRPr b="0" i="0" sz="7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A32D2D"/>
              </a:buClr>
              <a:buSzPts val="750"/>
              <a:buFont typeface="Calibri"/>
              <a:buNone/>
            </a:pPr>
            <a:r>
              <a:rPr b="0" i="1" lang="en-US" sz="750" u="none" cap="none" strike="noStrike">
                <a:solidFill>
                  <a:srgbClr val="A32D2D"/>
                </a:solidFill>
                <a:latin typeface="Calibri"/>
                <a:ea typeface="Calibri"/>
                <a:cs typeface="Calibri"/>
                <a:sym typeface="Calibri"/>
              </a:rPr>
              <a:t>→ ranked OracleSearchResult[]</a:t>
            </a:r>
            <a:endParaRPr b="0" i="0" sz="700" u="none" cap="none" strike="noStrike">
              <a:solidFill>
                <a:schemeClr val="dk1"/>
              </a:solidFill>
              <a:latin typeface="Calibri"/>
              <a:ea typeface="Calibri"/>
              <a:cs typeface="Calibri"/>
              <a:sym typeface="Calibri"/>
            </a:endParaRPr>
          </a:p>
        </p:txBody>
      </p:sp>
      <p:sp>
        <p:nvSpPr>
          <p:cNvPr id="1089" name="Google Shape;1089;p31"/>
          <p:cNvSpPr/>
          <p:nvPr/>
        </p:nvSpPr>
        <p:spPr>
          <a:xfrm>
            <a:off x="6355080" y="3703320"/>
            <a:ext cx="2423100" cy="685800"/>
          </a:xfrm>
          <a:prstGeom prst="roundRect">
            <a:avLst>
              <a:gd fmla="val 6667" name="adj"/>
            </a:avLst>
          </a:prstGeom>
          <a:solidFill>
            <a:srgbClr val="FFFFFF"/>
          </a:solidFill>
          <a:ln cap="flat" cmpd="sng" w="9525">
            <a:solidFill>
              <a:srgbClr val="C74634"/>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0" name="Google Shape;1090;p31"/>
          <p:cNvSpPr/>
          <p:nvPr/>
        </p:nvSpPr>
        <p:spPr>
          <a:xfrm>
            <a:off x="6492240" y="3749040"/>
            <a:ext cx="2148900" cy="59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F2937"/>
              </a:buClr>
              <a:buSzPts val="800"/>
              <a:buFont typeface="Calibri"/>
              <a:buNone/>
            </a:pPr>
            <a:r>
              <a:rPr b="1" i="0" lang="en-US" sz="800" u="none" cap="none" strike="noStrike">
                <a:solidFill>
                  <a:srgbClr val="1F2937"/>
                </a:solidFill>
                <a:latin typeface="Calibri"/>
                <a:ea typeface="Calibri"/>
                <a:cs typeface="Calibri"/>
                <a:sym typeface="Calibri"/>
              </a:rPr>
              <a:t>thread_id is optional. </a:t>
            </a:r>
            <a:r>
              <a:rPr b="0" i="1" lang="en-US" sz="750" u="none" cap="none" strike="noStrike">
                <a:solidFill>
                  <a:srgbClr val="4B5563"/>
                </a:solidFill>
                <a:latin typeface="Calibri"/>
                <a:ea typeface="Calibri"/>
                <a:cs typeface="Calibri"/>
                <a:sym typeface="Calibri"/>
              </a:rPr>
              <a:t>Leave it out and search spans every conversation this user has had with the agent.</a:t>
            </a:r>
            <a:endParaRPr b="0" i="0" sz="800" u="none" cap="none" strike="noStrike">
              <a:solidFill>
                <a:schemeClr val="dk1"/>
              </a:solidFill>
              <a:latin typeface="Calibri"/>
              <a:ea typeface="Calibri"/>
              <a:cs typeface="Calibri"/>
              <a:sym typeface="Calibri"/>
            </a:endParaRPr>
          </a:p>
        </p:txBody>
      </p:sp>
      <p:cxnSp>
        <p:nvCxnSpPr>
          <p:cNvPr id="1091" name="Google Shape;1091;p31"/>
          <p:cNvCxnSpPr/>
          <p:nvPr/>
        </p:nvCxnSpPr>
        <p:spPr>
          <a:xfrm>
            <a:off x="2651760" y="1828800"/>
            <a:ext cx="228600" cy="0"/>
          </a:xfrm>
          <a:prstGeom prst="straightConnector1">
            <a:avLst/>
          </a:prstGeom>
          <a:noFill/>
          <a:ln cap="flat" cmpd="sng" w="12700">
            <a:solidFill>
              <a:srgbClr val="6B7280"/>
            </a:solidFill>
            <a:prstDash val="solid"/>
            <a:round/>
            <a:headEnd len="sm" w="sm" type="none"/>
            <a:tailEnd len="med" w="med" type="triangle"/>
          </a:ln>
        </p:spPr>
      </p:cxnSp>
      <p:cxnSp>
        <p:nvCxnSpPr>
          <p:cNvPr id="1092" name="Google Shape;1092;p31"/>
          <p:cNvCxnSpPr/>
          <p:nvPr/>
        </p:nvCxnSpPr>
        <p:spPr>
          <a:xfrm>
            <a:off x="2651760" y="3543300"/>
            <a:ext cx="228600" cy="0"/>
          </a:xfrm>
          <a:prstGeom prst="straightConnector1">
            <a:avLst/>
          </a:prstGeom>
          <a:noFill/>
          <a:ln cap="flat" cmpd="sng" w="12700">
            <a:solidFill>
              <a:srgbClr val="6B7280"/>
            </a:solidFill>
            <a:prstDash val="solid"/>
            <a:round/>
            <a:headEnd len="sm" w="sm" type="none"/>
            <a:tailEnd len="med" w="med" type="triangle"/>
          </a:ln>
        </p:spPr>
      </p:cxnSp>
      <p:cxnSp>
        <p:nvCxnSpPr>
          <p:cNvPr id="1093" name="Google Shape;1093;p31"/>
          <p:cNvCxnSpPr/>
          <p:nvPr/>
        </p:nvCxnSpPr>
        <p:spPr>
          <a:xfrm>
            <a:off x="6172200" y="2377440"/>
            <a:ext cx="183000" cy="0"/>
          </a:xfrm>
          <a:prstGeom prst="straightConnector1">
            <a:avLst/>
          </a:prstGeom>
          <a:noFill/>
          <a:ln cap="flat" cmpd="sng" w="12700">
            <a:solidFill>
              <a:srgbClr val="C74634"/>
            </a:solidFill>
            <a:prstDash val="solid"/>
            <a:round/>
            <a:headEnd len="med" w="med" type="triangle"/>
            <a:tailEnd len="med" w="med" type="triangle"/>
          </a:ln>
        </p:spPr>
      </p:cxnSp>
      <p:sp>
        <p:nvSpPr>
          <p:cNvPr id="1094" name="Google Shape;1094;p31"/>
          <p:cNvSpPr/>
          <p:nvPr/>
        </p:nvSpPr>
        <p:spPr>
          <a:xfrm>
            <a:off x="365760" y="4864608"/>
            <a:ext cx="8412600" cy="183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4B5563"/>
              </a:buClr>
              <a:buSzPts val="850"/>
              <a:buFont typeface="Calibri"/>
              <a:buNone/>
            </a:pPr>
            <a:r>
              <a:rPr b="0" i="1" lang="en-US" sz="850" u="none" cap="none" strike="noStrike">
                <a:solidFill>
                  <a:srgbClr val="4B5563"/>
                </a:solidFill>
                <a:latin typeface="Calibri"/>
                <a:ea typeface="Calibri"/>
                <a:cs typeface="Calibri"/>
                <a:sym typeface="Calibri"/>
              </a:rPr>
              <a:t>Seven typed record kinds, three families. SearchScope narrows by who and by what kind — same row shape in Oracle, different semantic intent.</a:t>
            </a:r>
            <a:endParaRPr b="0" i="0" sz="850" u="none" cap="none" strike="noStrike">
              <a:solidFill>
                <a:schemeClr val="dk1"/>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EFED"/>
        </a:solidFill>
      </p:bgPr>
    </p:bg>
    <p:spTree>
      <p:nvGrpSpPr>
        <p:cNvPr id="1099" name="Shape 1099"/>
        <p:cNvGrpSpPr/>
        <p:nvPr/>
      </p:nvGrpSpPr>
      <p:grpSpPr>
        <a:xfrm>
          <a:off x="0" y="0"/>
          <a:ext cx="0" cy="0"/>
          <a:chOff x="0" y="0"/>
          <a:chExt cx="0" cy="0"/>
        </a:xfrm>
      </p:grpSpPr>
      <p:sp>
        <p:nvSpPr>
          <p:cNvPr id="1100" name="Google Shape;1100;p32"/>
          <p:cNvSpPr/>
          <p:nvPr/>
        </p:nvSpPr>
        <p:spPr>
          <a:xfrm>
            <a:off x="667512" y="548505"/>
            <a:ext cx="301800" cy="14700"/>
          </a:xfrm>
          <a:prstGeom prst="rect">
            <a:avLst/>
          </a:prstGeom>
          <a:solidFill>
            <a:srgbClr val="C74634"/>
          </a:solidFill>
          <a:ln cap="flat" cmpd="sng" w="12700">
            <a:solidFill>
              <a:srgbClr val="C7463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1" name="Google Shape;1101;p32"/>
          <p:cNvSpPr/>
          <p:nvPr/>
        </p:nvSpPr>
        <p:spPr>
          <a:xfrm>
            <a:off x="667512" y="959985"/>
            <a:ext cx="8229600" cy="1005900"/>
          </a:xfrm>
          <a:prstGeom prst="rect">
            <a:avLst/>
          </a:prstGeom>
          <a:noFill/>
          <a:ln>
            <a:noFill/>
          </a:ln>
        </p:spPr>
        <p:txBody>
          <a:bodyPr anchorCtr="0" anchor="t" bIns="0" lIns="0" spcFirstLastPara="1" rIns="0" wrap="square" tIns="0">
            <a:noAutofit/>
          </a:bodyPr>
          <a:lstStyle/>
          <a:p>
            <a:pPr indent="0" lvl="0" marL="0" marR="0" rtl="0" algn="l">
              <a:lnSpc>
                <a:spcPct val="105000"/>
              </a:lnSpc>
              <a:spcBef>
                <a:spcPts val="0"/>
              </a:spcBef>
              <a:spcAft>
                <a:spcPts val="0"/>
              </a:spcAft>
              <a:buClr>
                <a:srgbClr val="111111"/>
              </a:buClr>
              <a:buSzPts val="2800"/>
              <a:buFont typeface="DM Sans"/>
              <a:buNone/>
            </a:pPr>
            <a:r>
              <a:rPr b="1" i="1" lang="en-US" sz="2800">
                <a:solidFill>
                  <a:srgbClr val="111111"/>
                </a:solidFill>
                <a:latin typeface="DM Sans"/>
                <a:ea typeface="DM Sans"/>
                <a:cs typeface="DM Sans"/>
                <a:sym typeface="DM Sans"/>
              </a:rPr>
              <a:t>CODE</a:t>
            </a:r>
            <a:endParaRPr b="1" i="1" sz="3900" u="none" cap="none" strike="noStrike">
              <a:solidFill>
                <a:schemeClr val="dk1"/>
              </a:solidFill>
              <a:latin typeface="Calibri"/>
              <a:ea typeface="Calibri"/>
              <a:cs typeface="Calibri"/>
              <a:sym typeface="Calibri"/>
            </a:endParaRPr>
          </a:p>
        </p:txBody>
      </p:sp>
      <p:sp>
        <p:nvSpPr>
          <p:cNvPr id="1102" name="Google Shape;1102;p32"/>
          <p:cNvSpPr txBox="1"/>
          <p:nvPr/>
        </p:nvSpPr>
        <p:spPr>
          <a:xfrm>
            <a:off x="96000" y="2009775"/>
            <a:ext cx="8801100" cy="95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500"/>
              <a:t>https://github.com/speechlyze/supplychain_demand_agent_workshop</a:t>
            </a:r>
            <a:endParaRPr b="1" sz="2500"/>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EFED"/>
        </a:solidFill>
      </p:bgPr>
    </p:bg>
    <p:spTree>
      <p:nvGrpSpPr>
        <p:cNvPr id="1107" name="Shape 1107"/>
        <p:cNvGrpSpPr/>
        <p:nvPr/>
      </p:nvGrpSpPr>
      <p:grpSpPr>
        <a:xfrm>
          <a:off x="0" y="0"/>
          <a:ext cx="0" cy="0"/>
          <a:chOff x="0" y="0"/>
          <a:chExt cx="0" cy="0"/>
        </a:xfrm>
      </p:grpSpPr>
      <p:cxnSp>
        <p:nvCxnSpPr>
          <p:cNvPr id="1108" name="Google Shape;1108;p33"/>
          <p:cNvCxnSpPr/>
          <p:nvPr/>
        </p:nvCxnSpPr>
        <p:spPr>
          <a:xfrm>
            <a:off x="384048" y="0"/>
            <a:ext cx="0" cy="5143500"/>
          </a:xfrm>
          <a:prstGeom prst="straightConnector1">
            <a:avLst/>
          </a:prstGeom>
          <a:noFill/>
          <a:ln cap="flat" cmpd="sng" w="9525">
            <a:solidFill>
              <a:srgbClr val="111111">
                <a:alpha val="5100"/>
              </a:srgbClr>
            </a:solidFill>
            <a:prstDash val="solid"/>
            <a:round/>
            <a:headEnd len="sm" w="sm" type="none"/>
            <a:tailEnd len="sm" w="sm" type="none"/>
          </a:ln>
        </p:spPr>
      </p:cxnSp>
      <p:cxnSp>
        <p:nvCxnSpPr>
          <p:cNvPr id="1109" name="Google Shape;1109;p33"/>
          <p:cNvCxnSpPr/>
          <p:nvPr/>
        </p:nvCxnSpPr>
        <p:spPr>
          <a:xfrm>
            <a:off x="768096" y="0"/>
            <a:ext cx="0" cy="5143500"/>
          </a:xfrm>
          <a:prstGeom prst="straightConnector1">
            <a:avLst/>
          </a:prstGeom>
          <a:noFill/>
          <a:ln cap="flat" cmpd="sng" w="9525">
            <a:solidFill>
              <a:srgbClr val="111111">
                <a:alpha val="5100"/>
              </a:srgbClr>
            </a:solidFill>
            <a:prstDash val="solid"/>
            <a:round/>
            <a:headEnd len="sm" w="sm" type="none"/>
            <a:tailEnd len="sm" w="sm" type="none"/>
          </a:ln>
        </p:spPr>
      </p:cxnSp>
      <p:cxnSp>
        <p:nvCxnSpPr>
          <p:cNvPr id="1110" name="Google Shape;1110;p33"/>
          <p:cNvCxnSpPr/>
          <p:nvPr/>
        </p:nvCxnSpPr>
        <p:spPr>
          <a:xfrm>
            <a:off x="1152144" y="0"/>
            <a:ext cx="0" cy="5143500"/>
          </a:xfrm>
          <a:prstGeom prst="straightConnector1">
            <a:avLst/>
          </a:prstGeom>
          <a:noFill/>
          <a:ln cap="flat" cmpd="sng" w="9525">
            <a:solidFill>
              <a:srgbClr val="111111">
                <a:alpha val="5100"/>
              </a:srgbClr>
            </a:solidFill>
            <a:prstDash val="solid"/>
            <a:round/>
            <a:headEnd len="sm" w="sm" type="none"/>
            <a:tailEnd len="sm" w="sm" type="none"/>
          </a:ln>
        </p:spPr>
      </p:cxnSp>
      <p:cxnSp>
        <p:nvCxnSpPr>
          <p:cNvPr id="1111" name="Google Shape;1111;p33"/>
          <p:cNvCxnSpPr/>
          <p:nvPr/>
        </p:nvCxnSpPr>
        <p:spPr>
          <a:xfrm>
            <a:off x="1536192" y="0"/>
            <a:ext cx="0" cy="5143500"/>
          </a:xfrm>
          <a:prstGeom prst="straightConnector1">
            <a:avLst/>
          </a:prstGeom>
          <a:noFill/>
          <a:ln cap="flat" cmpd="sng" w="9525">
            <a:solidFill>
              <a:srgbClr val="111111">
                <a:alpha val="5100"/>
              </a:srgbClr>
            </a:solidFill>
            <a:prstDash val="solid"/>
            <a:round/>
            <a:headEnd len="sm" w="sm" type="none"/>
            <a:tailEnd len="sm" w="sm" type="none"/>
          </a:ln>
        </p:spPr>
      </p:cxnSp>
      <p:cxnSp>
        <p:nvCxnSpPr>
          <p:cNvPr id="1112" name="Google Shape;1112;p33"/>
          <p:cNvCxnSpPr/>
          <p:nvPr/>
        </p:nvCxnSpPr>
        <p:spPr>
          <a:xfrm>
            <a:off x="1920240" y="0"/>
            <a:ext cx="0" cy="5143500"/>
          </a:xfrm>
          <a:prstGeom prst="straightConnector1">
            <a:avLst/>
          </a:prstGeom>
          <a:noFill/>
          <a:ln cap="flat" cmpd="sng" w="9525">
            <a:solidFill>
              <a:srgbClr val="111111">
                <a:alpha val="5100"/>
              </a:srgbClr>
            </a:solidFill>
            <a:prstDash val="solid"/>
            <a:round/>
            <a:headEnd len="sm" w="sm" type="none"/>
            <a:tailEnd len="sm" w="sm" type="none"/>
          </a:ln>
        </p:spPr>
      </p:cxnSp>
      <p:cxnSp>
        <p:nvCxnSpPr>
          <p:cNvPr id="1113" name="Google Shape;1113;p33"/>
          <p:cNvCxnSpPr/>
          <p:nvPr/>
        </p:nvCxnSpPr>
        <p:spPr>
          <a:xfrm>
            <a:off x="2304288" y="0"/>
            <a:ext cx="0" cy="5143500"/>
          </a:xfrm>
          <a:prstGeom prst="straightConnector1">
            <a:avLst/>
          </a:prstGeom>
          <a:noFill/>
          <a:ln cap="flat" cmpd="sng" w="9525">
            <a:solidFill>
              <a:srgbClr val="111111">
                <a:alpha val="5100"/>
              </a:srgbClr>
            </a:solidFill>
            <a:prstDash val="solid"/>
            <a:round/>
            <a:headEnd len="sm" w="sm" type="none"/>
            <a:tailEnd len="sm" w="sm" type="none"/>
          </a:ln>
        </p:spPr>
      </p:cxnSp>
      <p:cxnSp>
        <p:nvCxnSpPr>
          <p:cNvPr id="1114" name="Google Shape;1114;p33"/>
          <p:cNvCxnSpPr/>
          <p:nvPr/>
        </p:nvCxnSpPr>
        <p:spPr>
          <a:xfrm>
            <a:off x="2688336" y="0"/>
            <a:ext cx="0" cy="5143500"/>
          </a:xfrm>
          <a:prstGeom prst="straightConnector1">
            <a:avLst/>
          </a:prstGeom>
          <a:noFill/>
          <a:ln cap="flat" cmpd="sng" w="9525">
            <a:solidFill>
              <a:srgbClr val="111111">
                <a:alpha val="5100"/>
              </a:srgbClr>
            </a:solidFill>
            <a:prstDash val="solid"/>
            <a:round/>
            <a:headEnd len="sm" w="sm" type="none"/>
            <a:tailEnd len="sm" w="sm" type="none"/>
          </a:ln>
        </p:spPr>
      </p:cxnSp>
      <p:cxnSp>
        <p:nvCxnSpPr>
          <p:cNvPr id="1115" name="Google Shape;1115;p33"/>
          <p:cNvCxnSpPr/>
          <p:nvPr/>
        </p:nvCxnSpPr>
        <p:spPr>
          <a:xfrm>
            <a:off x="3072384" y="0"/>
            <a:ext cx="0" cy="5143500"/>
          </a:xfrm>
          <a:prstGeom prst="straightConnector1">
            <a:avLst/>
          </a:prstGeom>
          <a:noFill/>
          <a:ln cap="flat" cmpd="sng" w="9525">
            <a:solidFill>
              <a:srgbClr val="111111">
                <a:alpha val="5100"/>
              </a:srgbClr>
            </a:solidFill>
            <a:prstDash val="solid"/>
            <a:round/>
            <a:headEnd len="sm" w="sm" type="none"/>
            <a:tailEnd len="sm" w="sm" type="none"/>
          </a:ln>
        </p:spPr>
      </p:cxnSp>
      <p:cxnSp>
        <p:nvCxnSpPr>
          <p:cNvPr id="1116" name="Google Shape;1116;p33"/>
          <p:cNvCxnSpPr/>
          <p:nvPr/>
        </p:nvCxnSpPr>
        <p:spPr>
          <a:xfrm>
            <a:off x="3456432" y="0"/>
            <a:ext cx="0" cy="5143500"/>
          </a:xfrm>
          <a:prstGeom prst="straightConnector1">
            <a:avLst/>
          </a:prstGeom>
          <a:noFill/>
          <a:ln cap="flat" cmpd="sng" w="9525">
            <a:solidFill>
              <a:srgbClr val="111111">
                <a:alpha val="5100"/>
              </a:srgbClr>
            </a:solidFill>
            <a:prstDash val="solid"/>
            <a:round/>
            <a:headEnd len="sm" w="sm" type="none"/>
            <a:tailEnd len="sm" w="sm" type="none"/>
          </a:ln>
        </p:spPr>
      </p:cxnSp>
      <p:cxnSp>
        <p:nvCxnSpPr>
          <p:cNvPr id="1117" name="Google Shape;1117;p33"/>
          <p:cNvCxnSpPr/>
          <p:nvPr/>
        </p:nvCxnSpPr>
        <p:spPr>
          <a:xfrm>
            <a:off x="3840480" y="0"/>
            <a:ext cx="0" cy="5143500"/>
          </a:xfrm>
          <a:prstGeom prst="straightConnector1">
            <a:avLst/>
          </a:prstGeom>
          <a:noFill/>
          <a:ln cap="flat" cmpd="sng" w="9525">
            <a:solidFill>
              <a:srgbClr val="111111">
                <a:alpha val="5100"/>
              </a:srgbClr>
            </a:solidFill>
            <a:prstDash val="solid"/>
            <a:round/>
            <a:headEnd len="sm" w="sm" type="none"/>
            <a:tailEnd len="sm" w="sm" type="none"/>
          </a:ln>
        </p:spPr>
      </p:cxnSp>
      <p:cxnSp>
        <p:nvCxnSpPr>
          <p:cNvPr id="1118" name="Google Shape;1118;p33"/>
          <p:cNvCxnSpPr/>
          <p:nvPr/>
        </p:nvCxnSpPr>
        <p:spPr>
          <a:xfrm>
            <a:off x="4224528" y="0"/>
            <a:ext cx="0" cy="5143500"/>
          </a:xfrm>
          <a:prstGeom prst="straightConnector1">
            <a:avLst/>
          </a:prstGeom>
          <a:noFill/>
          <a:ln cap="flat" cmpd="sng" w="9525">
            <a:solidFill>
              <a:srgbClr val="111111">
                <a:alpha val="5100"/>
              </a:srgbClr>
            </a:solidFill>
            <a:prstDash val="solid"/>
            <a:round/>
            <a:headEnd len="sm" w="sm" type="none"/>
            <a:tailEnd len="sm" w="sm" type="none"/>
          </a:ln>
        </p:spPr>
      </p:cxnSp>
      <p:cxnSp>
        <p:nvCxnSpPr>
          <p:cNvPr id="1119" name="Google Shape;1119;p33"/>
          <p:cNvCxnSpPr/>
          <p:nvPr/>
        </p:nvCxnSpPr>
        <p:spPr>
          <a:xfrm>
            <a:off x="4608576" y="0"/>
            <a:ext cx="0" cy="5143500"/>
          </a:xfrm>
          <a:prstGeom prst="straightConnector1">
            <a:avLst/>
          </a:prstGeom>
          <a:noFill/>
          <a:ln cap="flat" cmpd="sng" w="9525">
            <a:solidFill>
              <a:srgbClr val="111111">
                <a:alpha val="5100"/>
              </a:srgbClr>
            </a:solidFill>
            <a:prstDash val="solid"/>
            <a:round/>
            <a:headEnd len="sm" w="sm" type="none"/>
            <a:tailEnd len="sm" w="sm" type="none"/>
          </a:ln>
        </p:spPr>
      </p:cxnSp>
      <p:cxnSp>
        <p:nvCxnSpPr>
          <p:cNvPr id="1120" name="Google Shape;1120;p33"/>
          <p:cNvCxnSpPr/>
          <p:nvPr/>
        </p:nvCxnSpPr>
        <p:spPr>
          <a:xfrm>
            <a:off x="4992624" y="0"/>
            <a:ext cx="0" cy="5143500"/>
          </a:xfrm>
          <a:prstGeom prst="straightConnector1">
            <a:avLst/>
          </a:prstGeom>
          <a:noFill/>
          <a:ln cap="flat" cmpd="sng" w="9525">
            <a:solidFill>
              <a:srgbClr val="111111">
                <a:alpha val="5100"/>
              </a:srgbClr>
            </a:solidFill>
            <a:prstDash val="solid"/>
            <a:round/>
            <a:headEnd len="sm" w="sm" type="none"/>
            <a:tailEnd len="sm" w="sm" type="none"/>
          </a:ln>
        </p:spPr>
      </p:cxnSp>
      <p:cxnSp>
        <p:nvCxnSpPr>
          <p:cNvPr id="1121" name="Google Shape;1121;p33"/>
          <p:cNvCxnSpPr/>
          <p:nvPr/>
        </p:nvCxnSpPr>
        <p:spPr>
          <a:xfrm>
            <a:off x="5376672" y="0"/>
            <a:ext cx="0" cy="5143500"/>
          </a:xfrm>
          <a:prstGeom prst="straightConnector1">
            <a:avLst/>
          </a:prstGeom>
          <a:noFill/>
          <a:ln cap="flat" cmpd="sng" w="9525">
            <a:solidFill>
              <a:srgbClr val="111111">
                <a:alpha val="5100"/>
              </a:srgbClr>
            </a:solidFill>
            <a:prstDash val="solid"/>
            <a:round/>
            <a:headEnd len="sm" w="sm" type="none"/>
            <a:tailEnd len="sm" w="sm" type="none"/>
          </a:ln>
        </p:spPr>
      </p:cxnSp>
      <p:cxnSp>
        <p:nvCxnSpPr>
          <p:cNvPr id="1122" name="Google Shape;1122;p33"/>
          <p:cNvCxnSpPr/>
          <p:nvPr/>
        </p:nvCxnSpPr>
        <p:spPr>
          <a:xfrm>
            <a:off x="5760720" y="0"/>
            <a:ext cx="0" cy="5143500"/>
          </a:xfrm>
          <a:prstGeom prst="straightConnector1">
            <a:avLst/>
          </a:prstGeom>
          <a:noFill/>
          <a:ln cap="flat" cmpd="sng" w="9525">
            <a:solidFill>
              <a:srgbClr val="111111">
                <a:alpha val="5100"/>
              </a:srgbClr>
            </a:solidFill>
            <a:prstDash val="solid"/>
            <a:round/>
            <a:headEnd len="sm" w="sm" type="none"/>
            <a:tailEnd len="sm" w="sm" type="none"/>
          </a:ln>
        </p:spPr>
      </p:cxnSp>
      <p:cxnSp>
        <p:nvCxnSpPr>
          <p:cNvPr id="1123" name="Google Shape;1123;p33"/>
          <p:cNvCxnSpPr/>
          <p:nvPr/>
        </p:nvCxnSpPr>
        <p:spPr>
          <a:xfrm>
            <a:off x="6144768" y="0"/>
            <a:ext cx="0" cy="5143500"/>
          </a:xfrm>
          <a:prstGeom prst="straightConnector1">
            <a:avLst/>
          </a:prstGeom>
          <a:noFill/>
          <a:ln cap="flat" cmpd="sng" w="9525">
            <a:solidFill>
              <a:srgbClr val="111111">
                <a:alpha val="5100"/>
              </a:srgbClr>
            </a:solidFill>
            <a:prstDash val="solid"/>
            <a:round/>
            <a:headEnd len="sm" w="sm" type="none"/>
            <a:tailEnd len="sm" w="sm" type="none"/>
          </a:ln>
        </p:spPr>
      </p:cxnSp>
      <p:cxnSp>
        <p:nvCxnSpPr>
          <p:cNvPr id="1124" name="Google Shape;1124;p33"/>
          <p:cNvCxnSpPr/>
          <p:nvPr/>
        </p:nvCxnSpPr>
        <p:spPr>
          <a:xfrm>
            <a:off x="6528816" y="0"/>
            <a:ext cx="0" cy="5143500"/>
          </a:xfrm>
          <a:prstGeom prst="straightConnector1">
            <a:avLst/>
          </a:prstGeom>
          <a:noFill/>
          <a:ln cap="flat" cmpd="sng" w="9525">
            <a:solidFill>
              <a:srgbClr val="111111">
                <a:alpha val="5100"/>
              </a:srgbClr>
            </a:solidFill>
            <a:prstDash val="solid"/>
            <a:round/>
            <a:headEnd len="sm" w="sm" type="none"/>
            <a:tailEnd len="sm" w="sm" type="none"/>
          </a:ln>
        </p:spPr>
      </p:cxnSp>
      <p:cxnSp>
        <p:nvCxnSpPr>
          <p:cNvPr id="1125" name="Google Shape;1125;p33"/>
          <p:cNvCxnSpPr/>
          <p:nvPr/>
        </p:nvCxnSpPr>
        <p:spPr>
          <a:xfrm>
            <a:off x="6912864" y="0"/>
            <a:ext cx="0" cy="5143500"/>
          </a:xfrm>
          <a:prstGeom prst="straightConnector1">
            <a:avLst/>
          </a:prstGeom>
          <a:noFill/>
          <a:ln cap="flat" cmpd="sng" w="9525">
            <a:solidFill>
              <a:srgbClr val="111111">
                <a:alpha val="5100"/>
              </a:srgbClr>
            </a:solidFill>
            <a:prstDash val="solid"/>
            <a:round/>
            <a:headEnd len="sm" w="sm" type="none"/>
            <a:tailEnd len="sm" w="sm" type="none"/>
          </a:ln>
        </p:spPr>
      </p:cxnSp>
      <p:cxnSp>
        <p:nvCxnSpPr>
          <p:cNvPr id="1126" name="Google Shape;1126;p33"/>
          <p:cNvCxnSpPr/>
          <p:nvPr/>
        </p:nvCxnSpPr>
        <p:spPr>
          <a:xfrm>
            <a:off x="7296912" y="0"/>
            <a:ext cx="0" cy="5143500"/>
          </a:xfrm>
          <a:prstGeom prst="straightConnector1">
            <a:avLst/>
          </a:prstGeom>
          <a:noFill/>
          <a:ln cap="flat" cmpd="sng" w="9525">
            <a:solidFill>
              <a:srgbClr val="111111">
                <a:alpha val="5100"/>
              </a:srgbClr>
            </a:solidFill>
            <a:prstDash val="solid"/>
            <a:round/>
            <a:headEnd len="sm" w="sm" type="none"/>
            <a:tailEnd len="sm" w="sm" type="none"/>
          </a:ln>
        </p:spPr>
      </p:cxnSp>
      <p:cxnSp>
        <p:nvCxnSpPr>
          <p:cNvPr id="1127" name="Google Shape;1127;p33"/>
          <p:cNvCxnSpPr/>
          <p:nvPr/>
        </p:nvCxnSpPr>
        <p:spPr>
          <a:xfrm>
            <a:off x="7680960" y="0"/>
            <a:ext cx="0" cy="5143500"/>
          </a:xfrm>
          <a:prstGeom prst="straightConnector1">
            <a:avLst/>
          </a:prstGeom>
          <a:noFill/>
          <a:ln cap="flat" cmpd="sng" w="9525">
            <a:solidFill>
              <a:srgbClr val="111111">
                <a:alpha val="5100"/>
              </a:srgbClr>
            </a:solidFill>
            <a:prstDash val="solid"/>
            <a:round/>
            <a:headEnd len="sm" w="sm" type="none"/>
            <a:tailEnd len="sm" w="sm" type="none"/>
          </a:ln>
        </p:spPr>
      </p:cxnSp>
      <p:cxnSp>
        <p:nvCxnSpPr>
          <p:cNvPr id="1128" name="Google Shape;1128;p33"/>
          <p:cNvCxnSpPr/>
          <p:nvPr/>
        </p:nvCxnSpPr>
        <p:spPr>
          <a:xfrm>
            <a:off x="8065008" y="0"/>
            <a:ext cx="0" cy="5143500"/>
          </a:xfrm>
          <a:prstGeom prst="straightConnector1">
            <a:avLst/>
          </a:prstGeom>
          <a:noFill/>
          <a:ln cap="flat" cmpd="sng" w="9525">
            <a:solidFill>
              <a:srgbClr val="111111">
                <a:alpha val="5100"/>
              </a:srgbClr>
            </a:solidFill>
            <a:prstDash val="solid"/>
            <a:round/>
            <a:headEnd len="sm" w="sm" type="none"/>
            <a:tailEnd len="sm" w="sm" type="none"/>
          </a:ln>
        </p:spPr>
      </p:cxnSp>
      <p:cxnSp>
        <p:nvCxnSpPr>
          <p:cNvPr id="1129" name="Google Shape;1129;p33"/>
          <p:cNvCxnSpPr/>
          <p:nvPr/>
        </p:nvCxnSpPr>
        <p:spPr>
          <a:xfrm>
            <a:off x="8449056" y="0"/>
            <a:ext cx="0" cy="5143500"/>
          </a:xfrm>
          <a:prstGeom prst="straightConnector1">
            <a:avLst/>
          </a:prstGeom>
          <a:noFill/>
          <a:ln cap="flat" cmpd="sng" w="9525">
            <a:solidFill>
              <a:srgbClr val="111111">
                <a:alpha val="5100"/>
              </a:srgbClr>
            </a:solidFill>
            <a:prstDash val="solid"/>
            <a:round/>
            <a:headEnd len="sm" w="sm" type="none"/>
            <a:tailEnd len="sm" w="sm" type="none"/>
          </a:ln>
        </p:spPr>
      </p:cxnSp>
      <p:cxnSp>
        <p:nvCxnSpPr>
          <p:cNvPr id="1130" name="Google Shape;1130;p33"/>
          <p:cNvCxnSpPr/>
          <p:nvPr/>
        </p:nvCxnSpPr>
        <p:spPr>
          <a:xfrm>
            <a:off x="8833104" y="0"/>
            <a:ext cx="0" cy="5143500"/>
          </a:xfrm>
          <a:prstGeom prst="straightConnector1">
            <a:avLst/>
          </a:prstGeom>
          <a:noFill/>
          <a:ln cap="flat" cmpd="sng" w="9525">
            <a:solidFill>
              <a:srgbClr val="111111">
                <a:alpha val="5100"/>
              </a:srgbClr>
            </a:solidFill>
            <a:prstDash val="solid"/>
            <a:round/>
            <a:headEnd len="sm" w="sm" type="none"/>
            <a:tailEnd len="sm" w="sm" type="none"/>
          </a:ln>
        </p:spPr>
      </p:cxnSp>
      <p:cxnSp>
        <p:nvCxnSpPr>
          <p:cNvPr id="1131" name="Google Shape;1131;p33"/>
          <p:cNvCxnSpPr/>
          <p:nvPr/>
        </p:nvCxnSpPr>
        <p:spPr>
          <a:xfrm>
            <a:off x="0" y="384048"/>
            <a:ext cx="9144000" cy="0"/>
          </a:xfrm>
          <a:prstGeom prst="straightConnector1">
            <a:avLst/>
          </a:prstGeom>
          <a:noFill/>
          <a:ln cap="flat" cmpd="sng" w="9525">
            <a:solidFill>
              <a:srgbClr val="111111">
                <a:alpha val="5100"/>
              </a:srgbClr>
            </a:solidFill>
            <a:prstDash val="solid"/>
            <a:round/>
            <a:headEnd len="sm" w="sm" type="none"/>
            <a:tailEnd len="sm" w="sm" type="none"/>
          </a:ln>
        </p:spPr>
      </p:cxnSp>
      <p:cxnSp>
        <p:nvCxnSpPr>
          <p:cNvPr id="1132" name="Google Shape;1132;p33"/>
          <p:cNvCxnSpPr/>
          <p:nvPr/>
        </p:nvCxnSpPr>
        <p:spPr>
          <a:xfrm>
            <a:off x="0" y="768096"/>
            <a:ext cx="9144000" cy="0"/>
          </a:xfrm>
          <a:prstGeom prst="straightConnector1">
            <a:avLst/>
          </a:prstGeom>
          <a:noFill/>
          <a:ln cap="flat" cmpd="sng" w="9525">
            <a:solidFill>
              <a:srgbClr val="111111">
                <a:alpha val="5100"/>
              </a:srgbClr>
            </a:solidFill>
            <a:prstDash val="solid"/>
            <a:round/>
            <a:headEnd len="sm" w="sm" type="none"/>
            <a:tailEnd len="sm" w="sm" type="none"/>
          </a:ln>
        </p:spPr>
      </p:cxnSp>
      <p:cxnSp>
        <p:nvCxnSpPr>
          <p:cNvPr id="1133" name="Google Shape;1133;p33"/>
          <p:cNvCxnSpPr/>
          <p:nvPr/>
        </p:nvCxnSpPr>
        <p:spPr>
          <a:xfrm>
            <a:off x="0" y="1152144"/>
            <a:ext cx="9144000" cy="0"/>
          </a:xfrm>
          <a:prstGeom prst="straightConnector1">
            <a:avLst/>
          </a:prstGeom>
          <a:noFill/>
          <a:ln cap="flat" cmpd="sng" w="9525">
            <a:solidFill>
              <a:srgbClr val="111111">
                <a:alpha val="5100"/>
              </a:srgbClr>
            </a:solidFill>
            <a:prstDash val="solid"/>
            <a:round/>
            <a:headEnd len="sm" w="sm" type="none"/>
            <a:tailEnd len="sm" w="sm" type="none"/>
          </a:ln>
        </p:spPr>
      </p:cxnSp>
      <p:cxnSp>
        <p:nvCxnSpPr>
          <p:cNvPr id="1134" name="Google Shape;1134;p33"/>
          <p:cNvCxnSpPr/>
          <p:nvPr/>
        </p:nvCxnSpPr>
        <p:spPr>
          <a:xfrm>
            <a:off x="0" y="1536192"/>
            <a:ext cx="9144000" cy="0"/>
          </a:xfrm>
          <a:prstGeom prst="straightConnector1">
            <a:avLst/>
          </a:prstGeom>
          <a:noFill/>
          <a:ln cap="flat" cmpd="sng" w="9525">
            <a:solidFill>
              <a:srgbClr val="111111">
                <a:alpha val="5100"/>
              </a:srgbClr>
            </a:solidFill>
            <a:prstDash val="solid"/>
            <a:round/>
            <a:headEnd len="sm" w="sm" type="none"/>
            <a:tailEnd len="sm" w="sm" type="none"/>
          </a:ln>
        </p:spPr>
      </p:cxnSp>
      <p:cxnSp>
        <p:nvCxnSpPr>
          <p:cNvPr id="1135" name="Google Shape;1135;p33"/>
          <p:cNvCxnSpPr/>
          <p:nvPr/>
        </p:nvCxnSpPr>
        <p:spPr>
          <a:xfrm>
            <a:off x="0" y="1920240"/>
            <a:ext cx="9144000" cy="0"/>
          </a:xfrm>
          <a:prstGeom prst="straightConnector1">
            <a:avLst/>
          </a:prstGeom>
          <a:noFill/>
          <a:ln cap="flat" cmpd="sng" w="9525">
            <a:solidFill>
              <a:srgbClr val="111111">
                <a:alpha val="5100"/>
              </a:srgbClr>
            </a:solidFill>
            <a:prstDash val="solid"/>
            <a:round/>
            <a:headEnd len="sm" w="sm" type="none"/>
            <a:tailEnd len="sm" w="sm" type="none"/>
          </a:ln>
        </p:spPr>
      </p:cxnSp>
      <p:cxnSp>
        <p:nvCxnSpPr>
          <p:cNvPr id="1136" name="Google Shape;1136;p33"/>
          <p:cNvCxnSpPr/>
          <p:nvPr/>
        </p:nvCxnSpPr>
        <p:spPr>
          <a:xfrm>
            <a:off x="0" y="2304288"/>
            <a:ext cx="9144000" cy="0"/>
          </a:xfrm>
          <a:prstGeom prst="straightConnector1">
            <a:avLst/>
          </a:prstGeom>
          <a:noFill/>
          <a:ln cap="flat" cmpd="sng" w="9525">
            <a:solidFill>
              <a:srgbClr val="111111">
                <a:alpha val="5100"/>
              </a:srgbClr>
            </a:solidFill>
            <a:prstDash val="solid"/>
            <a:round/>
            <a:headEnd len="sm" w="sm" type="none"/>
            <a:tailEnd len="sm" w="sm" type="none"/>
          </a:ln>
        </p:spPr>
      </p:cxnSp>
      <p:cxnSp>
        <p:nvCxnSpPr>
          <p:cNvPr id="1137" name="Google Shape;1137;p33"/>
          <p:cNvCxnSpPr/>
          <p:nvPr/>
        </p:nvCxnSpPr>
        <p:spPr>
          <a:xfrm>
            <a:off x="0" y="2688336"/>
            <a:ext cx="9144000" cy="0"/>
          </a:xfrm>
          <a:prstGeom prst="straightConnector1">
            <a:avLst/>
          </a:prstGeom>
          <a:noFill/>
          <a:ln cap="flat" cmpd="sng" w="9525">
            <a:solidFill>
              <a:srgbClr val="111111">
                <a:alpha val="5100"/>
              </a:srgbClr>
            </a:solidFill>
            <a:prstDash val="solid"/>
            <a:round/>
            <a:headEnd len="sm" w="sm" type="none"/>
            <a:tailEnd len="sm" w="sm" type="none"/>
          </a:ln>
        </p:spPr>
      </p:cxnSp>
      <p:cxnSp>
        <p:nvCxnSpPr>
          <p:cNvPr id="1138" name="Google Shape;1138;p33"/>
          <p:cNvCxnSpPr/>
          <p:nvPr/>
        </p:nvCxnSpPr>
        <p:spPr>
          <a:xfrm>
            <a:off x="0" y="3072384"/>
            <a:ext cx="9144000" cy="0"/>
          </a:xfrm>
          <a:prstGeom prst="straightConnector1">
            <a:avLst/>
          </a:prstGeom>
          <a:noFill/>
          <a:ln cap="flat" cmpd="sng" w="9525">
            <a:solidFill>
              <a:srgbClr val="111111">
                <a:alpha val="5100"/>
              </a:srgbClr>
            </a:solidFill>
            <a:prstDash val="solid"/>
            <a:round/>
            <a:headEnd len="sm" w="sm" type="none"/>
            <a:tailEnd len="sm" w="sm" type="none"/>
          </a:ln>
        </p:spPr>
      </p:cxnSp>
      <p:cxnSp>
        <p:nvCxnSpPr>
          <p:cNvPr id="1139" name="Google Shape;1139;p33"/>
          <p:cNvCxnSpPr/>
          <p:nvPr/>
        </p:nvCxnSpPr>
        <p:spPr>
          <a:xfrm>
            <a:off x="0" y="3456432"/>
            <a:ext cx="9144000" cy="0"/>
          </a:xfrm>
          <a:prstGeom prst="straightConnector1">
            <a:avLst/>
          </a:prstGeom>
          <a:noFill/>
          <a:ln cap="flat" cmpd="sng" w="9525">
            <a:solidFill>
              <a:srgbClr val="111111">
                <a:alpha val="5100"/>
              </a:srgbClr>
            </a:solidFill>
            <a:prstDash val="solid"/>
            <a:round/>
            <a:headEnd len="sm" w="sm" type="none"/>
            <a:tailEnd len="sm" w="sm" type="none"/>
          </a:ln>
        </p:spPr>
      </p:cxnSp>
      <p:cxnSp>
        <p:nvCxnSpPr>
          <p:cNvPr id="1140" name="Google Shape;1140;p33"/>
          <p:cNvCxnSpPr/>
          <p:nvPr/>
        </p:nvCxnSpPr>
        <p:spPr>
          <a:xfrm>
            <a:off x="0" y="3840480"/>
            <a:ext cx="9144000" cy="0"/>
          </a:xfrm>
          <a:prstGeom prst="straightConnector1">
            <a:avLst/>
          </a:prstGeom>
          <a:noFill/>
          <a:ln cap="flat" cmpd="sng" w="9525">
            <a:solidFill>
              <a:srgbClr val="111111">
                <a:alpha val="5100"/>
              </a:srgbClr>
            </a:solidFill>
            <a:prstDash val="solid"/>
            <a:round/>
            <a:headEnd len="sm" w="sm" type="none"/>
            <a:tailEnd len="sm" w="sm" type="none"/>
          </a:ln>
        </p:spPr>
      </p:cxnSp>
      <p:cxnSp>
        <p:nvCxnSpPr>
          <p:cNvPr id="1141" name="Google Shape;1141;p33"/>
          <p:cNvCxnSpPr/>
          <p:nvPr/>
        </p:nvCxnSpPr>
        <p:spPr>
          <a:xfrm>
            <a:off x="0" y="4224528"/>
            <a:ext cx="9144000" cy="0"/>
          </a:xfrm>
          <a:prstGeom prst="straightConnector1">
            <a:avLst/>
          </a:prstGeom>
          <a:noFill/>
          <a:ln cap="flat" cmpd="sng" w="9525">
            <a:solidFill>
              <a:srgbClr val="111111">
                <a:alpha val="5100"/>
              </a:srgbClr>
            </a:solidFill>
            <a:prstDash val="solid"/>
            <a:round/>
            <a:headEnd len="sm" w="sm" type="none"/>
            <a:tailEnd len="sm" w="sm" type="none"/>
          </a:ln>
        </p:spPr>
      </p:cxnSp>
      <p:cxnSp>
        <p:nvCxnSpPr>
          <p:cNvPr id="1142" name="Google Shape;1142;p33"/>
          <p:cNvCxnSpPr/>
          <p:nvPr/>
        </p:nvCxnSpPr>
        <p:spPr>
          <a:xfrm>
            <a:off x="0" y="4608576"/>
            <a:ext cx="9144000" cy="0"/>
          </a:xfrm>
          <a:prstGeom prst="straightConnector1">
            <a:avLst/>
          </a:prstGeom>
          <a:noFill/>
          <a:ln cap="flat" cmpd="sng" w="9525">
            <a:solidFill>
              <a:srgbClr val="111111">
                <a:alpha val="5100"/>
              </a:srgbClr>
            </a:solidFill>
            <a:prstDash val="solid"/>
            <a:round/>
            <a:headEnd len="sm" w="sm" type="none"/>
            <a:tailEnd len="sm" w="sm" type="none"/>
          </a:ln>
        </p:spPr>
      </p:cxnSp>
      <p:cxnSp>
        <p:nvCxnSpPr>
          <p:cNvPr id="1143" name="Google Shape;1143;p33"/>
          <p:cNvCxnSpPr/>
          <p:nvPr/>
        </p:nvCxnSpPr>
        <p:spPr>
          <a:xfrm>
            <a:off x="0" y="4992624"/>
            <a:ext cx="9144000" cy="0"/>
          </a:xfrm>
          <a:prstGeom prst="straightConnector1">
            <a:avLst/>
          </a:prstGeom>
          <a:noFill/>
          <a:ln cap="flat" cmpd="sng" w="9525">
            <a:solidFill>
              <a:srgbClr val="111111">
                <a:alpha val="5100"/>
              </a:srgbClr>
            </a:solidFill>
            <a:prstDash val="solid"/>
            <a:round/>
            <a:headEnd len="sm" w="sm" type="none"/>
            <a:tailEnd len="sm" w="sm" type="none"/>
          </a:ln>
        </p:spPr>
      </p:cxnSp>
      <p:sp>
        <p:nvSpPr>
          <p:cNvPr id="1144" name="Google Shape;1144;p33"/>
          <p:cNvSpPr/>
          <p:nvPr/>
        </p:nvSpPr>
        <p:spPr>
          <a:xfrm>
            <a:off x="5486400" y="283464"/>
            <a:ext cx="1280100" cy="201300"/>
          </a:xfrm>
          <a:prstGeom prst="rect">
            <a:avLst/>
          </a:prstGeom>
          <a:noFill/>
          <a:ln>
            <a:noFill/>
          </a:ln>
        </p:spPr>
        <p:txBody>
          <a:bodyPr anchorCtr="0" anchor="ctr" bIns="0" lIns="0" spcFirstLastPara="1" rIns="0" wrap="square" tIns="0">
            <a:noAutofit/>
          </a:bodyPr>
          <a:lstStyle/>
          <a:p>
            <a:pPr indent="0" lvl="0" marL="0" marR="0" rtl="0" algn="r">
              <a:spcBef>
                <a:spcPts val="0"/>
              </a:spcBef>
              <a:spcAft>
                <a:spcPts val="0"/>
              </a:spcAft>
              <a:buClr>
                <a:srgbClr val="C74634"/>
              </a:buClr>
              <a:buSzPts val="1300"/>
              <a:buFont typeface="DM Sans"/>
              <a:buNone/>
            </a:pPr>
            <a:r>
              <a:rPr b="1" i="0" lang="en-US" sz="1300" u="none" cap="none" strike="noStrike">
                <a:solidFill>
                  <a:srgbClr val="C74634"/>
                </a:solidFill>
                <a:latin typeface="DM Sans"/>
                <a:ea typeface="DM Sans"/>
                <a:cs typeface="DM Sans"/>
                <a:sym typeface="DM Sans"/>
              </a:rPr>
              <a:t>ORACLE</a:t>
            </a:r>
            <a:endParaRPr b="0" i="0" sz="1300" u="none" cap="none" strike="noStrike">
              <a:solidFill>
                <a:schemeClr val="dk1"/>
              </a:solidFill>
              <a:latin typeface="Calibri"/>
              <a:ea typeface="Calibri"/>
              <a:cs typeface="Calibri"/>
              <a:sym typeface="Calibri"/>
            </a:endParaRPr>
          </a:p>
        </p:txBody>
      </p:sp>
      <p:sp>
        <p:nvSpPr>
          <p:cNvPr id="1145" name="Google Shape;1145;p33"/>
          <p:cNvSpPr/>
          <p:nvPr/>
        </p:nvSpPr>
        <p:spPr>
          <a:xfrm>
            <a:off x="6858000" y="320040"/>
            <a:ext cx="7200" cy="146400"/>
          </a:xfrm>
          <a:prstGeom prst="rect">
            <a:avLst/>
          </a:prstGeom>
          <a:solidFill>
            <a:srgbClr val="C8C4BF"/>
          </a:solidFill>
          <a:ln cap="flat" cmpd="sng" w="12700">
            <a:solidFill>
              <a:srgbClr val="C8C4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6" name="Google Shape;1146;p33"/>
          <p:cNvSpPr/>
          <p:nvPr/>
        </p:nvSpPr>
        <p:spPr>
          <a:xfrm>
            <a:off x="6903720" y="283464"/>
            <a:ext cx="1828800" cy="2013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4A4A4A"/>
              </a:buClr>
              <a:buSzPts val="1000"/>
              <a:buFont typeface="DM Sans"/>
              <a:buNone/>
            </a:pPr>
            <a:r>
              <a:rPr b="0" i="0" lang="en-US" sz="1000" u="none" cap="none" strike="noStrike">
                <a:solidFill>
                  <a:srgbClr val="4A4A4A"/>
                </a:solidFill>
                <a:latin typeface="DM Sans"/>
                <a:ea typeface="DM Sans"/>
                <a:cs typeface="DM Sans"/>
                <a:sym typeface="DM Sans"/>
              </a:rPr>
              <a:t>AI Developer Experience</a:t>
            </a:r>
            <a:endParaRPr b="0" i="0" sz="1000" u="none" cap="none" strike="noStrike">
              <a:solidFill>
                <a:schemeClr val="dk1"/>
              </a:solidFill>
              <a:latin typeface="Calibri"/>
              <a:ea typeface="Calibri"/>
              <a:cs typeface="Calibri"/>
              <a:sym typeface="Calibri"/>
            </a:endParaRPr>
          </a:p>
        </p:txBody>
      </p:sp>
      <p:sp>
        <p:nvSpPr>
          <p:cNvPr id="1147" name="Google Shape;1147;p33"/>
          <p:cNvSpPr/>
          <p:nvPr/>
        </p:nvSpPr>
        <p:spPr>
          <a:xfrm>
            <a:off x="667512" y="1645920"/>
            <a:ext cx="7809000" cy="2743200"/>
          </a:xfrm>
          <a:prstGeom prst="rect">
            <a:avLst/>
          </a:prstGeom>
          <a:noFill/>
          <a:ln>
            <a:noFill/>
          </a:ln>
        </p:spPr>
        <p:txBody>
          <a:bodyPr anchorCtr="0" anchor="t" bIns="0" lIns="0" spcFirstLastPara="1" rIns="0" wrap="square" tIns="0">
            <a:noAutofit/>
          </a:bodyPr>
          <a:lstStyle/>
          <a:p>
            <a:pPr indent="0" lvl="0" marL="0" marR="0" rtl="0" algn="l">
              <a:lnSpc>
                <a:spcPct val="105000"/>
              </a:lnSpc>
              <a:spcBef>
                <a:spcPts val="0"/>
              </a:spcBef>
              <a:spcAft>
                <a:spcPts val="0"/>
              </a:spcAft>
              <a:buClr>
                <a:srgbClr val="111111"/>
              </a:buClr>
              <a:buSzPts val="4200"/>
              <a:buFont typeface="DM Sans"/>
              <a:buNone/>
            </a:pPr>
            <a:r>
              <a:rPr b="1" lang="en-US" sz="4200">
                <a:solidFill>
                  <a:srgbClr val="A32D2D"/>
                </a:solidFill>
                <a:latin typeface="DM Sans"/>
                <a:ea typeface="DM Sans"/>
                <a:cs typeface="DM Sans"/>
                <a:sym typeface="DM Sans"/>
              </a:rPr>
              <a:t>Part 2: </a:t>
            </a:r>
            <a:r>
              <a:rPr b="1" lang="en-US" sz="4200">
                <a:solidFill>
                  <a:srgbClr val="A32D2D"/>
                </a:solidFill>
                <a:latin typeface="DM Sans"/>
                <a:ea typeface="DM Sans"/>
                <a:cs typeface="DM Sans"/>
                <a:sym typeface="DM Sans"/>
              </a:rPr>
              <a:t>Oracle</a:t>
            </a:r>
            <a:r>
              <a:rPr b="1" lang="en-US" sz="4200">
                <a:solidFill>
                  <a:srgbClr val="A32D2D"/>
                </a:solidFill>
                <a:latin typeface="DM Sans"/>
                <a:ea typeface="DM Sans"/>
                <a:cs typeface="DM Sans"/>
                <a:sym typeface="DM Sans"/>
              </a:rPr>
              <a:t> AI Database</a:t>
            </a:r>
            <a:r>
              <a:rPr b="1" lang="en-US" sz="4200">
                <a:solidFill>
                  <a:srgbClr val="111111"/>
                </a:solidFill>
                <a:latin typeface="DM Sans"/>
                <a:ea typeface="DM Sans"/>
                <a:cs typeface="DM Sans"/>
                <a:sym typeface="DM Sans"/>
              </a:rPr>
              <a:t> </a:t>
            </a:r>
            <a:br>
              <a:rPr b="1" lang="en-US" sz="4200">
                <a:solidFill>
                  <a:srgbClr val="111111"/>
                </a:solidFill>
                <a:latin typeface="DM Sans"/>
                <a:ea typeface="DM Sans"/>
                <a:cs typeface="DM Sans"/>
                <a:sym typeface="DM Sans"/>
              </a:rPr>
            </a:br>
            <a:r>
              <a:rPr b="1" lang="en-US" sz="4200">
                <a:solidFill>
                  <a:srgbClr val="111111"/>
                </a:solidFill>
                <a:latin typeface="DM Sans"/>
                <a:ea typeface="DM Sans"/>
                <a:cs typeface="DM Sans"/>
                <a:sym typeface="DM Sans"/>
              </a:rPr>
              <a:t>and Langchain for AI Agents</a:t>
            </a:r>
            <a:endParaRPr b="0" i="0" sz="4200" u="none" cap="none" strike="noStrike">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7"/>
          <p:cNvSpPr txBox="1"/>
          <p:nvPr>
            <p:ph type="title"/>
          </p:nvPr>
        </p:nvSpPr>
        <p:spPr>
          <a:xfrm>
            <a:off x="596375" y="2391875"/>
            <a:ext cx="1800300" cy="360000"/>
          </a:xfrm>
          <a:prstGeom prst="rect">
            <a:avLst/>
          </a:prstGeom>
          <a:noFill/>
          <a:ln>
            <a:noFill/>
          </a:ln>
        </p:spPr>
        <p:txBody>
          <a:bodyPr anchorCtr="0" anchor="b" bIns="0" lIns="0" spcFirstLastPara="1" rIns="0" wrap="square" tIns="0">
            <a:normAutofit fontScale="90000"/>
          </a:bodyPr>
          <a:lstStyle/>
          <a:p>
            <a:pPr indent="0" lvl="0" marL="0" rtl="0" algn="l">
              <a:lnSpc>
                <a:spcPct val="100000"/>
              </a:lnSpc>
              <a:spcBef>
                <a:spcPts val="0"/>
              </a:spcBef>
              <a:spcAft>
                <a:spcPts val="0"/>
              </a:spcAft>
              <a:buClr>
                <a:schemeClr val="lt1"/>
              </a:buClr>
              <a:buSzPct val="100000"/>
              <a:buFont typeface="Arial"/>
              <a:buNone/>
            </a:pPr>
            <a:r>
              <a:rPr lang="en-US">
                <a:latin typeface="Lexend Deca"/>
                <a:ea typeface="Lexend Deca"/>
                <a:cs typeface="Lexend Deca"/>
                <a:sym typeface="Lexend Deca"/>
              </a:rPr>
              <a:t>Instructors</a:t>
            </a:r>
            <a:endParaRPr>
              <a:latin typeface="Lexend Deca"/>
              <a:ea typeface="Lexend Deca"/>
              <a:cs typeface="Lexend Deca"/>
              <a:sym typeface="Lexend Deca"/>
            </a:endParaRPr>
          </a:p>
        </p:txBody>
      </p:sp>
      <p:sp>
        <p:nvSpPr>
          <p:cNvPr id="118" name="Google Shape;118;p7"/>
          <p:cNvSpPr txBox="1"/>
          <p:nvPr>
            <p:ph idx="1" type="body"/>
          </p:nvPr>
        </p:nvSpPr>
        <p:spPr>
          <a:xfrm>
            <a:off x="4325811" y="3023287"/>
            <a:ext cx="1332300" cy="1758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Clr>
                <a:schemeClr val="lt1"/>
              </a:buClr>
              <a:buSzPts val="1200"/>
              <a:buNone/>
            </a:pPr>
            <a:r>
              <a:rPr lang="en-US">
                <a:latin typeface="Lexend Deca"/>
                <a:ea typeface="Lexend Deca"/>
                <a:cs typeface="Lexend Deca"/>
                <a:sym typeface="Lexend Deca"/>
              </a:rPr>
              <a:t>Nacho Martinez</a:t>
            </a:r>
            <a:endParaRPr>
              <a:latin typeface="Lexend Deca"/>
              <a:ea typeface="Lexend Deca"/>
              <a:cs typeface="Lexend Deca"/>
              <a:sym typeface="Lexend Deca"/>
            </a:endParaRPr>
          </a:p>
        </p:txBody>
      </p:sp>
      <p:sp>
        <p:nvSpPr>
          <p:cNvPr id="119" name="Google Shape;119;p7"/>
          <p:cNvSpPr txBox="1"/>
          <p:nvPr>
            <p:ph idx="3" type="body"/>
          </p:nvPr>
        </p:nvSpPr>
        <p:spPr>
          <a:xfrm>
            <a:off x="4325811" y="3265549"/>
            <a:ext cx="1332300" cy="1566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Clr>
                <a:schemeClr val="lt1"/>
              </a:buClr>
              <a:buSzPts val="1100"/>
              <a:buNone/>
            </a:pPr>
            <a:r>
              <a:rPr lang="en-US">
                <a:latin typeface="Lexend Deca"/>
                <a:ea typeface="Lexend Deca"/>
                <a:cs typeface="Lexend Deca"/>
                <a:sym typeface="Lexend Deca"/>
              </a:rPr>
              <a:t>Data Science Advocate</a:t>
            </a:r>
            <a:endParaRPr>
              <a:latin typeface="Lexend Deca"/>
              <a:ea typeface="Lexend Deca"/>
              <a:cs typeface="Lexend Deca"/>
              <a:sym typeface="Lexend Deca"/>
            </a:endParaRPr>
          </a:p>
        </p:txBody>
      </p:sp>
      <p:sp>
        <p:nvSpPr>
          <p:cNvPr id="120" name="Google Shape;120;p7"/>
          <p:cNvSpPr txBox="1"/>
          <p:nvPr>
            <p:ph idx="8" type="body"/>
          </p:nvPr>
        </p:nvSpPr>
        <p:spPr>
          <a:xfrm>
            <a:off x="6120151" y="3053629"/>
            <a:ext cx="1332300" cy="1758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Clr>
                <a:schemeClr val="lt1"/>
              </a:buClr>
              <a:buSzPts val="1200"/>
              <a:buNone/>
            </a:pPr>
            <a:r>
              <a:rPr lang="en-US">
                <a:latin typeface="Lexend Deca"/>
                <a:ea typeface="Lexend Deca"/>
                <a:cs typeface="Lexend Deca"/>
                <a:sym typeface="Lexend Deca"/>
              </a:rPr>
              <a:t>Casius Lee</a:t>
            </a:r>
            <a:endParaRPr>
              <a:latin typeface="Lexend Deca"/>
              <a:ea typeface="Lexend Deca"/>
              <a:cs typeface="Lexend Deca"/>
              <a:sym typeface="Lexend Deca"/>
            </a:endParaRPr>
          </a:p>
        </p:txBody>
      </p:sp>
      <p:sp>
        <p:nvSpPr>
          <p:cNvPr id="121" name="Google Shape;121;p7"/>
          <p:cNvSpPr txBox="1"/>
          <p:nvPr>
            <p:ph idx="9" type="body"/>
          </p:nvPr>
        </p:nvSpPr>
        <p:spPr>
          <a:xfrm>
            <a:off x="5867949" y="3272688"/>
            <a:ext cx="1836600" cy="1566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Clr>
                <a:schemeClr val="lt1"/>
              </a:buClr>
              <a:buSzPts val="1100"/>
              <a:buNone/>
            </a:pPr>
            <a:r>
              <a:rPr lang="en-US">
                <a:latin typeface="Lexend Deca"/>
                <a:ea typeface="Lexend Deca"/>
                <a:cs typeface="Lexend Deca"/>
                <a:sym typeface="Lexend Deca"/>
              </a:rPr>
              <a:t>AI Developer Advocate</a:t>
            </a:r>
            <a:endParaRPr>
              <a:latin typeface="Lexend Deca"/>
              <a:ea typeface="Lexend Deca"/>
              <a:cs typeface="Lexend Deca"/>
              <a:sym typeface="Lexend Deca"/>
            </a:endParaRPr>
          </a:p>
        </p:txBody>
      </p:sp>
      <p:pic>
        <p:nvPicPr>
          <p:cNvPr id="122" name="Google Shape;122;p7"/>
          <p:cNvPicPr preferRelativeResize="0"/>
          <p:nvPr/>
        </p:nvPicPr>
        <p:blipFill>
          <a:blip r:embed="rId3">
            <a:alphaModFix/>
          </a:blip>
          <a:stretch>
            <a:fillRect/>
          </a:stretch>
        </p:blipFill>
        <p:spPr>
          <a:xfrm>
            <a:off x="4426150" y="1825226"/>
            <a:ext cx="1131600" cy="1131600"/>
          </a:xfrm>
          <a:prstGeom prst="ellipse">
            <a:avLst/>
          </a:prstGeom>
          <a:noFill/>
          <a:ln>
            <a:noFill/>
          </a:ln>
        </p:spPr>
      </p:pic>
      <p:pic>
        <p:nvPicPr>
          <p:cNvPr id="123" name="Google Shape;123;p7"/>
          <p:cNvPicPr preferRelativeResize="0"/>
          <p:nvPr/>
        </p:nvPicPr>
        <p:blipFill>
          <a:blip r:embed="rId4">
            <a:alphaModFix/>
          </a:blip>
          <a:stretch>
            <a:fillRect/>
          </a:stretch>
        </p:blipFill>
        <p:spPr>
          <a:xfrm>
            <a:off x="6111550" y="1825224"/>
            <a:ext cx="1131600" cy="1131600"/>
          </a:xfrm>
          <a:prstGeom prst="ellipse">
            <a:avLst/>
          </a:prstGeom>
          <a:noFill/>
          <a:ln>
            <a:noFill/>
          </a:ln>
        </p:spPr>
      </p:pic>
      <p:pic>
        <p:nvPicPr>
          <p:cNvPr id="124" name="Google Shape;124;p7"/>
          <p:cNvPicPr preferRelativeResize="0"/>
          <p:nvPr/>
        </p:nvPicPr>
        <p:blipFill>
          <a:blip r:embed="rId5">
            <a:alphaModFix/>
          </a:blip>
          <a:stretch>
            <a:fillRect/>
          </a:stretch>
        </p:blipFill>
        <p:spPr>
          <a:xfrm>
            <a:off x="2740748" y="1825225"/>
            <a:ext cx="1131600" cy="1131600"/>
          </a:xfrm>
          <a:prstGeom prst="ellipse">
            <a:avLst/>
          </a:prstGeom>
          <a:noFill/>
          <a:ln>
            <a:noFill/>
          </a:ln>
        </p:spPr>
      </p:pic>
      <p:sp>
        <p:nvSpPr>
          <p:cNvPr id="125" name="Google Shape;125;p7"/>
          <p:cNvSpPr txBox="1"/>
          <p:nvPr>
            <p:ph idx="1" type="body"/>
          </p:nvPr>
        </p:nvSpPr>
        <p:spPr>
          <a:xfrm>
            <a:off x="2497148" y="3053625"/>
            <a:ext cx="1618800" cy="1758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Clr>
                <a:schemeClr val="lt1"/>
              </a:buClr>
              <a:buSzPts val="1200"/>
              <a:buNone/>
            </a:pPr>
            <a:r>
              <a:rPr lang="en-US">
                <a:latin typeface="Lexend Deca"/>
                <a:ea typeface="Lexend Deca"/>
                <a:cs typeface="Lexend Deca"/>
                <a:sym typeface="Lexend Deca"/>
              </a:rPr>
              <a:t>Anant Srivastava</a:t>
            </a:r>
            <a:endParaRPr>
              <a:latin typeface="Lexend Deca"/>
              <a:ea typeface="Lexend Deca"/>
              <a:cs typeface="Lexend Deca"/>
              <a:sym typeface="Lexend Deca"/>
            </a:endParaRPr>
          </a:p>
        </p:txBody>
      </p:sp>
      <p:sp>
        <p:nvSpPr>
          <p:cNvPr id="126" name="Google Shape;126;p7"/>
          <p:cNvSpPr txBox="1"/>
          <p:nvPr>
            <p:ph idx="3" type="body"/>
          </p:nvPr>
        </p:nvSpPr>
        <p:spPr>
          <a:xfrm>
            <a:off x="2640410" y="3326224"/>
            <a:ext cx="1332300" cy="1566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Clr>
                <a:schemeClr val="lt1"/>
              </a:buClr>
              <a:buSzPts val="1100"/>
              <a:buNone/>
            </a:pPr>
            <a:r>
              <a:rPr lang="en-US">
                <a:latin typeface="Lexend Deca"/>
                <a:ea typeface="Lexend Deca"/>
                <a:cs typeface="Lexend Deca"/>
                <a:sym typeface="Lexend Deca"/>
              </a:rPr>
              <a:t>Principal Technologist</a:t>
            </a:r>
            <a:endParaRPr>
              <a:latin typeface="Lexend Deca"/>
              <a:ea typeface="Lexend Deca"/>
              <a:cs typeface="Lexend Deca"/>
              <a:sym typeface="Lexend Deca"/>
            </a:endParaRPr>
          </a:p>
        </p:txBody>
      </p:sp>
    </p:spTree>
  </p:cSld>
  <p:clrMapOvr>
    <a:masterClrMapping/>
  </p:clrMapOvr>
  <mc:AlternateContent>
    <mc:Choice Requires="p14">
      <p:transition p14:dur="250">
        <p:fade/>
      </p:transition>
    </mc:Choice>
    <mc:Fallback>
      <p:transition>
        <p:fade/>
      </p:transition>
    </mc:Fallback>
  </mc:AlternateContent>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EFED"/>
        </a:solidFill>
      </p:bgPr>
    </p:bg>
    <p:spTree>
      <p:nvGrpSpPr>
        <p:cNvPr id="1152" name="Shape 1152"/>
        <p:cNvGrpSpPr/>
        <p:nvPr/>
      </p:nvGrpSpPr>
      <p:grpSpPr>
        <a:xfrm>
          <a:off x="0" y="0"/>
          <a:ext cx="0" cy="0"/>
          <a:chOff x="0" y="0"/>
          <a:chExt cx="0" cy="0"/>
        </a:xfrm>
      </p:grpSpPr>
      <p:sp>
        <p:nvSpPr>
          <p:cNvPr id="1153" name="Google Shape;1153;p34"/>
          <p:cNvSpPr/>
          <p:nvPr/>
        </p:nvSpPr>
        <p:spPr>
          <a:xfrm>
            <a:off x="667512" y="548505"/>
            <a:ext cx="301800" cy="14700"/>
          </a:xfrm>
          <a:prstGeom prst="rect">
            <a:avLst/>
          </a:prstGeom>
          <a:solidFill>
            <a:srgbClr val="C74634"/>
          </a:solidFill>
          <a:ln cap="flat" cmpd="sng" w="12700">
            <a:solidFill>
              <a:srgbClr val="C7463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4" name="Google Shape;1154;p34"/>
          <p:cNvSpPr/>
          <p:nvPr/>
        </p:nvSpPr>
        <p:spPr>
          <a:xfrm>
            <a:off x="667512" y="959985"/>
            <a:ext cx="8229600" cy="1005900"/>
          </a:xfrm>
          <a:prstGeom prst="rect">
            <a:avLst/>
          </a:prstGeom>
          <a:noFill/>
          <a:ln>
            <a:noFill/>
          </a:ln>
        </p:spPr>
        <p:txBody>
          <a:bodyPr anchorCtr="0" anchor="t" bIns="0" lIns="0" spcFirstLastPara="1" rIns="0" wrap="square" tIns="0">
            <a:noAutofit/>
          </a:bodyPr>
          <a:lstStyle/>
          <a:p>
            <a:pPr indent="0" lvl="0" marL="0" marR="0" rtl="0" algn="l">
              <a:lnSpc>
                <a:spcPct val="105000"/>
              </a:lnSpc>
              <a:spcBef>
                <a:spcPts val="0"/>
              </a:spcBef>
              <a:spcAft>
                <a:spcPts val="0"/>
              </a:spcAft>
              <a:buClr>
                <a:srgbClr val="111111"/>
              </a:buClr>
              <a:buSzPts val="2800"/>
              <a:buFont typeface="DM Sans"/>
              <a:buNone/>
            </a:pPr>
            <a:r>
              <a:rPr b="1" i="1" lang="en-US" sz="2800">
                <a:solidFill>
                  <a:srgbClr val="111111"/>
                </a:solidFill>
                <a:latin typeface="DM Sans"/>
                <a:ea typeface="DM Sans"/>
                <a:cs typeface="DM Sans"/>
                <a:sym typeface="DM Sans"/>
              </a:rPr>
              <a:t>CODE</a:t>
            </a:r>
            <a:endParaRPr b="1" i="1" sz="3900" u="none" cap="none" strike="noStrike">
              <a:solidFill>
                <a:schemeClr val="dk1"/>
              </a:solidFill>
              <a:latin typeface="Calibri"/>
              <a:ea typeface="Calibri"/>
              <a:cs typeface="Calibri"/>
              <a:sym typeface="Calibri"/>
            </a:endParaRPr>
          </a:p>
        </p:txBody>
      </p:sp>
      <p:sp>
        <p:nvSpPr>
          <p:cNvPr id="1155" name="Google Shape;1155;p34"/>
          <p:cNvSpPr txBox="1"/>
          <p:nvPr/>
        </p:nvSpPr>
        <p:spPr>
          <a:xfrm>
            <a:off x="96000" y="2009775"/>
            <a:ext cx="8801100" cy="95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500"/>
              <a:t>https://github.com/speechlyze/supplychain_demand_agent_workshop</a:t>
            </a:r>
            <a:endParaRPr b="1" sz="2500"/>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160" name="Shape 1160"/>
        <p:cNvGrpSpPr/>
        <p:nvPr/>
      </p:nvGrpSpPr>
      <p:grpSpPr>
        <a:xfrm>
          <a:off x="0" y="0"/>
          <a:ext cx="0" cy="0"/>
          <a:chOff x="0" y="0"/>
          <a:chExt cx="0" cy="0"/>
        </a:xfrm>
      </p:grpSpPr>
      <p:sp>
        <p:nvSpPr>
          <p:cNvPr id="1161" name="Google Shape;1161;p35"/>
          <p:cNvSpPr/>
          <p:nvPr/>
        </p:nvSpPr>
        <p:spPr>
          <a:xfrm>
            <a:off x="365760" y="164592"/>
            <a:ext cx="8412480" cy="36576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1F2937"/>
              </a:buClr>
              <a:buSzPts val="1800"/>
              <a:buFont typeface="Calibri"/>
              <a:buNone/>
            </a:pPr>
            <a:r>
              <a:rPr b="1" i="0" lang="en-US" sz="1800" u="none" cap="none" strike="noStrike">
                <a:solidFill>
                  <a:srgbClr val="1F2937"/>
                </a:solidFill>
                <a:latin typeface="Calibri"/>
                <a:ea typeface="Calibri"/>
                <a:cs typeface="Calibri"/>
                <a:sym typeface="Calibri"/>
              </a:rPr>
              <a:t>Reference architecture by provider layer</a:t>
            </a:r>
            <a:endParaRPr b="0" i="0" sz="1800" u="none" cap="none" strike="noStrike">
              <a:solidFill>
                <a:schemeClr val="dk1"/>
              </a:solidFill>
              <a:latin typeface="Calibri"/>
              <a:ea typeface="Calibri"/>
              <a:cs typeface="Calibri"/>
              <a:sym typeface="Calibri"/>
            </a:endParaRPr>
          </a:p>
        </p:txBody>
      </p:sp>
      <p:sp>
        <p:nvSpPr>
          <p:cNvPr id="1162" name="Google Shape;1162;p35"/>
          <p:cNvSpPr/>
          <p:nvPr/>
        </p:nvSpPr>
        <p:spPr>
          <a:xfrm>
            <a:off x="7772400" y="201168"/>
            <a:ext cx="914400" cy="274320"/>
          </a:xfrm>
          <a:prstGeom prst="rect">
            <a:avLst/>
          </a:prstGeom>
          <a:noFill/>
          <a:ln>
            <a:noFill/>
          </a:ln>
        </p:spPr>
        <p:txBody>
          <a:bodyPr anchorCtr="0" anchor="ctr" bIns="0" lIns="0" spcFirstLastPara="1" rIns="0" wrap="square" tIns="0">
            <a:noAutofit/>
          </a:bodyPr>
          <a:lstStyle/>
          <a:p>
            <a:pPr indent="0" lvl="0" marL="0" marR="0" rtl="0" algn="r">
              <a:spcBef>
                <a:spcPts val="0"/>
              </a:spcBef>
              <a:spcAft>
                <a:spcPts val="0"/>
              </a:spcAft>
              <a:buClr>
                <a:srgbClr val="C74634"/>
              </a:buClr>
              <a:buSzPts val="1100"/>
              <a:buFont typeface="Calibri"/>
              <a:buNone/>
            </a:pPr>
            <a:r>
              <a:rPr b="1" i="0" lang="en-US" sz="1100" u="none" cap="none" strike="noStrike">
                <a:solidFill>
                  <a:srgbClr val="C74634"/>
                </a:solidFill>
                <a:latin typeface="Calibri"/>
                <a:ea typeface="Calibri"/>
                <a:cs typeface="Calibri"/>
                <a:sym typeface="Calibri"/>
              </a:rPr>
              <a:t>ORACLE</a:t>
            </a:r>
            <a:endParaRPr b="0" i="0" sz="1100" u="none" cap="none" strike="noStrike">
              <a:solidFill>
                <a:schemeClr val="dk1"/>
              </a:solidFill>
              <a:latin typeface="Calibri"/>
              <a:ea typeface="Calibri"/>
              <a:cs typeface="Calibri"/>
              <a:sym typeface="Calibri"/>
            </a:endParaRPr>
          </a:p>
        </p:txBody>
      </p:sp>
      <p:sp>
        <p:nvSpPr>
          <p:cNvPr id="1163" name="Google Shape;1163;p35"/>
          <p:cNvSpPr/>
          <p:nvPr/>
        </p:nvSpPr>
        <p:spPr>
          <a:xfrm>
            <a:off x="274320" y="640080"/>
            <a:ext cx="6126480" cy="1188720"/>
          </a:xfrm>
          <a:prstGeom prst="roundRect">
            <a:avLst>
              <a:gd fmla="val 6154" name="adj"/>
            </a:avLst>
          </a:prstGeom>
          <a:solidFill>
            <a:srgbClr val="ECFDF5"/>
          </a:solidFill>
          <a:ln cap="flat" cmpd="sng" w="9525">
            <a:solidFill>
              <a:srgbClr val="16A08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4" name="Google Shape;1164;p35"/>
          <p:cNvSpPr/>
          <p:nvPr/>
        </p:nvSpPr>
        <p:spPr>
          <a:xfrm>
            <a:off x="274320" y="640080"/>
            <a:ext cx="6126480" cy="329184"/>
          </a:xfrm>
          <a:prstGeom prst="rect">
            <a:avLst/>
          </a:prstGeom>
          <a:solidFill>
            <a:srgbClr val="16A085"/>
          </a:solidFill>
          <a:ln cap="flat" cmpd="sng" w="12700">
            <a:solidFill>
              <a:srgbClr val="16A08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5" name="Google Shape;1165;p35"/>
          <p:cNvSpPr/>
          <p:nvPr/>
        </p:nvSpPr>
        <p:spPr>
          <a:xfrm>
            <a:off x="457200" y="640080"/>
            <a:ext cx="2286000" cy="329184"/>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FFFFFF"/>
              </a:buClr>
              <a:buSzPts val="1300"/>
              <a:buFont typeface="Calibri"/>
              <a:buNone/>
            </a:pPr>
            <a:r>
              <a:rPr b="1" i="0" lang="en-US" sz="1300" u="none" cap="none" strike="noStrike">
                <a:solidFill>
                  <a:srgbClr val="FFFFFF"/>
                </a:solidFill>
                <a:latin typeface="Calibri"/>
                <a:ea typeface="Calibri"/>
                <a:cs typeface="Calibri"/>
                <a:sym typeface="Calibri"/>
              </a:rPr>
              <a:t>LangChain</a:t>
            </a:r>
            <a:endParaRPr b="0" i="0" sz="1300" u="none" cap="none" strike="noStrike">
              <a:solidFill>
                <a:schemeClr val="dk1"/>
              </a:solidFill>
              <a:latin typeface="Calibri"/>
              <a:ea typeface="Calibri"/>
              <a:cs typeface="Calibri"/>
              <a:sym typeface="Calibri"/>
            </a:endParaRPr>
          </a:p>
        </p:txBody>
      </p:sp>
      <p:sp>
        <p:nvSpPr>
          <p:cNvPr id="1166" name="Google Shape;1166;p35"/>
          <p:cNvSpPr/>
          <p:nvPr/>
        </p:nvSpPr>
        <p:spPr>
          <a:xfrm>
            <a:off x="3657600" y="640080"/>
            <a:ext cx="2560320" cy="329184"/>
          </a:xfrm>
          <a:prstGeom prst="rect">
            <a:avLst/>
          </a:prstGeom>
          <a:noFill/>
          <a:ln>
            <a:noFill/>
          </a:ln>
        </p:spPr>
        <p:txBody>
          <a:bodyPr anchorCtr="0" anchor="ctr" bIns="0" lIns="0" spcFirstLastPara="1" rIns="0" wrap="square" tIns="0">
            <a:noAutofit/>
          </a:bodyPr>
          <a:lstStyle/>
          <a:p>
            <a:pPr indent="0" lvl="0" marL="0" marR="0" rtl="0" algn="r">
              <a:spcBef>
                <a:spcPts val="0"/>
              </a:spcBef>
              <a:spcAft>
                <a:spcPts val="0"/>
              </a:spcAft>
              <a:buClr>
                <a:srgbClr val="FFFFFF"/>
              </a:buClr>
              <a:buSzPts val="850"/>
              <a:buFont typeface="Calibri"/>
              <a:buNone/>
            </a:pPr>
            <a:r>
              <a:rPr b="1" i="0" lang="en-US" sz="850" u="none" cap="none" strike="noStrike">
                <a:solidFill>
                  <a:srgbClr val="FFFFFF"/>
                </a:solidFill>
                <a:latin typeface="Calibri"/>
                <a:ea typeface="Calibri"/>
                <a:cs typeface="Calibri"/>
                <a:sym typeface="Calibri"/>
              </a:rPr>
              <a:t>APPLICATION</a:t>
            </a:r>
            <a:endParaRPr b="0" i="0" sz="850" u="none" cap="none" strike="noStrike">
              <a:solidFill>
                <a:schemeClr val="dk1"/>
              </a:solidFill>
              <a:latin typeface="Calibri"/>
              <a:ea typeface="Calibri"/>
              <a:cs typeface="Calibri"/>
              <a:sym typeface="Calibri"/>
            </a:endParaRPr>
          </a:p>
        </p:txBody>
      </p:sp>
      <p:sp>
        <p:nvSpPr>
          <p:cNvPr id="1167" name="Google Shape;1167;p35"/>
          <p:cNvSpPr/>
          <p:nvPr/>
        </p:nvSpPr>
        <p:spPr>
          <a:xfrm>
            <a:off x="457200" y="1120140"/>
            <a:ext cx="82296" cy="82296"/>
          </a:xfrm>
          <a:prstGeom prst="ellipse">
            <a:avLst/>
          </a:prstGeom>
          <a:solidFill>
            <a:srgbClr val="16A085"/>
          </a:solidFill>
          <a:ln cap="flat" cmpd="sng" w="12700">
            <a:solidFill>
              <a:srgbClr val="16A08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8" name="Google Shape;1168;p35"/>
          <p:cNvSpPr/>
          <p:nvPr/>
        </p:nvSpPr>
        <p:spPr>
          <a:xfrm>
            <a:off x="621792" y="1042416"/>
            <a:ext cx="5577840" cy="237744"/>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064E3B"/>
              </a:buClr>
              <a:buSzPts val="900"/>
              <a:buFont typeface="Consolas"/>
              <a:buNone/>
            </a:pPr>
            <a:r>
              <a:rPr b="1" i="0" lang="en-US" sz="900" u="none" cap="none" strike="noStrike">
                <a:solidFill>
                  <a:srgbClr val="064E3B"/>
                </a:solidFill>
                <a:latin typeface="Consolas"/>
                <a:ea typeface="Consolas"/>
                <a:cs typeface="Consolas"/>
                <a:sym typeface="Consolas"/>
              </a:rPr>
              <a:t>ChatOpenAI</a:t>
            </a:r>
            <a:r>
              <a:rPr b="0" i="0" lang="en-US" sz="900" u="none" cap="none" strike="noStrike">
                <a:solidFill>
                  <a:srgbClr val="6B7280"/>
                </a:solidFill>
                <a:latin typeface="Calibri"/>
                <a:ea typeface="Calibri"/>
                <a:cs typeface="Calibri"/>
                <a:sym typeface="Calibri"/>
              </a:rPr>
              <a:t> · </a:t>
            </a:r>
            <a:r>
              <a:rPr b="1" i="0" lang="en-US" sz="900" u="none" cap="none" strike="noStrike">
                <a:solidFill>
                  <a:srgbClr val="064E3B"/>
                </a:solidFill>
                <a:latin typeface="Consolas"/>
                <a:ea typeface="Consolas"/>
                <a:cs typeface="Consolas"/>
                <a:sym typeface="Consolas"/>
              </a:rPr>
              <a:t>OpenAIEmbeddings</a:t>
            </a:r>
            <a:r>
              <a:rPr b="0" i="1" lang="en-US" sz="850" u="none" cap="none" strike="noStrike">
                <a:solidFill>
                  <a:srgbClr val="4B5563"/>
                </a:solidFill>
                <a:latin typeface="Calibri"/>
                <a:ea typeface="Calibri"/>
                <a:cs typeface="Calibri"/>
                <a:sym typeface="Calibri"/>
              </a:rPr>
              <a:t>    model clients — OpenAI wire protocol</a:t>
            </a:r>
            <a:endParaRPr b="0" i="0" sz="900" u="none" cap="none" strike="noStrike">
              <a:solidFill>
                <a:schemeClr val="dk1"/>
              </a:solidFill>
              <a:latin typeface="Calibri"/>
              <a:ea typeface="Calibri"/>
              <a:cs typeface="Calibri"/>
              <a:sym typeface="Calibri"/>
            </a:endParaRPr>
          </a:p>
        </p:txBody>
      </p:sp>
      <p:sp>
        <p:nvSpPr>
          <p:cNvPr id="1169" name="Google Shape;1169;p35"/>
          <p:cNvSpPr/>
          <p:nvPr/>
        </p:nvSpPr>
        <p:spPr>
          <a:xfrm>
            <a:off x="457200" y="1357884"/>
            <a:ext cx="82296" cy="82296"/>
          </a:xfrm>
          <a:prstGeom prst="ellipse">
            <a:avLst/>
          </a:prstGeom>
          <a:solidFill>
            <a:srgbClr val="16A085"/>
          </a:solidFill>
          <a:ln cap="flat" cmpd="sng" w="12700">
            <a:solidFill>
              <a:srgbClr val="16A08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0" name="Google Shape;1170;p35"/>
          <p:cNvSpPr/>
          <p:nvPr/>
        </p:nvSpPr>
        <p:spPr>
          <a:xfrm>
            <a:off x="621792" y="1280160"/>
            <a:ext cx="5577840" cy="237744"/>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064E3B"/>
              </a:buClr>
              <a:buSzPts val="900"/>
              <a:buFont typeface="Consolas"/>
              <a:buNone/>
            </a:pPr>
            <a:r>
              <a:rPr b="1" i="0" lang="en-US" sz="900" u="none" cap="none" strike="noStrike">
                <a:solidFill>
                  <a:srgbClr val="064E3B"/>
                </a:solidFill>
                <a:latin typeface="Consolas"/>
                <a:ea typeface="Consolas"/>
                <a:cs typeface="Consolas"/>
                <a:sym typeface="Consolas"/>
              </a:rPr>
              <a:t>@tool</a:t>
            </a:r>
            <a:r>
              <a:rPr b="0" i="0" lang="en-US" sz="900" u="none" cap="none" strike="noStrike">
                <a:solidFill>
                  <a:srgbClr val="6B7280"/>
                </a:solidFill>
                <a:latin typeface="Calibri"/>
                <a:ea typeface="Calibri"/>
                <a:cs typeface="Calibri"/>
                <a:sym typeface="Calibri"/>
              </a:rPr>
              <a:t> · </a:t>
            </a:r>
            <a:r>
              <a:rPr b="1" i="0" lang="en-US" sz="900" u="none" cap="none" strike="noStrike">
                <a:solidFill>
                  <a:srgbClr val="064E3B"/>
                </a:solidFill>
                <a:latin typeface="Consolas"/>
                <a:ea typeface="Consolas"/>
                <a:cs typeface="Consolas"/>
                <a:sym typeface="Consolas"/>
              </a:rPr>
              <a:t>create_agent</a:t>
            </a:r>
            <a:r>
              <a:rPr b="0" i="1" lang="en-US" sz="850" u="none" cap="none" strike="noStrike">
                <a:solidFill>
                  <a:srgbClr val="4B5563"/>
                </a:solidFill>
                <a:latin typeface="Calibri"/>
                <a:ea typeface="Calibri"/>
                <a:cs typeface="Calibri"/>
                <a:sym typeface="Calibri"/>
              </a:rPr>
              <a:t>    ReAct agents + tools API</a:t>
            </a:r>
            <a:endParaRPr b="0" i="0" sz="900" u="none" cap="none" strike="noStrike">
              <a:solidFill>
                <a:schemeClr val="dk1"/>
              </a:solidFill>
              <a:latin typeface="Calibri"/>
              <a:ea typeface="Calibri"/>
              <a:cs typeface="Calibri"/>
              <a:sym typeface="Calibri"/>
            </a:endParaRPr>
          </a:p>
        </p:txBody>
      </p:sp>
      <p:sp>
        <p:nvSpPr>
          <p:cNvPr id="1171" name="Google Shape;1171;p35"/>
          <p:cNvSpPr/>
          <p:nvPr/>
        </p:nvSpPr>
        <p:spPr>
          <a:xfrm>
            <a:off x="457200" y="1595628"/>
            <a:ext cx="82296" cy="82296"/>
          </a:xfrm>
          <a:prstGeom prst="ellipse">
            <a:avLst/>
          </a:prstGeom>
          <a:solidFill>
            <a:srgbClr val="16A085"/>
          </a:solidFill>
          <a:ln cap="flat" cmpd="sng" w="12700">
            <a:solidFill>
              <a:srgbClr val="16A08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2" name="Google Shape;1172;p35"/>
          <p:cNvSpPr/>
          <p:nvPr/>
        </p:nvSpPr>
        <p:spPr>
          <a:xfrm>
            <a:off x="621792" y="1517904"/>
            <a:ext cx="5577840" cy="237744"/>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064E3B"/>
              </a:buClr>
              <a:buSzPts val="900"/>
              <a:buFont typeface="Consolas"/>
              <a:buNone/>
            </a:pPr>
            <a:r>
              <a:rPr b="1" i="0" lang="en-US" sz="900" u="none" cap="none" strike="noStrike">
                <a:solidFill>
                  <a:srgbClr val="064E3B"/>
                </a:solidFill>
                <a:latin typeface="Consolas"/>
                <a:ea typeface="Consolas"/>
                <a:cs typeface="Consolas"/>
                <a:sym typeface="Consolas"/>
              </a:rPr>
              <a:t>OracleVS</a:t>
            </a:r>
            <a:r>
              <a:rPr b="0" i="0" lang="en-US" sz="900" u="none" cap="none" strike="noStrike">
                <a:solidFill>
                  <a:srgbClr val="6B7280"/>
                </a:solidFill>
                <a:latin typeface="Calibri"/>
                <a:ea typeface="Calibri"/>
                <a:cs typeface="Calibri"/>
                <a:sym typeface="Calibri"/>
              </a:rPr>
              <a:t> · </a:t>
            </a:r>
            <a:r>
              <a:rPr b="1" i="0" lang="en-US" sz="900" u="none" cap="none" strike="noStrike">
                <a:solidFill>
                  <a:srgbClr val="064E3B"/>
                </a:solidFill>
                <a:latin typeface="Consolas"/>
                <a:ea typeface="Consolas"/>
                <a:cs typeface="Consolas"/>
                <a:sym typeface="Consolas"/>
              </a:rPr>
              <a:t>OracleSemanticCache</a:t>
            </a:r>
            <a:r>
              <a:rPr b="0" i="0" lang="en-US" sz="900" u="none" cap="none" strike="noStrike">
                <a:solidFill>
                  <a:srgbClr val="6B7280"/>
                </a:solidFill>
                <a:latin typeface="Calibri"/>
                <a:ea typeface="Calibri"/>
                <a:cs typeface="Calibri"/>
                <a:sym typeface="Calibri"/>
              </a:rPr>
              <a:t> · </a:t>
            </a:r>
            <a:r>
              <a:rPr b="1" i="0" lang="en-US" sz="900" u="none" cap="none" strike="noStrike">
                <a:solidFill>
                  <a:srgbClr val="064E3B"/>
                </a:solidFill>
                <a:latin typeface="Consolas"/>
                <a:ea typeface="Consolas"/>
                <a:cs typeface="Consolas"/>
                <a:sym typeface="Consolas"/>
              </a:rPr>
              <a:t>OracleChatMessageHistory</a:t>
            </a:r>
            <a:r>
              <a:rPr b="0" i="1" lang="en-US" sz="850" u="none" cap="none" strike="noStrike">
                <a:solidFill>
                  <a:srgbClr val="4B5563"/>
                </a:solidFill>
                <a:latin typeface="Calibri"/>
                <a:ea typeface="Calibri"/>
                <a:cs typeface="Calibri"/>
                <a:sym typeface="Calibri"/>
              </a:rPr>
              <a:t>    Oracle-backed retrieval / cache / history</a:t>
            </a:r>
            <a:r>
              <a:rPr b="0" i="1" lang="en-US" sz="700" u="none" cap="none" strike="noStrike">
                <a:solidFill>
                  <a:srgbClr val="16A085"/>
                </a:solidFill>
                <a:latin typeface="Calibri"/>
                <a:ea typeface="Calibri"/>
                <a:cs typeface="Calibri"/>
                <a:sym typeface="Calibri"/>
              </a:rPr>
              <a:t>  · langchain-oracledb</a:t>
            </a:r>
            <a:endParaRPr b="0" i="0" sz="900" u="none" cap="none" strike="noStrike">
              <a:solidFill>
                <a:schemeClr val="dk1"/>
              </a:solidFill>
              <a:latin typeface="Calibri"/>
              <a:ea typeface="Calibri"/>
              <a:cs typeface="Calibri"/>
              <a:sym typeface="Calibri"/>
            </a:endParaRPr>
          </a:p>
        </p:txBody>
      </p:sp>
      <p:sp>
        <p:nvSpPr>
          <p:cNvPr id="1173" name="Google Shape;1173;p35"/>
          <p:cNvSpPr/>
          <p:nvPr/>
        </p:nvSpPr>
        <p:spPr>
          <a:xfrm>
            <a:off x="274320" y="1965960"/>
            <a:ext cx="6126480" cy="1051560"/>
          </a:xfrm>
          <a:prstGeom prst="roundRect">
            <a:avLst>
              <a:gd fmla="val 6957" name="adj"/>
            </a:avLst>
          </a:prstGeom>
          <a:solidFill>
            <a:srgbClr val="F0FDFA"/>
          </a:solidFill>
          <a:ln cap="flat" cmpd="sng" w="9525">
            <a:solidFill>
              <a:srgbClr val="134E4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4" name="Google Shape;1174;p35"/>
          <p:cNvSpPr/>
          <p:nvPr/>
        </p:nvSpPr>
        <p:spPr>
          <a:xfrm>
            <a:off x="274320" y="1965960"/>
            <a:ext cx="6126480" cy="329184"/>
          </a:xfrm>
          <a:prstGeom prst="rect">
            <a:avLst/>
          </a:prstGeom>
          <a:solidFill>
            <a:srgbClr val="134E4A"/>
          </a:solidFill>
          <a:ln cap="flat" cmpd="sng" w="12700">
            <a:solidFill>
              <a:srgbClr val="134E4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5" name="Google Shape;1175;p35"/>
          <p:cNvSpPr/>
          <p:nvPr/>
        </p:nvSpPr>
        <p:spPr>
          <a:xfrm>
            <a:off x="457200" y="1965960"/>
            <a:ext cx="2286000" cy="329184"/>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FFFFFF"/>
              </a:buClr>
              <a:buSzPts val="1300"/>
              <a:buFont typeface="Calibri"/>
              <a:buNone/>
            </a:pPr>
            <a:r>
              <a:rPr b="1" i="0" lang="en-US" sz="1300" u="none" cap="none" strike="noStrike">
                <a:solidFill>
                  <a:srgbClr val="FFFFFF"/>
                </a:solidFill>
                <a:latin typeface="Calibri"/>
                <a:ea typeface="Calibri"/>
                <a:cs typeface="Calibri"/>
                <a:sym typeface="Calibri"/>
              </a:rPr>
              <a:t>LangGraph</a:t>
            </a:r>
            <a:endParaRPr b="0" i="0" sz="1300" u="none" cap="none" strike="noStrike">
              <a:solidFill>
                <a:schemeClr val="dk1"/>
              </a:solidFill>
              <a:latin typeface="Calibri"/>
              <a:ea typeface="Calibri"/>
              <a:cs typeface="Calibri"/>
              <a:sym typeface="Calibri"/>
            </a:endParaRPr>
          </a:p>
        </p:txBody>
      </p:sp>
      <p:sp>
        <p:nvSpPr>
          <p:cNvPr id="1176" name="Google Shape;1176;p35"/>
          <p:cNvSpPr/>
          <p:nvPr/>
        </p:nvSpPr>
        <p:spPr>
          <a:xfrm>
            <a:off x="3657600" y="1965960"/>
            <a:ext cx="2560320" cy="329184"/>
          </a:xfrm>
          <a:prstGeom prst="rect">
            <a:avLst/>
          </a:prstGeom>
          <a:noFill/>
          <a:ln>
            <a:noFill/>
          </a:ln>
        </p:spPr>
        <p:txBody>
          <a:bodyPr anchorCtr="0" anchor="ctr" bIns="0" lIns="0" spcFirstLastPara="1" rIns="0" wrap="square" tIns="0">
            <a:noAutofit/>
          </a:bodyPr>
          <a:lstStyle/>
          <a:p>
            <a:pPr indent="0" lvl="0" marL="0" marR="0" rtl="0" algn="r">
              <a:spcBef>
                <a:spcPts val="0"/>
              </a:spcBef>
              <a:spcAft>
                <a:spcPts val="0"/>
              </a:spcAft>
              <a:buClr>
                <a:srgbClr val="FFFFFF"/>
              </a:buClr>
              <a:buSzPts val="850"/>
              <a:buFont typeface="Calibri"/>
              <a:buNone/>
            </a:pPr>
            <a:r>
              <a:rPr b="1" i="0" lang="en-US" sz="850" u="none" cap="none" strike="noStrike">
                <a:solidFill>
                  <a:srgbClr val="FFFFFF"/>
                </a:solidFill>
                <a:latin typeface="Calibri"/>
                <a:ea typeface="Calibri"/>
                <a:cs typeface="Calibri"/>
                <a:sym typeface="Calibri"/>
              </a:rPr>
              <a:t>ORCHESTRATION</a:t>
            </a:r>
            <a:endParaRPr b="0" i="0" sz="850" u="none" cap="none" strike="noStrike">
              <a:solidFill>
                <a:schemeClr val="dk1"/>
              </a:solidFill>
              <a:latin typeface="Calibri"/>
              <a:ea typeface="Calibri"/>
              <a:cs typeface="Calibri"/>
              <a:sym typeface="Calibri"/>
            </a:endParaRPr>
          </a:p>
        </p:txBody>
      </p:sp>
      <p:sp>
        <p:nvSpPr>
          <p:cNvPr id="1177" name="Google Shape;1177;p35"/>
          <p:cNvSpPr/>
          <p:nvPr/>
        </p:nvSpPr>
        <p:spPr>
          <a:xfrm>
            <a:off x="457200" y="2410968"/>
            <a:ext cx="82296" cy="82296"/>
          </a:xfrm>
          <a:prstGeom prst="ellipse">
            <a:avLst/>
          </a:prstGeom>
          <a:solidFill>
            <a:srgbClr val="134E4A"/>
          </a:solidFill>
          <a:ln cap="flat" cmpd="sng" w="12700">
            <a:solidFill>
              <a:srgbClr val="134E4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8" name="Google Shape;1178;p35"/>
          <p:cNvSpPr/>
          <p:nvPr/>
        </p:nvSpPr>
        <p:spPr>
          <a:xfrm>
            <a:off x="621792" y="2350008"/>
            <a:ext cx="5577840" cy="204216"/>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042F2E"/>
              </a:buClr>
              <a:buSzPts val="900"/>
              <a:buFont typeface="Consolas"/>
              <a:buNone/>
            </a:pPr>
            <a:r>
              <a:rPr b="1" i="0" lang="en-US" sz="900" u="none" cap="none" strike="noStrike">
                <a:solidFill>
                  <a:srgbClr val="042F2E"/>
                </a:solidFill>
                <a:latin typeface="Consolas"/>
                <a:ea typeface="Consolas"/>
                <a:cs typeface="Consolas"/>
                <a:sym typeface="Consolas"/>
              </a:rPr>
              <a:t>create_supervisor</a:t>
            </a:r>
            <a:r>
              <a:rPr b="0" i="1" lang="en-US" sz="850" u="none" cap="none" strike="noStrike">
                <a:solidFill>
                  <a:srgbClr val="4B5563"/>
                </a:solidFill>
                <a:latin typeface="Calibri"/>
                <a:ea typeface="Calibri"/>
                <a:cs typeface="Calibri"/>
                <a:sym typeface="Calibri"/>
              </a:rPr>
              <a:t>    multi-agent topology — supervisor + handoff tools</a:t>
            </a:r>
            <a:endParaRPr b="0" i="0" sz="900" u="none" cap="none" strike="noStrike">
              <a:solidFill>
                <a:schemeClr val="dk1"/>
              </a:solidFill>
              <a:latin typeface="Calibri"/>
              <a:ea typeface="Calibri"/>
              <a:cs typeface="Calibri"/>
              <a:sym typeface="Calibri"/>
            </a:endParaRPr>
          </a:p>
        </p:txBody>
      </p:sp>
      <p:sp>
        <p:nvSpPr>
          <p:cNvPr id="1179" name="Google Shape;1179;p35"/>
          <p:cNvSpPr/>
          <p:nvPr/>
        </p:nvSpPr>
        <p:spPr>
          <a:xfrm>
            <a:off x="457200" y="2615184"/>
            <a:ext cx="82296" cy="82296"/>
          </a:xfrm>
          <a:prstGeom prst="ellipse">
            <a:avLst/>
          </a:prstGeom>
          <a:solidFill>
            <a:srgbClr val="134E4A"/>
          </a:solidFill>
          <a:ln cap="flat" cmpd="sng" w="12700">
            <a:solidFill>
              <a:srgbClr val="134E4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0" name="Google Shape;1180;p35"/>
          <p:cNvSpPr/>
          <p:nvPr/>
        </p:nvSpPr>
        <p:spPr>
          <a:xfrm>
            <a:off x="621792" y="2554224"/>
            <a:ext cx="5577840" cy="204216"/>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042F2E"/>
              </a:buClr>
              <a:buSzPts val="900"/>
              <a:buFont typeface="Consolas"/>
              <a:buNone/>
            </a:pPr>
            <a:r>
              <a:rPr b="1" i="0" lang="en-US" sz="900" u="none" cap="none" strike="noStrike">
                <a:solidFill>
                  <a:srgbClr val="042F2E"/>
                </a:solidFill>
                <a:latin typeface="Consolas"/>
                <a:ea typeface="Consolas"/>
                <a:cs typeface="Consolas"/>
                <a:sym typeface="Consolas"/>
              </a:rPr>
              <a:t>AsyncOracleSaver</a:t>
            </a:r>
            <a:r>
              <a:rPr b="0" i="0" lang="en-US" sz="900" u="none" cap="none" strike="noStrike">
                <a:solidFill>
                  <a:srgbClr val="6B7280"/>
                </a:solidFill>
                <a:latin typeface="Calibri"/>
                <a:ea typeface="Calibri"/>
                <a:cs typeface="Calibri"/>
                <a:sym typeface="Calibri"/>
              </a:rPr>
              <a:t> · </a:t>
            </a:r>
            <a:r>
              <a:rPr b="1" i="0" lang="en-US" sz="900" u="none" cap="none" strike="noStrike">
                <a:solidFill>
                  <a:srgbClr val="042F2E"/>
                </a:solidFill>
                <a:latin typeface="Consolas"/>
                <a:ea typeface="Consolas"/>
                <a:cs typeface="Consolas"/>
                <a:sym typeface="Consolas"/>
              </a:rPr>
              <a:t>AsyncOracleStore</a:t>
            </a:r>
            <a:r>
              <a:rPr b="0" i="1" lang="en-US" sz="850" u="none" cap="none" strike="noStrike">
                <a:solidFill>
                  <a:srgbClr val="4B5563"/>
                </a:solidFill>
                <a:latin typeface="Calibri"/>
                <a:ea typeface="Calibri"/>
                <a:cs typeface="Calibri"/>
                <a:sym typeface="Calibri"/>
              </a:rPr>
              <a:t>    short + long-term memory</a:t>
            </a:r>
            <a:r>
              <a:rPr b="0" i="1" lang="en-US" sz="700" u="none" cap="none" strike="noStrike">
                <a:solidFill>
                  <a:srgbClr val="134E4A"/>
                </a:solidFill>
                <a:latin typeface="Calibri"/>
                <a:ea typeface="Calibri"/>
                <a:cs typeface="Calibri"/>
                <a:sym typeface="Calibri"/>
              </a:rPr>
              <a:t>  · langgraph-oracledb</a:t>
            </a:r>
            <a:endParaRPr b="0" i="0" sz="900" u="none" cap="none" strike="noStrike">
              <a:solidFill>
                <a:schemeClr val="dk1"/>
              </a:solidFill>
              <a:latin typeface="Calibri"/>
              <a:ea typeface="Calibri"/>
              <a:cs typeface="Calibri"/>
              <a:sym typeface="Calibri"/>
            </a:endParaRPr>
          </a:p>
        </p:txBody>
      </p:sp>
      <p:sp>
        <p:nvSpPr>
          <p:cNvPr id="1181" name="Google Shape;1181;p35"/>
          <p:cNvSpPr/>
          <p:nvPr/>
        </p:nvSpPr>
        <p:spPr>
          <a:xfrm>
            <a:off x="457200" y="2819400"/>
            <a:ext cx="82296" cy="82296"/>
          </a:xfrm>
          <a:prstGeom prst="ellipse">
            <a:avLst/>
          </a:prstGeom>
          <a:solidFill>
            <a:srgbClr val="134E4A"/>
          </a:solidFill>
          <a:ln cap="flat" cmpd="sng" w="12700">
            <a:solidFill>
              <a:srgbClr val="134E4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2" name="Google Shape;1182;p35"/>
          <p:cNvSpPr/>
          <p:nvPr/>
        </p:nvSpPr>
        <p:spPr>
          <a:xfrm>
            <a:off x="621792" y="2758440"/>
            <a:ext cx="5577840" cy="204216"/>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042F2E"/>
              </a:buClr>
              <a:buSzPts val="900"/>
              <a:buFont typeface="Consolas"/>
              <a:buNone/>
            </a:pPr>
            <a:r>
              <a:rPr b="1" i="0" lang="en-US" sz="900" u="none" cap="none" strike="noStrike">
                <a:solidFill>
                  <a:srgbClr val="042F2E"/>
                </a:solidFill>
                <a:latin typeface="Consolas"/>
                <a:ea typeface="Consolas"/>
                <a:cs typeface="Consolas"/>
                <a:sym typeface="Consolas"/>
              </a:rPr>
              <a:t>compile(checkpointer=, store=)</a:t>
            </a:r>
            <a:r>
              <a:rPr b="0" i="1" lang="en-US" sz="850" u="none" cap="none" strike="noStrike">
                <a:solidFill>
                  <a:srgbClr val="4B5563"/>
                </a:solidFill>
                <a:latin typeface="Calibri"/>
                <a:ea typeface="Calibri"/>
                <a:cs typeface="Calibri"/>
                <a:sym typeface="Calibri"/>
              </a:rPr>
              <a:t>    attach both memory horizons to the runtime</a:t>
            </a:r>
            <a:endParaRPr b="0" i="0" sz="900" u="none" cap="none" strike="noStrike">
              <a:solidFill>
                <a:schemeClr val="dk1"/>
              </a:solidFill>
              <a:latin typeface="Calibri"/>
              <a:ea typeface="Calibri"/>
              <a:cs typeface="Calibri"/>
              <a:sym typeface="Calibri"/>
            </a:endParaRPr>
          </a:p>
        </p:txBody>
      </p:sp>
      <p:sp>
        <p:nvSpPr>
          <p:cNvPr id="1183" name="Google Shape;1183;p35"/>
          <p:cNvSpPr/>
          <p:nvPr/>
        </p:nvSpPr>
        <p:spPr>
          <a:xfrm>
            <a:off x="274320" y="3154680"/>
            <a:ext cx="6126480" cy="1783080"/>
          </a:xfrm>
          <a:prstGeom prst="roundRect">
            <a:avLst>
              <a:gd fmla="val 4103" name="adj"/>
            </a:avLst>
          </a:prstGeom>
          <a:solidFill>
            <a:srgbClr val="FCEBEB"/>
          </a:solidFill>
          <a:ln cap="flat" cmpd="sng" w="9525">
            <a:solidFill>
              <a:srgbClr val="C7463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4" name="Google Shape;1184;p35"/>
          <p:cNvSpPr/>
          <p:nvPr/>
        </p:nvSpPr>
        <p:spPr>
          <a:xfrm>
            <a:off x="274320" y="3154680"/>
            <a:ext cx="6126480" cy="329184"/>
          </a:xfrm>
          <a:prstGeom prst="rect">
            <a:avLst/>
          </a:prstGeom>
          <a:solidFill>
            <a:srgbClr val="C74634"/>
          </a:solidFill>
          <a:ln cap="flat" cmpd="sng" w="12700">
            <a:solidFill>
              <a:srgbClr val="C7463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5" name="Google Shape;1185;p35"/>
          <p:cNvSpPr/>
          <p:nvPr/>
        </p:nvSpPr>
        <p:spPr>
          <a:xfrm>
            <a:off x="457200" y="3154680"/>
            <a:ext cx="2286000" cy="329184"/>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FFFFFF"/>
              </a:buClr>
              <a:buSzPts val="1300"/>
              <a:buFont typeface="Calibri"/>
              <a:buNone/>
            </a:pPr>
            <a:r>
              <a:rPr b="1" i="0" lang="en-US" sz="1300" u="none" cap="none" strike="noStrike">
                <a:solidFill>
                  <a:srgbClr val="FFFFFF"/>
                </a:solidFill>
                <a:latin typeface="Calibri"/>
                <a:ea typeface="Calibri"/>
                <a:cs typeface="Calibri"/>
                <a:sym typeface="Calibri"/>
              </a:rPr>
              <a:t>Oracle AI Database</a:t>
            </a:r>
            <a:endParaRPr b="0" i="0" sz="1300" u="none" cap="none" strike="noStrike">
              <a:solidFill>
                <a:schemeClr val="dk1"/>
              </a:solidFill>
              <a:latin typeface="Calibri"/>
              <a:ea typeface="Calibri"/>
              <a:cs typeface="Calibri"/>
              <a:sym typeface="Calibri"/>
            </a:endParaRPr>
          </a:p>
        </p:txBody>
      </p:sp>
      <p:sp>
        <p:nvSpPr>
          <p:cNvPr id="1186" name="Google Shape;1186;p35"/>
          <p:cNvSpPr/>
          <p:nvPr/>
        </p:nvSpPr>
        <p:spPr>
          <a:xfrm>
            <a:off x="3657600" y="3154680"/>
            <a:ext cx="2560320" cy="329184"/>
          </a:xfrm>
          <a:prstGeom prst="rect">
            <a:avLst/>
          </a:prstGeom>
          <a:noFill/>
          <a:ln>
            <a:noFill/>
          </a:ln>
        </p:spPr>
        <p:txBody>
          <a:bodyPr anchorCtr="0" anchor="ctr" bIns="0" lIns="0" spcFirstLastPara="1" rIns="0" wrap="square" tIns="0">
            <a:noAutofit/>
          </a:bodyPr>
          <a:lstStyle/>
          <a:p>
            <a:pPr indent="0" lvl="0" marL="0" marR="0" rtl="0" algn="r">
              <a:spcBef>
                <a:spcPts val="0"/>
              </a:spcBef>
              <a:spcAft>
                <a:spcPts val="0"/>
              </a:spcAft>
              <a:buClr>
                <a:srgbClr val="FFFFFF"/>
              </a:buClr>
              <a:buSzPts val="850"/>
              <a:buFont typeface="Calibri"/>
              <a:buNone/>
            </a:pPr>
            <a:r>
              <a:rPr b="1" i="0" lang="en-US" sz="850" u="none" cap="none" strike="noStrike">
                <a:solidFill>
                  <a:srgbClr val="FFFFFF"/>
                </a:solidFill>
                <a:latin typeface="Calibri"/>
                <a:ea typeface="Calibri"/>
                <a:cs typeface="Calibri"/>
                <a:sym typeface="Calibri"/>
              </a:rPr>
              <a:t>SUBSTRATE</a:t>
            </a:r>
            <a:endParaRPr b="0" i="0" sz="850" u="none" cap="none" strike="noStrike">
              <a:solidFill>
                <a:schemeClr val="dk1"/>
              </a:solidFill>
              <a:latin typeface="Calibri"/>
              <a:ea typeface="Calibri"/>
              <a:cs typeface="Calibri"/>
              <a:sym typeface="Calibri"/>
            </a:endParaRPr>
          </a:p>
        </p:txBody>
      </p:sp>
      <p:sp>
        <p:nvSpPr>
          <p:cNvPr id="1187" name="Google Shape;1187;p35"/>
          <p:cNvSpPr/>
          <p:nvPr/>
        </p:nvSpPr>
        <p:spPr>
          <a:xfrm>
            <a:off x="457200" y="3621024"/>
            <a:ext cx="82296" cy="82296"/>
          </a:xfrm>
          <a:prstGeom prst="ellipse">
            <a:avLst/>
          </a:prstGeom>
          <a:solidFill>
            <a:srgbClr val="C74634"/>
          </a:solidFill>
          <a:ln cap="flat" cmpd="sng" w="12700">
            <a:solidFill>
              <a:srgbClr val="C7463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8" name="Google Shape;1188;p35"/>
          <p:cNvSpPr/>
          <p:nvPr/>
        </p:nvSpPr>
        <p:spPr>
          <a:xfrm>
            <a:off x="621792" y="3557016"/>
            <a:ext cx="5577840" cy="201168"/>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791F1F"/>
              </a:buClr>
              <a:buSzPts val="950"/>
              <a:buFont typeface="Calibri"/>
              <a:buNone/>
            </a:pPr>
            <a:r>
              <a:rPr b="1" i="0" lang="en-US" sz="950" u="none" cap="none" strike="noStrike">
                <a:solidFill>
                  <a:srgbClr val="791F1F"/>
                </a:solidFill>
                <a:latin typeface="Calibri"/>
                <a:ea typeface="Calibri"/>
                <a:cs typeface="Calibri"/>
                <a:sym typeface="Calibri"/>
              </a:rPr>
              <a:t>AI Vector Search</a:t>
            </a:r>
            <a:r>
              <a:rPr b="0" i="1" lang="en-US" sz="850" u="none" cap="none" strike="noStrike">
                <a:solidFill>
                  <a:srgbClr val="4B5563"/>
                </a:solidFill>
                <a:latin typeface="Calibri"/>
                <a:ea typeface="Calibri"/>
                <a:cs typeface="Calibri"/>
                <a:sym typeface="Calibri"/>
              </a:rPr>
              <a:t>    HNSW · COSINE · 1536-d</a:t>
            </a:r>
            <a:endParaRPr b="0" i="0" sz="950" u="none" cap="none" strike="noStrike">
              <a:solidFill>
                <a:schemeClr val="dk1"/>
              </a:solidFill>
              <a:latin typeface="Calibri"/>
              <a:ea typeface="Calibri"/>
              <a:cs typeface="Calibri"/>
              <a:sym typeface="Calibri"/>
            </a:endParaRPr>
          </a:p>
        </p:txBody>
      </p:sp>
      <p:sp>
        <p:nvSpPr>
          <p:cNvPr id="1189" name="Google Shape;1189;p35"/>
          <p:cNvSpPr/>
          <p:nvPr/>
        </p:nvSpPr>
        <p:spPr>
          <a:xfrm>
            <a:off x="457200" y="3840480"/>
            <a:ext cx="82296" cy="82296"/>
          </a:xfrm>
          <a:prstGeom prst="ellipse">
            <a:avLst/>
          </a:prstGeom>
          <a:solidFill>
            <a:srgbClr val="C74634"/>
          </a:solidFill>
          <a:ln cap="flat" cmpd="sng" w="12700">
            <a:solidFill>
              <a:srgbClr val="C7463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0" name="Google Shape;1190;p35"/>
          <p:cNvSpPr/>
          <p:nvPr/>
        </p:nvSpPr>
        <p:spPr>
          <a:xfrm>
            <a:off x="621792" y="3776472"/>
            <a:ext cx="5577840" cy="201168"/>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791F1F"/>
              </a:buClr>
              <a:buSzPts val="950"/>
              <a:buFont typeface="Calibri"/>
              <a:buNone/>
            </a:pPr>
            <a:r>
              <a:rPr b="1" i="0" lang="en-US" sz="950" u="none" cap="none" strike="noStrike">
                <a:solidFill>
                  <a:srgbClr val="791F1F"/>
                </a:solidFill>
                <a:latin typeface="Calibri"/>
                <a:ea typeface="Calibri"/>
                <a:cs typeface="Calibri"/>
                <a:sym typeface="Calibri"/>
              </a:rPr>
              <a:t>Relational + JSON storage</a:t>
            </a:r>
            <a:r>
              <a:rPr b="0" i="1" lang="en-US" sz="850" u="none" cap="none" strike="noStrike">
                <a:solidFill>
                  <a:srgbClr val="4B5563"/>
                </a:solidFill>
                <a:latin typeface="Calibri"/>
                <a:ea typeface="Calibri"/>
                <a:cs typeface="Calibri"/>
                <a:sym typeface="Calibri"/>
              </a:rPr>
              <a:t>    for the rows that aren't vectors</a:t>
            </a:r>
            <a:endParaRPr b="0" i="0" sz="950" u="none" cap="none" strike="noStrike">
              <a:solidFill>
                <a:schemeClr val="dk1"/>
              </a:solidFill>
              <a:latin typeface="Calibri"/>
              <a:ea typeface="Calibri"/>
              <a:cs typeface="Calibri"/>
              <a:sym typeface="Calibri"/>
            </a:endParaRPr>
          </a:p>
        </p:txBody>
      </p:sp>
      <p:sp>
        <p:nvSpPr>
          <p:cNvPr id="1191" name="Google Shape;1191;p35"/>
          <p:cNvSpPr/>
          <p:nvPr/>
        </p:nvSpPr>
        <p:spPr>
          <a:xfrm>
            <a:off x="3931920" y="3602736"/>
            <a:ext cx="2286000" cy="219456"/>
          </a:xfrm>
          <a:prstGeom prst="roundRect">
            <a:avLst>
              <a:gd fmla="val 50000" name="adj"/>
            </a:avLst>
          </a:prstGeom>
          <a:solidFill>
            <a:srgbClr val="FFFFFF"/>
          </a:solidFill>
          <a:ln cap="flat" cmpd="sng" w="9525">
            <a:solidFill>
              <a:srgbClr val="C7463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2" name="Google Shape;1192;p35"/>
          <p:cNvSpPr/>
          <p:nvPr/>
        </p:nvSpPr>
        <p:spPr>
          <a:xfrm>
            <a:off x="3931920" y="3602736"/>
            <a:ext cx="2286000" cy="219456"/>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C74634"/>
              </a:buClr>
              <a:buSzPts val="700"/>
              <a:buFont typeface="Calibri"/>
              <a:buNone/>
            </a:pPr>
            <a:r>
              <a:rPr b="1" i="1" lang="en-US" sz="700" u="none" cap="none" strike="noStrike">
                <a:solidFill>
                  <a:srgbClr val="C74634"/>
                </a:solidFill>
                <a:latin typeface="Calibri"/>
                <a:ea typeface="Calibri"/>
                <a:cs typeface="Calibri"/>
                <a:sym typeface="Calibri"/>
              </a:rPr>
              <a:t>single tenant · single auth · single workload</a:t>
            </a:r>
            <a:endParaRPr b="0" i="0" sz="700" u="none" cap="none" strike="noStrike">
              <a:solidFill>
                <a:schemeClr val="dk1"/>
              </a:solidFill>
              <a:latin typeface="Calibri"/>
              <a:ea typeface="Calibri"/>
              <a:cs typeface="Calibri"/>
              <a:sym typeface="Calibri"/>
            </a:endParaRPr>
          </a:p>
        </p:txBody>
      </p:sp>
      <p:sp>
        <p:nvSpPr>
          <p:cNvPr id="1193" name="Google Shape;1193;p35"/>
          <p:cNvSpPr/>
          <p:nvPr/>
        </p:nvSpPr>
        <p:spPr>
          <a:xfrm>
            <a:off x="457200" y="4069080"/>
            <a:ext cx="5760720" cy="201168"/>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A32D2D"/>
              </a:buClr>
              <a:buSzPts val="800"/>
              <a:buFont typeface="Calibri"/>
              <a:buNone/>
            </a:pPr>
            <a:r>
              <a:rPr b="0" i="1" lang="en-US" sz="800" u="none" cap="none" strike="noStrike">
                <a:solidFill>
                  <a:srgbClr val="A32D2D"/>
                </a:solidFill>
                <a:latin typeface="Calibri"/>
                <a:ea typeface="Calibri"/>
                <a:cs typeface="Calibri"/>
                <a:sym typeface="Calibri"/>
              </a:rPr>
              <a:t>Tables created automatically by the layers above:</a:t>
            </a:r>
            <a:endParaRPr b="0" i="0" sz="800" u="none" cap="none" strike="noStrike">
              <a:solidFill>
                <a:schemeClr val="dk1"/>
              </a:solidFill>
              <a:latin typeface="Calibri"/>
              <a:ea typeface="Calibri"/>
              <a:cs typeface="Calibri"/>
              <a:sym typeface="Calibri"/>
            </a:endParaRPr>
          </a:p>
        </p:txBody>
      </p:sp>
      <p:sp>
        <p:nvSpPr>
          <p:cNvPr id="1194" name="Google Shape;1194;p35"/>
          <p:cNvSpPr/>
          <p:nvPr/>
        </p:nvSpPr>
        <p:spPr>
          <a:xfrm>
            <a:off x="457200" y="4270248"/>
            <a:ext cx="5760720" cy="128016"/>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791F1F"/>
              </a:buClr>
              <a:buSzPts val="850"/>
              <a:buFont typeface="Consolas"/>
              <a:buNone/>
            </a:pPr>
            <a:r>
              <a:rPr b="1" i="0" lang="en-US" sz="850" u="none" cap="none" strike="noStrike">
                <a:solidFill>
                  <a:srgbClr val="791F1F"/>
                </a:solidFill>
                <a:latin typeface="Consolas"/>
                <a:ea typeface="Consolas"/>
                <a:cs typeface="Consolas"/>
                <a:sym typeface="Consolas"/>
              </a:rPr>
              <a:t>supplychain_demand</a:t>
            </a:r>
            <a:r>
              <a:rPr b="0" i="1" lang="en-US" sz="750" u="none" cap="none" strike="noStrike">
                <a:solidFill>
                  <a:srgbClr val="6B7280"/>
                </a:solidFill>
                <a:latin typeface="Calibri"/>
                <a:ea typeface="Calibri"/>
                <a:cs typeface="Calibri"/>
                <a:sym typeface="Calibri"/>
              </a:rPr>
              <a:t>   created by  </a:t>
            </a:r>
            <a:r>
              <a:rPr b="0" i="0" lang="en-US" sz="800" u="none" cap="none" strike="noStrike">
                <a:solidFill>
                  <a:srgbClr val="4B5563"/>
                </a:solidFill>
                <a:latin typeface="Consolas"/>
                <a:ea typeface="Consolas"/>
                <a:cs typeface="Consolas"/>
                <a:sym typeface="Consolas"/>
              </a:rPr>
              <a:t>OracleVS</a:t>
            </a:r>
            <a:endParaRPr b="0" i="0" sz="850" u="none" cap="none" strike="noStrike">
              <a:solidFill>
                <a:schemeClr val="dk1"/>
              </a:solidFill>
              <a:latin typeface="Calibri"/>
              <a:ea typeface="Calibri"/>
              <a:cs typeface="Calibri"/>
              <a:sym typeface="Calibri"/>
            </a:endParaRPr>
          </a:p>
        </p:txBody>
      </p:sp>
      <p:sp>
        <p:nvSpPr>
          <p:cNvPr id="1195" name="Google Shape;1195;p35"/>
          <p:cNvSpPr/>
          <p:nvPr/>
        </p:nvSpPr>
        <p:spPr>
          <a:xfrm>
            <a:off x="457200" y="4398264"/>
            <a:ext cx="5760720" cy="128016"/>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791F1F"/>
              </a:buClr>
              <a:buSzPts val="850"/>
              <a:buFont typeface="Consolas"/>
              <a:buNone/>
            </a:pPr>
            <a:r>
              <a:rPr b="1" i="0" lang="en-US" sz="850" u="none" cap="none" strike="noStrike">
                <a:solidFill>
                  <a:srgbClr val="791F1F"/>
                </a:solidFill>
                <a:latin typeface="Consolas"/>
                <a:ea typeface="Consolas"/>
                <a:cs typeface="Consolas"/>
                <a:sym typeface="Consolas"/>
              </a:rPr>
              <a:t>langchain_demand_cache</a:t>
            </a:r>
            <a:r>
              <a:rPr b="0" i="1" lang="en-US" sz="750" u="none" cap="none" strike="noStrike">
                <a:solidFill>
                  <a:srgbClr val="6B7280"/>
                </a:solidFill>
                <a:latin typeface="Calibri"/>
                <a:ea typeface="Calibri"/>
                <a:cs typeface="Calibri"/>
                <a:sym typeface="Calibri"/>
              </a:rPr>
              <a:t>   created by  </a:t>
            </a:r>
            <a:r>
              <a:rPr b="0" i="0" lang="en-US" sz="800" u="none" cap="none" strike="noStrike">
                <a:solidFill>
                  <a:srgbClr val="4B5563"/>
                </a:solidFill>
                <a:latin typeface="Consolas"/>
                <a:ea typeface="Consolas"/>
                <a:cs typeface="Consolas"/>
                <a:sym typeface="Consolas"/>
              </a:rPr>
              <a:t>OracleSemanticCache</a:t>
            </a:r>
            <a:endParaRPr b="0" i="0" sz="850" u="none" cap="none" strike="noStrike">
              <a:solidFill>
                <a:schemeClr val="dk1"/>
              </a:solidFill>
              <a:latin typeface="Calibri"/>
              <a:ea typeface="Calibri"/>
              <a:cs typeface="Calibri"/>
              <a:sym typeface="Calibri"/>
            </a:endParaRPr>
          </a:p>
        </p:txBody>
      </p:sp>
      <p:sp>
        <p:nvSpPr>
          <p:cNvPr id="1196" name="Google Shape;1196;p35"/>
          <p:cNvSpPr/>
          <p:nvPr/>
        </p:nvSpPr>
        <p:spPr>
          <a:xfrm>
            <a:off x="457200" y="4526280"/>
            <a:ext cx="5760720" cy="128016"/>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791F1F"/>
              </a:buClr>
              <a:buSzPts val="850"/>
              <a:buFont typeface="Consolas"/>
              <a:buNone/>
            </a:pPr>
            <a:r>
              <a:rPr b="1" i="0" lang="en-US" sz="850" u="none" cap="none" strike="noStrike">
                <a:solidFill>
                  <a:srgbClr val="791F1F"/>
                </a:solidFill>
                <a:latin typeface="Consolas"/>
                <a:ea typeface="Consolas"/>
                <a:cs typeface="Consolas"/>
                <a:sym typeface="Consolas"/>
              </a:rPr>
              <a:t>langchain_planner_chat</a:t>
            </a:r>
            <a:r>
              <a:rPr b="0" i="1" lang="en-US" sz="750" u="none" cap="none" strike="noStrike">
                <a:solidFill>
                  <a:srgbClr val="6B7280"/>
                </a:solidFill>
                <a:latin typeface="Calibri"/>
                <a:ea typeface="Calibri"/>
                <a:cs typeface="Calibri"/>
                <a:sym typeface="Calibri"/>
              </a:rPr>
              <a:t>   created by  </a:t>
            </a:r>
            <a:r>
              <a:rPr b="0" i="0" lang="en-US" sz="800" u="none" cap="none" strike="noStrike">
                <a:solidFill>
                  <a:srgbClr val="4B5563"/>
                </a:solidFill>
                <a:latin typeface="Consolas"/>
                <a:ea typeface="Consolas"/>
                <a:cs typeface="Consolas"/>
                <a:sym typeface="Consolas"/>
              </a:rPr>
              <a:t>OracleChatMessageHistory</a:t>
            </a:r>
            <a:endParaRPr b="0" i="0" sz="850" u="none" cap="none" strike="noStrike">
              <a:solidFill>
                <a:schemeClr val="dk1"/>
              </a:solidFill>
              <a:latin typeface="Calibri"/>
              <a:ea typeface="Calibri"/>
              <a:cs typeface="Calibri"/>
              <a:sym typeface="Calibri"/>
            </a:endParaRPr>
          </a:p>
        </p:txBody>
      </p:sp>
      <p:sp>
        <p:nvSpPr>
          <p:cNvPr id="1197" name="Google Shape;1197;p35"/>
          <p:cNvSpPr/>
          <p:nvPr/>
        </p:nvSpPr>
        <p:spPr>
          <a:xfrm>
            <a:off x="457200" y="4654296"/>
            <a:ext cx="5760720" cy="128016"/>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791F1F"/>
              </a:buClr>
              <a:buSzPts val="850"/>
              <a:buFont typeface="Consolas"/>
              <a:buNone/>
            </a:pPr>
            <a:r>
              <a:rPr b="1" i="0" lang="en-US" sz="850" u="none" cap="none" strike="noStrike">
                <a:solidFill>
                  <a:srgbClr val="791F1F"/>
                </a:solidFill>
                <a:latin typeface="Consolas"/>
                <a:ea typeface="Consolas"/>
                <a:cs typeface="Consolas"/>
                <a:sym typeface="Consolas"/>
              </a:rPr>
              <a:t>agent_memory_*</a:t>
            </a:r>
            <a:r>
              <a:rPr b="0" i="1" lang="en-US" sz="750" u="none" cap="none" strike="noStrike">
                <a:solidFill>
                  <a:srgbClr val="6B7280"/>
                </a:solidFill>
                <a:latin typeface="Calibri"/>
                <a:ea typeface="Calibri"/>
                <a:cs typeface="Calibri"/>
                <a:sym typeface="Calibri"/>
              </a:rPr>
              <a:t>   created by  </a:t>
            </a:r>
            <a:r>
              <a:rPr b="0" i="0" lang="en-US" sz="800" u="none" cap="none" strike="noStrike">
                <a:solidFill>
                  <a:srgbClr val="4B5563"/>
                </a:solidFill>
                <a:latin typeface="Consolas"/>
                <a:ea typeface="Consolas"/>
                <a:cs typeface="Consolas"/>
                <a:sym typeface="Consolas"/>
              </a:rPr>
              <a:t>AsyncOracleStore</a:t>
            </a:r>
            <a:endParaRPr b="0" i="0" sz="850" u="none" cap="none" strike="noStrike">
              <a:solidFill>
                <a:schemeClr val="dk1"/>
              </a:solidFill>
              <a:latin typeface="Calibri"/>
              <a:ea typeface="Calibri"/>
              <a:cs typeface="Calibri"/>
              <a:sym typeface="Calibri"/>
            </a:endParaRPr>
          </a:p>
        </p:txBody>
      </p:sp>
      <p:sp>
        <p:nvSpPr>
          <p:cNvPr id="1198" name="Google Shape;1198;p35"/>
          <p:cNvSpPr/>
          <p:nvPr/>
        </p:nvSpPr>
        <p:spPr>
          <a:xfrm>
            <a:off x="457200" y="4782312"/>
            <a:ext cx="5760720" cy="128016"/>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791F1F"/>
              </a:buClr>
              <a:buSzPts val="850"/>
              <a:buFont typeface="Consolas"/>
              <a:buNone/>
            </a:pPr>
            <a:r>
              <a:rPr b="1" i="0" lang="en-US" sz="850" u="none" cap="none" strike="noStrike">
                <a:solidFill>
                  <a:srgbClr val="791F1F"/>
                </a:solidFill>
                <a:latin typeface="Consolas"/>
                <a:ea typeface="Consolas"/>
                <a:cs typeface="Consolas"/>
                <a:sym typeface="Consolas"/>
              </a:rPr>
              <a:t>checkpoint_*</a:t>
            </a:r>
            <a:r>
              <a:rPr b="0" i="1" lang="en-US" sz="750" u="none" cap="none" strike="noStrike">
                <a:solidFill>
                  <a:srgbClr val="6B7280"/>
                </a:solidFill>
                <a:latin typeface="Calibri"/>
                <a:ea typeface="Calibri"/>
                <a:cs typeface="Calibri"/>
                <a:sym typeface="Calibri"/>
              </a:rPr>
              <a:t>   created by  </a:t>
            </a:r>
            <a:r>
              <a:rPr b="0" i="0" lang="en-US" sz="800" u="none" cap="none" strike="noStrike">
                <a:solidFill>
                  <a:srgbClr val="4B5563"/>
                </a:solidFill>
                <a:latin typeface="Consolas"/>
                <a:ea typeface="Consolas"/>
                <a:cs typeface="Consolas"/>
                <a:sym typeface="Consolas"/>
              </a:rPr>
              <a:t>AsyncOracleSaver</a:t>
            </a:r>
            <a:endParaRPr b="0" i="0" sz="850" u="none" cap="none" strike="noStrike">
              <a:solidFill>
                <a:schemeClr val="dk1"/>
              </a:solidFill>
              <a:latin typeface="Calibri"/>
              <a:ea typeface="Calibri"/>
              <a:cs typeface="Calibri"/>
              <a:sym typeface="Calibri"/>
            </a:endParaRPr>
          </a:p>
        </p:txBody>
      </p:sp>
      <p:cxnSp>
        <p:nvCxnSpPr>
          <p:cNvPr id="1199" name="Google Shape;1199;p35"/>
          <p:cNvCxnSpPr/>
          <p:nvPr/>
        </p:nvCxnSpPr>
        <p:spPr>
          <a:xfrm>
            <a:off x="3337560" y="1828800"/>
            <a:ext cx="0" cy="118872"/>
          </a:xfrm>
          <a:prstGeom prst="straightConnector1">
            <a:avLst/>
          </a:prstGeom>
          <a:noFill/>
          <a:ln cap="flat" cmpd="sng" w="19050">
            <a:solidFill>
              <a:srgbClr val="6B7280"/>
            </a:solidFill>
            <a:prstDash val="solid"/>
            <a:round/>
            <a:headEnd len="sm" w="sm" type="none"/>
            <a:tailEnd len="med" w="med" type="triangle"/>
          </a:ln>
        </p:spPr>
      </p:cxnSp>
      <p:cxnSp>
        <p:nvCxnSpPr>
          <p:cNvPr id="1200" name="Google Shape;1200;p35"/>
          <p:cNvCxnSpPr/>
          <p:nvPr/>
        </p:nvCxnSpPr>
        <p:spPr>
          <a:xfrm>
            <a:off x="3337560" y="3017520"/>
            <a:ext cx="0" cy="118872"/>
          </a:xfrm>
          <a:prstGeom prst="straightConnector1">
            <a:avLst/>
          </a:prstGeom>
          <a:noFill/>
          <a:ln cap="flat" cmpd="sng" w="19050">
            <a:solidFill>
              <a:srgbClr val="6B7280"/>
            </a:solidFill>
            <a:prstDash val="solid"/>
            <a:round/>
            <a:headEnd len="sm" w="sm" type="none"/>
            <a:tailEnd len="med" w="med" type="triangle"/>
          </a:ln>
        </p:spPr>
      </p:cxnSp>
      <p:sp>
        <p:nvSpPr>
          <p:cNvPr id="1201" name="Google Shape;1201;p35"/>
          <p:cNvSpPr/>
          <p:nvPr/>
        </p:nvSpPr>
        <p:spPr>
          <a:xfrm>
            <a:off x="3474720" y="1847088"/>
            <a:ext cx="2743200" cy="118872"/>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6B7280"/>
              </a:buClr>
              <a:buSzPts val="650"/>
              <a:buFont typeface="Calibri"/>
              <a:buNone/>
            </a:pPr>
            <a:r>
              <a:rPr b="0" i="1" lang="en-US" sz="650" u="none" cap="none" strike="noStrike">
                <a:solidFill>
                  <a:srgbClr val="6B7280"/>
                </a:solidFill>
                <a:latin typeface="Calibri"/>
                <a:ea typeface="Calibri"/>
                <a:cs typeface="Calibri"/>
                <a:sym typeface="Calibri"/>
              </a:rPr>
              <a:t>agents + tools registered into the graph</a:t>
            </a:r>
            <a:endParaRPr b="0" i="0" sz="650" u="none" cap="none" strike="noStrike">
              <a:solidFill>
                <a:schemeClr val="dk1"/>
              </a:solidFill>
              <a:latin typeface="Calibri"/>
              <a:ea typeface="Calibri"/>
              <a:cs typeface="Calibri"/>
              <a:sym typeface="Calibri"/>
            </a:endParaRPr>
          </a:p>
        </p:txBody>
      </p:sp>
      <p:sp>
        <p:nvSpPr>
          <p:cNvPr id="1202" name="Google Shape;1202;p35"/>
          <p:cNvSpPr/>
          <p:nvPr/>
        </p:nvSpPr>
        <p:spPr>
          <a:xfrm>
            <a:off x="3474720" y="3035808"/>
            <a:ext cx="3200400" cy="118872"/>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6B7280"/>
              </a:buClr>
              <a:buSzPts val="650"/>
              <a:buFont typeface="Calibri"/>
              <a:buNone/>
            </a:pPr>
            <a:r>
              <a:rPr b="0" i="1" lang="en-US" sz="650" u="none" cap="none" strike="noStrike">
                <a:solidFill>
                  <a:srgbClr val="6B7280"/>
                </a:solidFill>
                <a:latin typeface="Calibri"/>
                <a:ea typeface="Calibri"/>
                <a:cs typeface="Calibri"/>
                <a:sym typeface="Calibri"/>
              </a:rPr>
              <a:t>checkpoints, memory, vectors, cache, chat history</a:t>
            </a:r>
            <a:endParaRPr b="0" i="0" sz="650" u="none" cap="none" strike="noStrike">
              <a:solidFill>
                <a:schemeClr val="dk1"/>
              </a:solidFill>
              <a:latin typeface="Calibri"/>
              <a:ea typeface="Calibri"/>
              <a:cs typeface="Calibri"/>
              <a:sym typeface="Calibri"/>
            </a:endParaRPr>
          </a:p>
        </p:txBody>
      </p:sp>
      <p:sp>
        <p:nvSpPr>
          <p:cNvPr id="1203" name="Google Shape;1203;p35"/>
          <p:cNvSpPr/>
          <p:nvPr/>
        </p:nvSpPr>
        <p:spPr>
          <a:xfrm>
            <a:off x="6583680" y="640080"/>
            <a:ext cx="2286000" cy="4297680"/>
          </a:xfrm>
          <a:prstGeom prst="roundRect">
            <a:avLst>
              <a:gd fmla="val 3200" name="adj"/>
            </a:avLst>
          </a:prstGeom>
          <a:solidFill>
            <a:srgbClr val="FAFAF8"/>
          </a:solidFill>
          <a:ln cap="flat" cmpd="sng" w="9525">
            <a:solidFill>
              <a:srgbClr val="E5E3DA"/>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4" name="Google Shape;1204;p35"/>
          <p:cNvSpPr/>
          <p:nvPr/>
        </p:nvSpPr>
        <p:spPr>
          <a:xfrm>
            <a:off x="6583680" y="640080"/>
            <a:ext cx="2286000" cy="329184"/>
          </a:xfrm>
          <a:prstGeom prst="rect">
            <a:avLst/>
          </a:prstGeom>
          <a:solidFill>
            <a:srgbClr val="4B5563"/>
          </a:solidFill>
          <a:ln cap="flat" cmpd="sng" w="12700">
            <a:solidFill>
              <a:srgbClr val="4B556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5" name="Google Shape;1205;p35"/>
          <p:cNvSpPr/>
          <p:nvPr/>
        </p:nvSpPr>
        <p:spPr>
          <a:xfrm>
            <a:off x="6720840" y="640080"/>
            <a:ext cx="2011680" cy="329184"/>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FFFFFF"/>
              </a:buClr>
              <a:buSzPts val="1100"/>
              <a:buFont typeface="Calibri"/>
              <a:buNone/>
            </a:pPr>
            <a:r>
              <a:rPr b="1" i="0" lang="en-US" sz="1100" u="none" cap="none" strike="noStrike">
                <a:solidFill>
                  <a:srgbClr val="FFFFFF"/>
                </a:solidFill>
                <a:latin typeface="Calibri"/>
                <a:ea typeface="Calibri"/>
                <a:cs typeface="Calibri"/>
                <a:sym typeface="Calibri"/>
              </a:rPr>
              <a:t>Model providers</a:t>
            </a:r>
            <a:endParaRPr b="0" i="0" sz="1100" u="none" cap="none" strike="noStrike">
              <a:solidFill>
                <a:schemeClr val="dk1"/>
              </a:solidFill>
              <a:latin typeface="Calibri"/>
              <a:ea typeface="Calibri"/>
              <a:cs typeface="Calibri"/>
              <a:sym typeface="Calibri"/>
            </a:endParaRPr>
          </a:p>
        </p:txBody>
      </p:sp>
      <p:sp>
        <p:nvSpPr>
          <p:cNvPr id="1206" name="Google Shape;1206;p35"/>
          <p:cNvSpPr/>
          <p:nvPr/>
        </p:nvSpPr>
        <p:spPr>
          <a:xfrm>
            <a:off x="6583680" y="640080"/>
            <a:ext cx="2148840" cy="329184"/>
          </a:xfrm>
          <a:prstGeom prst="rect">
            <a:avLst/>
          </a:prstGeom>
          <a:noFill/>
          <a:ln>
            <a:noFill/>
          </a:ln>
        </p:spPr>
        <p:txBody>
          <a:bodyPr anchorCtr="0" anchor="ctr" bIns="0" lIns="0" spcFirstLastPara="1" rIns="0" wrap="square" tIns="0">
            <a:noAutofit/>
          </a:bodyPr>
          <a:lstStyle/>
          <a:p>
            <a:pPr indent="0" lvl="0" marL="0" marR="0" rtl="0" algn="r">
              <a:spcBef>
                <a:spcPts val="0"/>
              </a:spcBef>
              <a:spcAft>
                <a:spcPts val="0"/>
              </a:spcAft>
              <a:buClr>
                <a:srgbClr val="FFFFFF"/>
              </a:buClr>
              <a:buSzPts val="750"/>
              <a:buFont typeface="Calibri"/>
              <a:buNone/>
            </a:pPr>
            <a:r>
              <a:rPr b="1" i="0" lang="en-US" sz="750" u="none" cap="none" strike="noStrike">
                <a:solidFill>
                  <a:srgbClr val="FFFFFF"/>
                </a:solidFill>
                <a:latin typeface="Calibri"/>
                <a:ea typeface="Calibri"/>
                <a:cs typeface="Calibri"/>
                <a:sym typeface="Calibri"/>
              </a:rPr>
              <a:t>EXTERNAL</a:t>
            </a:r>
            <a:endParaRPr b="0" i="0" sz="750" u="none" cap="none" strike="noStrike">
              <a:solidFill>
                <a:schemeClr val="dk1"/>
              </a:solidFill>
              <a:latin typeface="Calibri"/>
              <a:ea typeface="Calibri"/>
              <a:cs typeface="Calibri"/>
              <a:sym typeface="Calibri"/>
            </a:endParaRPr>
          </a:p>
        </p:txBody>
      </p:sp>
      <p:sp>
        <p:nvSpPr>
          <p:cNvPr id="1207" name="Google Shape;1207;p35"/>
          <p:cNvSpPr/>
          <p:nvPr/>
        </p:nvSpPr>
        <p:spPr>
          <a:xfrm>
            <a:off x="6720840" y="1060704"/>
            <a:ext cx="2011680" cy="219456"/>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1F2937"/>
              </a:buClr>
              <a:buSzPts val="1000"/>
              <a:buFont typeface="Calibri"/>
              <a:buNone/>
            </a:pPr>
            <a:r>
              <a:rPr b="1" i="0" lang="en-US" sz="1000" u="none" cap="none" strike="noStrike">
                <a:solidFill>
                  <a:srgbClr val="1F2937"/>
                </a:solidFill>
                <a:latin typeface="Calibri"/>
                <a:ea typeface="Calibri"/>
                <a:cs typeface="Calibri"/>
                <a:sym typeface="Calibri"/>
              </a:rPr>
              <a:t>OpenAI</a:t>
            </a:r>
            <a:r>
              <a:rPr b="0" i="1" lang="en-US" sz="750" u="none" cap="none" strike="noStrike">
                <a:solidFill>
                  <a:srgbClr val="6B7280"/>
                </a:solidFill>
                <a:latin typeface="Calibri"/>
                <a:ea typeface="Calibri"/>
                <a:cs typeface="Calibri"/>
                <a:sym typeface="Calibri"/>
              </a:rPr>
              <a:t>   default</a:t>
            </a:r>
            <a:endParaRPr b="0" i="0" sz="1000" u="none" cap="none" strike="noStrike">
              <a:solidFill>
                <a:schemeClr val="dk1"/>
              </a:solidFill>
              <a:latin typeface="Calibri"/>
              <a:ea typeface="Calibri"/>
              <a:cs typeface="Calibri"/>
              <a:sym typeface="Calibri"/>
            </a:endParaRPr>
          </a:p>
        </p:txBody>
      </p:sp>
      <p:sp>
        <p:nvSpPr>
          <p:cNvPr id="1208" name="Google Shape;1208;p35"/>
          <p:cNvSpPr/>
          <p:nvPr/>
        </p:nvSpPr>
        <p:spPr>
          <a:xfrm>
            <a:off x="6812280" y="1298448"/>
            <a:ext cx="1920240" cy="4572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4B5563"/>
              </a:buClr>
              <a:buSzPts val="800"/>
              <a:buFont typeface="Consolas"/>
              <a:buNone/>
            </a:pPr>
            <a:r>
              <a:rPr b="0" i="0" lang="en-US" sz="800" u="none" cap="none" strike="noStrike">
                <a:solidFill>
                  <a:srgbClr val="4B5563"/>
                </a:solidFill>
                <a:latin typeface="Consolas"/>
                <a:ea typeface="Consolas"/>
                <a:cs typeface="Consolas"/>
                <a:sym typeface="Consolas"/>
              </a:rPr>
              <a:t>gpt-5.5</a:t>
            </a:r>
            <a:endParaRPr b="0" i="0" sz="8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4B5563"/>
              </a:buClr>
              <a:buSzPts val="800"/>
              <a:buFont typeface="Consolas"/>
              <a:buNone/>
            </a:pPr>
            <a:r>
              <a:rPr b="0" i="0" lang="en-US" sz="800" u="none" cap="none" strike="noStrike">
                <a:solidFill>
                  <a:srgbClr val="4B5563"/>
                </a:solidFill>
                <a:latin typeface="Consolas"/>
                <a:ea typeface="Consolas"/>
                <a:cs typeface="Consolas"/>
                <a:sym typeface="Consolas"/>
              </a:rPr>
              <a:t>text-embedding-3-small</a:t>
            </a:r>
            <a:endParaRPr b="0" i="0" sz="800" u="none" cap="none" strike="noStrike">
              <a:solidFill>
                <a:schemeClr val="dk1"/>
              </a:solidFill>
              <a:latin typeface="Calibri"/>
              <a:ea typeface="Calibri"/>
              <a:cs typeface="Calibri"/>
              <a:sym typeface="Calibri"/>
            </a:endParaRPr>
          </a:p>
        </p:txBody>
      </p:sp>
      <p:cxnSp>
        <p:nvCxnSpPr>
          <p:cNvPr id="1209" name="Google Shape;1209;p35"/>
          <p:cNvCxnSpPr/>
          <p:nvPr/>
        </p:nvCxnSpPr>
        <p:spPr>
          <a:xfrm>
            <a:off x="6720840" y="1929384"/>
            <a:ext cx="2011680" cy="0"/>
          </a:xfrm>
          <a:prstGeom prst="straightConnector1">
            <a:avLst/>
          </a:prstGeom>
          <a:noFill/>
          <a:ln cap="flat" cmpd="sng" w="9525">
            <a:solidFill>
              <a:srgbClr val="D3D1C7"/>
            </a:solidFill>
            <a:prstDash val="solid"/>
            <a:round/>
            <a:headEnd len="sm" w="sm" type="none"/>
            <a:tailEnd len="sm" w="sm" type="none"/>
          </a:ln>
        </p:spPr>
      </p:cxnSp>
      <p:sp>
        <p:nvSpPr>
          <p:cNvPr id="1210" name="Google Shape;1210;p35"/>
          <p:cNvSpPr/>
          <p:nvPr/>
        </p:nvSpPr>
        <p:spPr>
          <a:xfrm>
            <a:off x="6720840" y="2020824"/>
            <a:ext cx="2011680" cy="219456"/>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1F2937"/>
              </a:buClr>
              <a:buSzPts val="1000"/>
              <a:buFont typeface="Calibri"/>
              <a:buNone/>
            </a:pPr>
            <a:r>
              <a:rPr b="1" i="0" lang="en-US" sz="1000" u="none" cap="none" strike="noStrike">
                <a:solidFill>
                  <a:srgbClr val="1F2937"/>
                </a:solidFill>
                <a:latin typeface="Calibri"/>
                <a:ea typeface="Calibri"/>
                <a:cs typeface="Calibri"/>
                <a:sym typeface="Calibri"/>
              </a:rPr>
              <a:t>OCI Generative AI</a:t>
            </a:r>
            <a:r>
              <a:rPr b="0" i="1" lang="en-US" sz="750" u="none" cap="none" strike="noStrike">
                <a:solidFill>
                  <a:srgbClr val="6B7280"/>
                </a:solidFill>
                <a:latin typeface="Calibri"/>
                <a:ea typeface="Calibri"/>
                <a:cs typeface="Calibri"/>
                <a:sym typeface="Calibri"/>
              </a:rPr>
              <a:t>   alt</a:t>
            </a:r>
            <a:endParaRPr b="0" i="0" sz="1000" u="none" cap="none" strike="noStrike">
              <a:solidFill>
                <a:schemeClr val="dk1"/>
              </a:solidFill>
              <a:latin typeface="Calibri"/>
              <a:ea typeface="Calibri"/>
              <a:cs typeface="Calibri"/>
              <a:sym typeface="Calibri"/>
            </a:endParaRPr>
          </a:p>
        </p:txBody>
      </p:sp>
      <p:sp>
        <p:nvSpPr>
          <p:cNvPr id="1211" name="Google Shape;1211;p35"/>
          <p:cNvSpPr/>
          <p:nvPr/>
        </p:nvSpPr>
        <p:spPr>
          <a:xfrm>
            <a:off x="6812280" y="2249424"/>
            <a:ext cx="1920240" cy="41148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4B5563"/>
              </a:buClr>
              <a:buSzPts val="800"/>
              <a:buFont typeface="Consolas"/>
              <a:buNone/>
            </a:pPr>
            <a:r>
              <a:rPr b="0" i="0" lang="en-US" sz="800" u="none" cap="none" strike="noStrike">
                <a:solidFill>
                  <a:srgbClr val="4B5563"/>
                </a:solidFill>
                <a:latin typeface="Consolas"/>
                <a:ea typeface="Consolas"/>
                <a:cs typeface="Consolas"/>
                <a:sym typeface="Consolas"/>
              </a:rPr>
              <a:t>xai.grok-4-1-fast-</a:t>
            </a:r>
            <a:endParaRPr b="0" i="0" sz="8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4B5563"/>
              </a:buClr>
              <a:buSzPts val="800"/>
              <a:buFont typeface="Consolas"/>
              <a:buNone/>
            </a:pPr>
            <a:r>
              <a:rPr b="0" i="0" lang="en-US" sz="800" u="none" cap="none" strike="noStrike">
                <a:solidFill>
                  <a:srgbClr val="4B5563"/>
                </a:solidFill>
                <a:latin typeface="Consolas"/>
                <a:ea typeface="Consolas"/>
                <a:cs typeface="Consolas"/>
                <a:sym typeface="Consolas"/>
              </a:rPr>
              <a:t>reasoning</a:t>
            </a:r>
            <a:endParaRPr b="0" i="0" sz="800" u="none" cap="none" strike="noStrike">
              <a:solidFill>
                <a:schemeClr val="dk1"/>
              </a:solidFill>
              <a:latin typeface="Calibri"/>
              <a:ea typeface="Calibri"/>
              <a:cs typeface="Calibri"/>
              <a:sym typeface="Calibri"/>
            </a:endParaRPr>
          </a:p>
        </p:txBody>
      </p:sp>
      <p:sp>
        <p:nvSpPr>
          <p:cNvPr id="1212" name="Google Shape;1212;p35"/>
          <p:cNvSpPr/>
          <p:nvPr/>
        </p:nvSpPr>
        <p:spPr>
          <a:xfrm>
            <a:off x="6720840" y="4069080"/>
            <a:ext cx="2011680" cy="777240"/>
          </a:xfrm>
          <a:prstGeom prst="roundRect">
            <a:avLst>
              <a:gd fmla="val 5882" name="adj"/>
            </a:avLst>
          </a:prstGeom>
          <a:solidFill>
            <a:srgbClr val="FFFFFF"/>
          </a:solidFill>
          <a:ln cap="flat" cmpd="sng" w="9525">
            <a:solidFill>
              <a:srgbClr val="D3D1C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3" name="Google Shape;1213;p35"/>
          <p:cNvSpPr/>
          <p:nvPr/>
        </p:nvSpPr>
        <p:spPr>
          <a:xfrm>
            <a:off x="6812280" y="4114800"/>
            <a:ext cx="1828800" cy="6858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4B5563"/>
              </a:buClr>
              <a:buSzPts val="750"/>
              <a:buFont typeface="Calibri"/>
              <a:buNone/>
            </a:pPr>
            <a:r>
              <a:rPr b="0" i="0" lang="en-US" sz="750" u="none" cap="none" strike="noStrike">
                <a:solidFill>
                  <a:srgbClr val="4B5563"/>
                </a:solidFill>
                <a:latin typeface="Calibri"/>
                <a:ea typeface="Calibri"/>
                <a:cs typeface="Calibri"/>
                <a:sym typeface="Calibri"/>
              </a:rPr>
              <a:t>Switched via </a:t>
            </a:r>
            <a:r>
              <a:rPr b="1" i="0" lang="en-US" sz="750" u="none" cap="none" strike="noStrike">
                <a:solidFill>
                  <a:srgbClr val="1F2937"/>
                </a:solidFill>
                <a:latin typeface="Consolas"/>
                <a:ea typeface="Consolas"/>
                <a:cs typeface="Consolas"/>
                <a:sym typeface="Consolas"/>
              </a:rPr>
              <a:t>LLM_PROVIDER</a:t>
            </a:r>
            <a:endParaRPr b="0" i="0" sz="750" u="none" cap="none" strike="noStrike">
              <a:solidFill>
                <a:schemeClr val="dk1"/>
              </a:solidFill>
              <a:latin typeface="Calibri"/>
              <a:ea typeface="Calibri"/>
              <a:cs typeface="Calibri"/>
              <a:sym typeface="Calibri"/>
            </a:endParaRPr>
          </a:p>
          <a:p>
            <a:pPr indent="0" lvl="0" marL="0" marR="0" rtl="0" algn="l">
              <a:spcBef>
                <a:spcPts val="100"/>
              </a:spcBef>
              <a:spcAft>
                <a:spcPts val="0"/>
              </a:spcAft>
              <a:buClr>
                <a:srgbClr val="4B5563"/>
              </a:buClr>
              <a:buSzPts val="750"/>
              <a:buFont typeface="Calibri"/>
              <a:buNone/>
            </a:pPr>
            <a:r>
              <a:rPr b="0" i="0" lang="en-US" sz="750" u="none" cap="none" strike="noStrike">
                <a:solidFill>
                  <a:srgbClr val="4B5563"/>
                </a:solidFill>
                <a:latin typeface="Calibri"/>
                <a:ea typeface="Calibri"/>
                <a:cs typeface="Calibri"/>
                <a:sym typeface="Calibri"/>
              </a:rPr>
              <a:t>env var. Same wire protocol — swap </a:t>
            </a:r>
            <a:r>
              <a:rPr b="0" i="0" lang="en-US" sz="750" u="none" cap="none" strike="noStrike">
                <a:solidFill>
                  <a:srgbClr val="1F2937"/>
                </a:solidFill>
                <a:latin typeface="Consolas"/>
                <a:ea typeface="Consolas"/>
                <a:cs typeface="Consolas"/>
                <a:sym typeface="Consolas"/>
              </a:rPr>
              <a:t>base_url</a:t>
            </a:r>
            <a:r>
              <a:rPr b="0" i="0" lang="en-US" sz="750" u="none" cap="none" strike="noStrike">
                <a:solidFill>
                  <a:srgbClr val="4B5563"/>
                </a:solidFill>
                <a:latin typeface="Calibri"/>
                <a:ea typeface="Calibri"/>
                <a:cs typeface="Calibri"/>
                <a:sym typeface="Calibri"/>
              </a:rPr>
              <a:t>, not code.</a:t>
            </a:r>
            <a:endParaRPr b="0" i="0" sz="750" u="none" cap="none" strike="noStrike">
              <a:solidFill>
                <a:schemeClr val="dk1"/>
              </a:solidFill>
              <a:latin typeface="Calibri"/>
              <a:ea typeface="Calibri"/>
              <a:cs typeface="Calibri"/>
              <a:sym typeface="Calibri"/>
            </a:endParaRPr>
          </a:p>
        </p:txBody>
      </p:sp>
      <p:cxnSp>
        <p:nvCxnSpPr>
          <p:cNvPr id="1214" name="Google Shape;1214;p35"/>
          <p:cNvCxnSpPr/>
          <p:nvPr/>
        </p:nvCxnSpPr>
        <p:spPr>
          <a:xfrm>
            <a:off x="6400800" y="1234440"/>
            <a:ext cx="164592" cy="0"/>
          </a:xfrm>
          <a:prstGeom prst="straightConnector1">
            <a:avLst/>
          </a:prstGeom>
          <a:noFill/>
          <a:ln cap="flat" cmpd="sng" w="12700">
            <a:solidFill>
              <a:srgbClr val="6B7280"/>
            </a:solidFill>
            <a:prstDash val="solid"/>
            <a:round/>
            <a:headEnd len="med" w="med" type="triangle"/>
            <a:tailEnd len="med" w="med" type="triangl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6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16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16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16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16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16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16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17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17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17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19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0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7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17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17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17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17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18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18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19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0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0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0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8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18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18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18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18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18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18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19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19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19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19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19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19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19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19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19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0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0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0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0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0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0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0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0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0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0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1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1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1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1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1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219" name="Shape 1219"/>
        <p:cNvGrpSpPr/>
        <p:nvPr/>
      </p:nvGrpSpPr>
      <p:grpSpPr>
        <a:xfrm>
          <a:off x="0" y="0"/>
          <a:ext cx="0" cy="0"/>
          <a:chOff x="0" y="0"/>
          <a:chExt cx="0" cy="0"/>
        </a:xfrm>
      </p:grpSpPr>
      <p:sp>
        <p:nvSpPr>
          <p:cNvPr id="1220" name="Google Shape;1220;p36"/>
          <p:cNvSpPr/>
          <p:nvPr/>
        </p:nvSpPr>
        <p:spPr>
          <a:xfrm>
            <a:off x="365760" y="164592"/>
            <a:ext cx="8412600" cy="3657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1F2937"/>
              </a:buClr>
              <a:buSzPts val="1800"/>
              <a:buFont typeface="Calibri"/>
              <a:buNone/>
            </a:pPr>
            <a:r>
              <a:rPr b="1" i="0" lang="en-US" sz="1800" u="none" cap="none" strike="noStrike">
                <a:solidFill>
                  <a:srgbClr val="1F2937"/>
                </a:solidFill>
                <a:latin typeface="Calibri"/>
                <a:ea typeface="Calibri"/>
                <a:cs typeface="Calibri"/>
                <a:sym typeface="Calibri"/>
              </a:rPr>
              <a:t>Demand planning today: every step is hers</a:t>
            </a:r>
            <a:endParaRPr b="0" i="0" sz="1800" u="none" cap="none" strike="noStrike">
              <a:solidFill>
                <a:schemeClr val="dk1"/>
              </a:solidFill>
              <a:latin typeface="Calibri"/>
              <a:ea typeface="Calibri"/>
              <a:cs typeface="Calibri"/>
              <a:sym typeface="Calibri"/>
            </a:endParaRPr>
          </a:p>
        </p:txBody>
      </p:sp>
      <p:sp>
        <p:nvSpPr>
          <p:cNvPr id="1221" name="Google Shape;1221;p36"/>
          <p:cNvSpPr/>
          <p:nvPr/>
        </p:nvSpPr>
        <p:spPr>
          <a:xfrm>
            <a:off x="7772400" y="201168"/>
            <a:ext cx="914400" cy="274200"/>
          </a:xfrm>
          <a:prstGeom prst="rect">
            <a:avLst/>
          </a:prstGeom>
          <a:noFill/>
          <a:ln>
            <a:noFill/>
          </a:ln>
        </p:spPr>
        <p:txBody>
          <a:bodyPr anchorCtr="0" anchor="ctr" bIns="0" lIns="0" spcFirstLastPara="1" rIns="0" wrap="square" tIns="0">
            <a:noAutofit/>
          </a:bodyPr>
          <a:lstStyle/>
          <a:p>
            <a:pPr indent="0" lvl="0" marL="0" marR="0" rtl="0" algn="r">
              <a:spcBef>
                <a:spcPts val="0"/>
              </a:spcBef>
              <a:spcAft>
                <a:spcPts val="0"/>
              </a:spcAft>
              <a:buClr>
                <a:srgbClr val="C74634"/>
              </a:buClr>
              <a:buSzPts val="1100"/>
              <a:buFont typeface="Calibri"/>
              <a:buNone/>
            </a:pPr>
            <a:r>
              <a:rPr b="1" i="0" lang="en-US" sz="1100" u="none" cap="none" strike="noStrike">
                <a:solidFill>
                  <a:srgbClr val="C74634"/>
                </a:solidFill>
                <a:latin typeface="Calibri"/>
                <a:ea typeface="Calibri"/>
                <a:cs typeface="Calibri"/>
                <a:sym typeface="Calibri"/>
              </a:rPr>
              <a:t>ORACLE</a:t>
            </a:r>
            <a:endParaRPr b="0" i="0" sz="1100" u="none" cap="none" strike="noStrike">
              <a:solidFill>
                <a:schemeClr val="dk1"/>
              </a:solidFill>
              <a:latin typeface="Calibri"/>
              <a:ea typeface="Calibri"/>
              <a:cs typeface="Calibri"/>
              <a:sym typeface="Calibri"/>
            </a:endParaRPr>
          </a:p>
        </p:txBody>
      </p:sp>
      <p:sp>
        <p:nvSpPr>
          <p:cNvPr id="1222" name="Google Shape;1222;p36"/>
          <p:cNvSpPr/>
          <p:nvPr/>
        </p:nvSpPr>
        <p:spPr>
          <a:xfrm>
            <a:off x="374904" y="685800"/>
            <a:ext cx="1627500" cy="3657600"/>
          </a:xfrm>
          <a:prstGeom prst="roundRect">
            <a:avLst>
              <a:gd fmla="val 5618" name="adj"/>
            </a:avLst>
          </a:prstGeom>
          <a:solidFill>
            <a:srgbClr val="FAFAF8"/>
          </a:solidFill>
          <a:ln cap="flat" cmpd="sng" w="9525">
            <a:solidFill>
              <a:srgbClr val="E5E3D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3" name="Google Shape;1223;p36"/>
          <p:cNvSpPr/>
          <p:nvPr/>
        </p:nvSpPr>
        <p:spPr>
          <a:xfrm>
            <a:off x="2066544" y="685800"/>
            <a:ext cx="1627500" cy="3657600"/>
          </a:xfrm>
          <a:prstGeom prst="roundRect">
            <a:avLst>
              <a:gd fmla="val 5618" name="adj"/>
            </a:avLst>
          </a:prstGeom>
          <a:solidFill>
            <a:srgbClr val="FAFAF8"/>
          </a:solidFill>
          <a:ln cap="flat" cmpd="sng" w="9525">
            <a:solidFill>
              <a:srgbClr val="E5E3D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4" name="Google Shape;1224;p36"/>
          <p:cNvSpPr/>
          <p:nvPr/>
        </p:nvSpPr>
        <p:spPr>
          <a:xfrm>
            <a:off x="3758184" y="685800"/>
            <a:ext cx="1627500" cy="3657600"/>
          </a:xfrm>
          <a:prstGeom prst="roundRect">
            <a:avLst>
              <a:gd fmla="val 5618" name="adj"/>
            </a:avLst>
          </a:prstGeom>
          <a:solidFill>
            <a:srgbClr val="FAFAF8"/>
          </a:solidFill>
          <a:ln cap="flat" cmpd="sng" w="9525">
            <a:solidFill>
              <a:srgbClr val="E5E3D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5" name="Google Shape;1225;p36"/>
          <p:cNvSpPr/>
          <p:nvPr/>
        </p:nvSpPr>
        <p:spPr>
          <a:xfrm>
            <a:off x="5449824" y="685800"/>
            <a:ext cx="1627500" cy="3657600"/>
          </a:xfrm>
          <a:prstGeom prst="roundRect">
            <a:avLst>
              <a:gd fmla="val 5618" name="adj"/>
            </a:avLst>
          </a:prstGeom>
          <a:solidFill>
            <a:srgbClr val="FAFAF8"/>
          </a:solidFill>
          <a:ln cap="flat" cmpd="sng" w="9525">
            <a:solidFill>
              <a:srgbClr val="E5E3D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6" name="Google Shape;1226;p36"/>
          <p:cNvSpPr/>
          <p:nvPr/>
        </p:nvSpPr>
        <p:spPr>
          <a:xfrm>
            <a:off x="7141464" y="685800"/>
            <a:ext cx="1627500" cy="3657600"/>
          </a:xfrm>
          <a:prstGeom prst="roundRect">
            <a:avLst>
              <a:gd fmla="val 5618" name="adj"/>
            </a:avLst>
          </a:prstGeom>
          <a:solidFill>
            <a:srgbClr val="FAFAF8"/>
          </a:solidFill>
          <a:ln cap="flat" cmpd="sng" w="9525">
            <a:solidFill>
              <a:srgbClr val="E5E3D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7" name="Google Shape;1227;p36"/>
          <p:cNvSpPr/>
          <p:nvPr/>
        </p:nvSpPr>
        <p:spPr>
          <a:xfrm>
            <a:off x="1965960" y="2350008"/>
            <a:ext cx="137100" cy="329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9CA3AF"/>
              </a:buClr>
              <a:buSzPts val="2200"/>
              <a:buFont typeface="Calibri"/>
              <a:buNone/>
            </a:pPr>
            <a:r>
              <a:rPr b="1" i="0" lang="en-US" sz="2200" u="none" cap="none" strike="noStrike">
                <a:solidFill>
                  <a:srgbClr val="9CA3AF"/>
                </a:solidFill>
                <a:latin typeface="Calibri"/>
                <a:ea typeface="Calibri"/>
                <a:cs typeface="Calibri"/>
                <a:sym typeface="Calibri"/>
              </a:rPr>
              <a:t>›</a:t>
            </a:r>
            <a:endParaRPr b="0" i="0" sz="2200" u="none" cap="none" strike="noStrike">
              <a:solidFill>
                <a:schemeClr val="dk1"/>
              </a:solidFill>
              <a:latin typeface="Calibri"/>
              <a:ea typeface="Calibri"/>
              <a:cs typeface="Calibri"/>
              <a:sym typeface="Calibri"/>
            </a:endParaRPr>
          </a:p>
        </p:txBody>
      </p:sp>
      <p:sp>
        <p:nvSpPr>
          <p:cNvPr id="1228" name="Google Shape;1228;p36"/>
          <p:cNvSpPr/>
          <p:nvPr/>
        </p:nvSpPr>
        <p:spPr>
          <a:xfrm>
            <a:off x="3657600" y="2350008"/>
            <a:ext cx="137100" cy="329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9CA3AF"/>
              </a:buClr>
              <a:buSzPts val="2200"/>
              <a:buFont typeface="Calibri"/>
              <a:buNone/>
            </a:pPr>
            <a:r>
              <a:rPr b="1" i="0" lang="en-US" sz="2200" u="none" cap="none" strike="noStrike">
                <a:solidFill>
                  <a:srgbClr val="9CA3AF"/>
                </a:solidFill>
                <a:latin typeface="Calibri"/>
                <a:ea typeface="Calibri"/>
                <a:cs typeface="Calibri"/>
                <a:sym typeface="Calibri"/>
              </a:rPr>
              <a:t>›</a:t>
            </a:r>
            <a:endParaRPr b="0" i="0" sz="2200" u="none" cap="none" strike="noStrike">
              <a:solidFill>
                <a:schemeClr val="dk1"/>
              </a:solidFill>
              <a:latin typeface="Calibri"/>
              <a:ea typeface="Calibri"/>
              <a:cs typeface="Calibri"/>
              <a:sym typeface="Calibri"/>
            </a:endParaRPr>
          </a:p>
        </p:txBody>
      </p:sp>
      <p:sp>
        <p:nvSpPr>
          <p:cNvPr id="1229" name="Google Shape;1229;p36"/>
          <p:cNvSpPr/>
          <p:nvPr/>
        </p:nvSpPr>
        <p:spPr>
          <a:xfrm>
            <a:off x="5349240" y="2350008"/>
            <a:ext cx="137100" cy="329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9CA3AF"/>
              </a:buClr>
              <a:buSzPts val="2200"/>
              <a:buFont typeface="Calibri"/>
              <a:buNone/>
            </a:pPr>
            <a:r>
              <a:rPr b="1" i="0" lang="en-US" sz="2200" u="none" cap="none" strike="noStrike">
                <a:solidFill>
                  <a:srgbClr val="9CA3AF"/>
                </a:solidFill>
                <a:latin typeface="Calibri"/>
                <a:ea typeface="Calibri"/>
                <a:cs typeface="Calibri"/>
                <a:sym typeface="Calibri"/>
              </a:rPr>
              <a:t>›</a:t>
            </a:r>
            <a:endParaRPr b="0" i="0" sz="2200" u="none" cap="none" strike="noStrike">
              <a:solidFill>
                <a:schemeClr val="dk1"/>
              </a:solidFill>
              <a:latin typeface="Calibri"/>
              <a:ea typeface="Calibri"/>
              <a:cs typeface="Calibri"/>
              <a:sym typeface="Calibri"/>
            </a:endParaRPr>
          </a:p>
        </p:txBody>
      </p:sp>
      <p:sp>
        <p:nvSpPr>
          <p:cNvPr id="1230" name="Google Shape;1230;p36"/>
          <p:cNvSpPr/>
          <p:nvPr/>
        </p:nvSpPr>
        <p:spPr>
          <a:xfrm>
            <a:off x="7040880" y="2350008"/>
            <a:ext cx="137100" cy="329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9CA3AF"/>
              </a:buClr>
              <a:buSzPts val="2200"/>
              <a:buFont typeface="Calibri"/>
              <a:buNone/>
            </a:pPr>
            <a:r>
              <a:rPr b="1" i="0" lang="en-US" sz="2200" u="none" cap="none" strike="noStrike">
                <a:solidFill>
                  <a:srgbClr val="9CA3AF"/>
                </a:solidFill>
                <a:latin typeface="Calibri"/>
                <a:ea typeface="Calibri"/>
                <a:cs typeface="Calibri"/>
                <a:sym typeface="Calibri"/>
              </a:rPr>
              <a:t>›</a:t>
            </a:r>
            <a:endParaRPr b="0" i="0" sz="2200" u="none" cap="none" strike="noStrike">
              <a:solidFill>
                <a:schemeClr val="dk1"/>
              </a:solidFill>
              <a:latin typeface="Calibri"/>
              <a:ea typeface="Calibri"/>
              <a:cs typeface="Calibri"/>
              <a:sym typeface="Calibri"/>
            </a:endParaRPr>
          </a:p>
        </p:txBody>
      </p:sp>
      <p:sp>
        <p:nvSpPr>
          <p:cNvPr id="1231" name="Google Shape;1231;p36"/>
          <p:cNvSpPr/>
          <p:nvPr/>
        </p:nvSpPr>
        <p:spPr>
          <a:xfrm>
            <a:off x="457200" y="813816"/>
            <a:ext cx="237600" cy="237600"/>
          </a:xfrm>
          <a:prstGeom prst="ellipse">
            <a:avLst/>
          </a:prstGeom>
          <a:solidFill>
            <a:srgbClr val="64748B"/>
          </a:solidFill>
          <a:ln cap="flat" cmpd="sng" w="12700">
            <a:solidFill>
              <a:srgbClr val="64748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2" name="Google Shape;1232;p36"/>
          <p:cNvSpPr/>
          <p:nvPr/>
        </p:nvSpPr>
        <p:spPr>
          <a:xfrm>
            <a:off x="457200" y="813816"/>
            <a:ext cx="237600" cy="237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1100"/>
              <a:buFont typeface="Calibri"/>
              <a:buNone/>
            </a:pPr>
            <a:r>
              <a:rPr b="1" i="0" lang="en-US" sz="1100" u="none" cap="none" strike="noStrike">
                <a:solidFill>
                  <a:srgbClr val="FFFFFF"/>
                </a:solidFill>
                <a:latin typeface="Calibri"/>
                <a:ea typeface="Calibri"/>
                <a:cs typeface="Calibri"/>
                <a:sym typeface="Calibri"/>
              </a:rPr>
              <a:t>1</a:t>
            </a:r>
            <a:endParaRPr b="0" i="0" sz="1100" u="none" cap="none" strike="noStrike">
              <a:solidFill>
                <a:schemeClr val="dk1"/>
              </a:solidFill>
              <a:latin typeface="Calibri"/>
              <a:ea typeface="Calibri"/>
              <a:cs typeface="Calibri"/>
              <a:sym typeface="Calibri"/>
            </a:endParaRPr>
          </a:p>
        </p:txBody>
      </p:sp>
      <p:sp>
        <p:nvSpPr>
          <p:cNvPr id="1233" name="Google Shape;1233;p36"/>
          <p:cNvSpPr/>
          <p:nvPr/>
        </p:nvSpPr>
        <p:spPr>
          <a:xfrm>
            <a:off x="758952" y="795528"/>
            <a:ext cx="1170300" cy="2742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1F2937"/>
              </a:buClr>
              <a:buSzPts val="1000"/>
              <a:buFont typeface="Calibri"/>
              <a:buNone/>
            </a:pPr>
            <a:r>
              <a:rPr b="1" i="0" lang="en-US" sz="1000" u="none" cap="none" strike="noStrike">
                <a:solidFill>
                  <a:srgbClr val="1F2937"/>
                </a:solidFill>
                <a:latin typeface="Calibri"/>
                <a:ea typeface="Calibri"/>
                <a:cs typeface="Calibri"/>
                <a:sym typeface="Calibri"/>
              </a:rPr>
              <a:t>Priya asks</a:t>
            </a:r>
            <a:endParaRPr b="0" i="0" sz="1000" u="none" cap="none" strike="noStrike">
              <a:solidFill>
                <a:schemeClr val="dk1"/>
              </a:solidFill>
              <a:latin typeface="Calibri"/>
              <a:ea typeface="Calibri"/>
              <a:cs typeface="Calibri"/>
              <a:sym typeface="Calibri"/>
            </a:endParaRPr>
          </a:p>
        </p:txBody>
      </p:sp>
      <p:sp>
        <p:nvSpPr>
          <p:cNvPr id="1234" name="Google Shape;1234;p36"/>
          <p:cNvSpPr/>
          <p:nvPr/>
        </p:nvSpPr>
        <p:spPr>
          <a:xfrm>
            <a:off x="1088136" y="1234440"/>
            <a:ext cx="201300" cy="201300"/>
          </a:xfrm>
          <a:prstGeom prst="ellipse">
            <a:avLst/>
          </a:prstGeom>
          <a:solidFill>
            <a:srgbClr val="6B7280"/>
          </a:solidFill>
          <a:ln cap="flat" cmpd="sng" w="12700">
            <a:solidFill>
              <a:srgbClr val="6B728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5" name="Google Shape;1235;p36"/>
          <p:cNvSpPr/>
          <p:nvPr/>
        </p:nvSpPr>
        <p:spPr>
          <a:xfrm>
            <a:off x="1005840" y="1463040"/>
            <a:ext cx="365700" cy="292500"/>
          </a:xfrm>
          <a:prstGeom prst="roundRect">
            <a:avLst>
              <a:gd fmla="val 46875" name="adj"/>
            </a:avLst>
          </a:prstGeom>
          <a:solidFill>
            <a:srgbClr val="6B7280"/>
          </a:solidFill>
          <a:ln cap="flat" cmpd="sng" w="12700">
            <a:solidFill>
              <a:srgbClr val="6B728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6" name="Google Shape;1236;p36"/>
          <p:cNvSpPr/>
          <p:nvPr/>
        </p:nvSpPr>
        <p:spPr>
          <a:xfrm>
            <a:off x="466344" y="1801368"/>
            <a:ext cx="1444800" cy="183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4B5563"/>
              </a:buClr>
              <a:buSzPts val="800"/>
              <a:buFont typeface="Calibri"/>
              <a:buNone/>
            </a:pPr>
            <a:r>
              <a:rPr b="0" i="1" lang="en-US" sz="800" u="none" cap="none" strike="noStrike">
                <a:solidFill>
                  <a:srgbClr val="4B5563"/>
                </a:solidFill>
                <a:latin typeface="Calibri"/>
                <a:ea typeface="Calibri"/>
                <a:cs typeface="Calibri"/>
                <a:sym typeface="Calibri"/>
              </a:rPr>
              <a:t>Planner · Priya</a:t>
            </a:r>
            <a:endParaRPr b="0" i="0" sz="800" u="none" cap="none" strike="noStrike">
              <a:solidFill>
                <a:schemeClr val="dk1"/>
              </a:solidFill>
              <a:latin typeface="Calibri"/>
              <a:ea typeface="Calibri"/>
              <a:cs typeface="Calibri"/>
              <a:sym typeface="Calibri"/>
            </a:endParaRPr>
          </a:p>
        </p:txBody>
      </p:sp>
      <p:sp>
        <p:nvSpPr>
          <p:cNvPr id="1237" name="Google Shape;1237;p36"/>
          <p:cNvSpPr/>
          <p:nvPr/>
        </p:nvSpPr>
        <p:spPr>
          <a:xfrm>
            <a:off x="484632" y="2103120"/>
            <a:ext cx="1408200" cy="960000"/>
          </a:xfrm>
          <a:prstGeom prst="roundRect">
            <a:avLst>
              <a:gd fmla="val 7619" name="adj"/>
            </a:avLst>
          </a:prstGeom>
          <a:solidFill>
            <a:srgbClr val="FFFFFF"/>
          </a:solidFill>
          <a:ln cap="flat" cmpd="sng" w="9525">
            <a:solidFill>
              <a:srgbClr val="D3D1C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8" name="Google Shape;1238;p36"/>
          <p:cNvSpPr/>
          <p:nvPr/>
        </p:nvSpPr>
        <p:spPr>
          <a:xfrm>
            <a:off x="1133856" y="2039112"/>
            <a:ext cx="109800" cy="82200"/>
          </a:xfrm>
          <a:prstGeom prst="triangle">
            <a:avLst>
              <a:gd fmla="val 50000" name="adj"/>
            </a:avLst>
          </a:prstGeom>
          <a:solidFill>
            <a:srgbClr val="FFFFFF"/>
          </a:solidFill>
          <a:ln cap="flat" cmpd="sng" w="9525">
            <a:solidFill>
              <a:srgbClr val="D3D1C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9" name="Google Shape;1239;p36"/>
          <p:cNvSpPr/>
          <p:nvPr/>
        </p:nvSpPr>
        <p:spPr>
          <a:xfrm>
            <a:off x="557784" y="2148840"/>
            <a:ext cx="1261800" cy="868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F2937"/>
              </a:buClr>
              <a:buSzPts val="900"/>
              <a:buFont typeface="Calibri"/>
              <a:buNone/>
            </a:pPr>
            <a:r>
              <a:rPr b="0" i="1" lang="en-US" sz="900" u="none" cap="none" strike="noStrike">
                <a:solidFill>
                  <a:srgbClr val="1F2937"/>
                </a:solidFill>
                <a:latin typeface="Calibri"/>
                <a:ea typeface="Calibri"/>
                <a:cs typeface="Calibri"/>
                <a:sym typeface="Calibri"/>
              </a:rPr>
              <a:t>“How aggressively should we stock soccer merchandise this season?”</a:t>
            </a:r>
            <a:endParaRPr b="0" i="0" sz="900" u="none" cap="none" strike="noStrike">
              <a:solidFill>
                <a:schemeClr val="dk1"/>
              </a:solidFill>
              <a:latin typeface="Calibri"/>
              <a:ea typeface="Calibri"/>
              <a:cs typeface="Calibri"/>
              <a:sym typeface="Calibri"/>
            </a:endParaRPr>
          </a:p>
        </p:txBody>
      </p:sp>
      <p:sp>
        <p:nvSpPr>
          <p:cNvPr id="1240" name="Google Shape;1240;p36"/>
          <p:cNvSpPr/>
          <p:nvPr/>
        </p:nvSpPr>
        <p:spPr>
          <a:xfrm>
            <a:off x="484632" y="3383280"/>
            <a:ext cx="1408200" cy="91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B5563"/>
              </a:buClr>
              <a:buSzPts val="800"/>
              <a:buFont typeface="Calibri"/>
              <a:buNone/>
            </a:pPr>
            <a:r>
              <a:rPr b="0" i="0" lang="en-US" sz="800" u="none" cap="none" strike="noStrike">
                <a:solidFill>
                  <a:srgbClr val="4B5563"/>
                </a:solidFill>
                <a:latin typeface="Calibri"/>
                <a:ea typeface="Calibri"/>
                <a:cs typeface="Calibri"/>
                <a:sym typeface="Calibri"/>
              </a:rPr>
              <a:t>Same question — but no system to ask. The work is hers.</a:t>
            </a:r>
            <a:endParaRPr b="0" i="0" sz="800" u="none" cap="none" strike="noStrike">
              <a:solidFill>
                <a:schemeClr val="dk1"/>
              </a:solidFill>
              <a:latin typeface="Calibri"/>
              <a:ea typeface="Calibri"/>
              <a:cs typeface="Calibri"/>
              <a:sym typeface="Calibri"/>
            </a:endParaRPr>
          </a:p>
        </p:txBody>
      </p:sp>
      <p:sp>
        <p:nvSpPr>
          <p:cNvPr id="1241" name="Google Shape;1241;p36"/>
          <p:cNvSpPr/>
          <p:nvPr/>
        </p:nvSpPr>
        <p:spPr>
          <a:xfrm>
            <a:off x="2148840" y="813816"/>
            <a:ext cx="237600" cy="237600"/>
          </a:xfrm>
          <a:prstGeom prst="ellipse">
            <a:avLst/>
          </a:prstGeom>
          <a:solidFill>
            <a:srgbClr val="64748B"/>
          </a:solidFill>
          <a:ln cap="flat" cmpd="sng" w="12700">
            <a:solidFill>
              <a:srgbClr val="64748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2" name="Google Shape;1242;p36"/>
          <p:cNvSpPr/>
          <p:nvPr/>
        </p:nvSpPr>
        <p:spPr>
          <a:xfrm>
            <a:off x="2148840" y="813816"/>
            <a:ext cx="237600" cy="237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1100"/>
              <a:buFont typeface="Calibri"/>
              <a:buNone/>
            </a:pPr>
            <a:r>
              <a:rPr b="1" i="0" lang="en-US" sz="1100" u="none" cap="none" strike="noStrike">
                <a:solidFill>
                  <a:srgbClr val="FFFFFF"/>
                </a:solidFill>
                <a:latin typeface="Calibri"/>
                <a:ea typeface="Calibri"/>
                <a:cs typeface="Calibri"/>
                <a:sym typeface="Calibri"/>
              </a:rPr>
              <a:t>2</a:t>
            </a:r>
            <a:endParaRPr b="0" i="0" sz="1100" u="none" cap="none" strike="noStrike">
              <a:solidFill>
                <a:schemeClr val="dk1"/>
              </a:solidFill>
              <a:latin typeface="Calibri"/>
              <a:ea typeface="Calibri"/>
              <a:cs typeface="Calibri"/>
              <a:sym typeface="Calibri"/>
            </a:endParaRPr>
          </a:p>
        </p:txBody>
      </p:sp>
      <p:sp>
        <p:nvSpPr>
          <p:cNvPr id="1243" name="Google Shape;1243;p36"/>
          <p:cNvSpPr/>
          <p:nvPr/>
        </p:nvSpPr>
        <p:spPr>
          <a:xfrm>
            <a:off x="2450592" y="795528"/>
            <a:ext cx="1170300" cy="2742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1F2937"/>
              </a:buClr>
              <a:buSzPts val="1000"/>
              <a:buFont typeface="Calibri"/>
              <a:buNone/>
            </a:pPr>
            <a:r>
              <a:rPr b="1" i="0" lang="en-US" sz="1000" u="none" cap="none" strike="noStrike">
                <a:solidFill>
                  <a:srgbClr val="1F2937"/>
                </a:solidFill>
                <a:latin typeface="Calibri"/>
                <a:ea typeface="Calibri"/>
                <a:cs typeface="Calibri"/>
                <a:sym typeface="Calibri"/>
              </a:rPr>
              <a:t>Hunts for data</a:t>
            </a:r>
            <a:endParaRPr b="0" i="0" sz="1000" u="none" cap="none" strike="noStrike">
              <a:solidFill>
                <a:schemeClr val="dk1"/>
              </a:solidFill>
              <a:latin typeface="Calibri"/>
              <a:ea typeface="Calibri"/>
              <a:cs typeface="Calibri"/>
              <a:sym typeface="Calibri"/>
            </a:endParaRPr>
          </a:p>
        </p:txBody>
      </p:sp>
      <p:sp>
        <p:nvSpPr>
          <p:cNvPr id="1244" name="Google Shape;1244;p36"/>
          <p:cNvSpPr/>
          <p:nvPr/>
        </p:nvSpPr>
        <p:spPr>
          <a:xfrm>
            <a:off x="2194560" y="1325880"/>
            <a:ext cx="1371600" cy="411600"/>
          </a:xfrm>
          <a:prstGeom prst="roundRect">
            <a:avLst>
              <a:gd fmla="val 11111" name="adj"/>
            </a:avLst>
          </a:prstGeom>
          <a:solidFill>
            <a:srgbClr val="FFFFFF"/>
          </a:solidFill>
          <a:ln cap="flat" cmpd="sng" w="9525">
            <a:solidFill>
              <a:srgbClr val="D3D1C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5" name="Google Shape;1245;p36"/>
          <p:cNvSpPr/>
          <p:nvPr/>
        </p:nvSpPr>
        <p:spPr>
          <a:xfrm>
            <a:off x="2267712" y="1325880"/>
            <a:ext cx="1225200" cy="4116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1F2937"/>
              </a:buClr>
              <a:buSzPts val="900"/>
              <a:buFont typeface="Calibri"/>
              <a:buNone/>
            </a:pPr>
            <a:r>
              <a:rPr b="1" i="0" lang="en-US" sz="900" u="none" cap="none" strike="noStrike">
                <a:solidFill>
                  <a:srgbClr val="1F2937"/>
                </a:solidFill>
                <a:latin typeface="Calibri"/>
                <a:ea typeface="Calibri"/>
                <a:cs typeface="Calibri"/>
                <a:sym typeface="Calibri"/>
              </a:rPr>
              <a:t>ERP</a:t>
            </a:r>
            <a:endParaRPr b="0" i="0" sz="9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6B7280"/>
              </a:buClr>
              <a:buSzPts val="750"/>
              <a:buFont typeface="Calibri"/>
              <a:buNone/>
            </a:pPr>
            <a:r>
              <a:rPr b="0" i="1" lang="en-US" sz="750" u="none" cap="none" strike="noStrike">
                <a:solidFill>
                  <a:srgbClr val="6B7280"/>
                </a:solidFill>
                <a:latin typeface="Calibri"/>
                <a:ea typeface="Calibri"/>
                <a:cs typeface="Calibri"/>
                <a:sym typeface="Calibri"/>
              </a:rPr>
              <a:t>last year's sales</a:t>
            </a:r>
            <a:endParaRPr b="0" i="0" sz="900" u="none" cap="none" strike="noStrike">
              <a:solidFill>
                <a:schemeClr val="dk1"/>
              </a:solidFill>
              <a:latin typeface="Calibri"/>
              <a:ea typeface="Calibri"/>
              <a:cs typeface="Calibri"/>
              <a:sym typeface="Calibri"/>
            </a:endParaRPr>
          </a:p>
        </p:txBody>
      </p:sp>
      <p:sp>
        <p:nvSpPr>
          <p:cNvPr id="1246" name="Google Shape;1246;p36"/>
          <p:cNvSpPr/>
          <p:nvPr/>
        </p:nvSpPr>
        <p:spPr>
          <a:xfrm>
            <a:off x="2194560" y="1792224"/>
            <a:ext cx="1371600" cy="411600"/>
          </a:xfrm>
          <a:prstGeom prst="roundRect">
            <a:avLst>
              <a:gd fmla="val 11111" name="adj"/>
            </a:avLst>
          </a:prstGeom>
          <a:solidFill>
            <a:srgbClr val="FFFFFF"/>
          </a:solidFill>
          <a:ln cap="flat" cmpd="sng" w="9525">
            <a:solidFill>
              <a:srgbClr val="D3D1C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7" name="Google Shape;1247;p36"/>
          <p:cNvSpPr/>
          <p:nvPr/>
        </p:nvSpPr>
        <p:spPr>
          <a:xfrm>
            <a:off x="2267712" y="1792224"/>
            <a:ext cx="1225200" cy="4116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1F2937"/>
              </a:buClr>
              <a:buSzPts val="900"/>
              <a:buFont typeface="Calibri"/>
              <a:buNone/>
            </a:pPr>
            <a:r>
              <a:rPr b="1" i="0" lang="en-US" sz="900" u="none" cap="none" strike="noStrike">
                <a:solidFill>
                  <a:srgbClr val="1F2937"/>
                </a:solidFill>
                <a:latin typeface="Calibri"/>
                <a:ea typeface="Calibri"/>
                <a:cs typeface="Calibri"/>
                <a:sym typeface="Calibri"/>
              </a:rPr>
              <a:t>BI dashboard</a:t>
            </a:r>
            <a:endParaRPr b="0" i="0" sz="9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6B7280"/>
              </a:buClr>
              <a:buSzPts val="750"/>
              <a:buFont typeface="Calibri"/>
              <a:buNone/>
            </a:pPr>
            <a:r>
              <a:rPr b="0" i="1" lang="en-US" sz="750" u="none" cap="none" strike="noStrike">
                <a:solidFill>
                  <a:srgbClr val="6B7280"/>
                </a:solidFill>
                <a:latin typeface="Calibri"/>
                <a:ea typeface="Calibri"/>
                <a:cs typeface="Calibri"/>
                <a:sym typeface="Calibri"/>
              </a:rPr>
              <a:t>current inventory</a:t>
            </a:r>
            <a:endParaRPr b="0" i="0" sz="900" u="none" cap="none" strike="noStrike">
              <a:solidFill>
                <a:schemeClr val="dk1"/>
              </a:solidFill>
              <a:latin typeface="Calibri"/>
              <a:ea typeface="Calibri"/>
              <a:cs typeface="Calibri"/>
              <a:sym typeface="Calibri"/>
            </a:endParaRPr>
          </a:p>
        </p:txBody>
      </p:sp>
      <p:sp>
        <p:nvSpPr>
          <p:cNvPr id="1248" name="Google Shape;1248;p36"/>
          <p:cNvSpPr/>
          <p:nvPr/>
        </p:nvSpPr>
        <p:spPr>
          <a:xfrm>
            <a:off x="2194560" y="2258568"/>
            <a:ext cx="1371600" cy="411600"/>
          </a:xfrm>
          <a:prstGeom prst="roundRect">
            <a:avLst>
              <a:gd fmla="val 11111" name="adj"/>
            </a:avLst>
          </a:prstGeom>
          <a:solidFill>
            <a:srgbClr val="FFFFFF"/>
          </a:solidFill>
          <a:ln cap="flat" cmpd="sng" w="9525">
            <a:solidFill>
              <a:srgbClr val="D3D1C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9" name="Google Shape;1249;p36"/>
          <p:cNvSpPr/>
          <p:nvPr/>
        </p:nvSpPr>
        <p:spPr>
          <a:xfrm>
            <a:off x="2267712" y="2258568"/>
            <a:ext cx="1225200" cy="4116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1F2937"/>
              </a:buClr>
              <a:buSzPts val="900"/>
              <a:buFont typeface="Calibri"/>
              <a:buNone/>
            </a:pPr>
            <a:r>
              <a:rPr b="1" i="0" lang="en-US" sz="900" u="none" cap="none" strike="noStrike">
                <a:solidFill>
                  <a:srgbClr val="1F2937"/>
                </a:solidFill>
                <a:latin typeface="Calibri"/>
                <a:ea typeface="Calibri"/>
                <a:cs typeface="Calibri"/>
                <a:sym typeface="Calibri"/>
              </a:rPr>
              <a:t>CRM</a:t>
            </a:r>
            <a:endParaRPr b="0" i="0" sz="9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6B7280"/>
              </a:buClr>
              <a:buSzPts val="750"/>
              <a:buFont typeface="Calibri"/>
              <a:buNone/>
            </a:pPr>
            <a:r>
              <a:rPr b="0" i="1" lang="en-US" sz="750" u="none" cap="none" strike="noStrike">
                <a:solidFill>
                  <a:srgbClr val="6B7280"/>
                </a:solidFill>
                <a:latin typeface="Calibri"/>
                <a:ea typeface="Calibri"/>
                <a:cs typeface="Calibri"/>
                <a:sym typeface="Calibri"/>
              </a:rPr>
              <a:t>promo plans</a:t>
            </a:r>
            <a:endParaRPr b="0" i="0" sz="900" u="none" cap="none" strike="noStrike">
              <a:solidFill>
                <a:schemeClr val="dk1"/>
              </a:solidFill>
              <a:latin typeface="Calibri"/>
              <a:ea typeface="Calibri"/>
              <a:cs typeface="Calibri"/>
              <a:sym typeface="Calibri"/>
            </a:endParaRPr>
          </a:p>
        </p:txBody>
      </p:sp>
      <p:sp>
        <p:nvSpPr>
          <p:cNvPr id="1250" name="Google Shape;1250;p36"/>
          <p:cNvSpPr/>
          <p:nvPr/>
        </p:nvSpPr>
        <p:spPr>
          <a:xfrm>
            <a:off x="2194560" y="2724912"/>
            <a:ext cx="1371600" cy="411600"/>
          </a:xfrm>
          <a:prstGeom prst="roundRect">
            <a:avLst>
              <a:gd fmla="val 11111" name="adj"/>
            </a:avLst>
          </a:prstGeom>
          <a:solidFill>
            <a:srgbClr val="FFFFFF"/>
          </a:solidFill>
          <a:ln cap="flat" cmpd="sng" w="9525">
            <a:solidFill>
              <a:srgbClr val="D3D1C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1" name="Google Shape;1251;p36"/>
          <p:cNvSpPr/>
          <p:nvPr/>
        </p:nvSpPr>
        <p:spPr>
          <a:xfrm>
            <a:off x="2267712" y="2724912"/>
            <a:ext cx="1225200" cy="4116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1F2937"/>
              </a:buClr>
              <a:buSzPts val="900"/>
              <a:buFont typeface="Calibri"/>
              <a:buNone/>
            </a:pPr>
            <a:r>
              <a:rPr b="1" i="0" lang="en-US" sz="900" u="none" cap="none" strike="noStrike">
                <a:solidFill>
                  <a:srgbClr val="1F2937"/>
                </a:solidFill>
                <a:latin typeface="Calibri"/>
                <a:ea typeface="Calibri"/>
                <a:cs typeface="Calibri"/>
                <a:sym typeface="Calibri"/>
              </a:rPr>
              <a:t>SharePoint</a:t>
            </a:r>
            <a:endParaRPr b="0" i="0" sz="9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6B7280"/>
              </a:buClr>
              <a:buSzPts val="750"/>
              <a:buFont typeface="Calibri"/>
              <a:buNone/>
            </a:pPr>
            <a:r>
              <a:rPr b="0" i="1" lang="en-US" sz="750" u="none" cap="none" strike="noStrike">
                <a:solidFill>
                  <a:srgbClr val="6B7280"/>
                </a:solidFill>
                <a:latin typeface="Calibri"/>
                <a:ea typeface="Calibri"/>
                <a:cs typeface="Calibri"/>
                <a:sym typeface="Calibri"/>
              </a:rPr>
              <a:t>regional notes</a:t>
            </a:r>
            <a:endParaRPr b="0" i="0" sz="900" u="none" cap="none" strike="noStrike">
              <a:solidFill>
                <a:schemeClr val="dk1"/>
              </a:solidFill>
              <a:latin typeface="Calibri"/>
              <a:ea typeface="Calibri"/>
              <a:cs typeface="Calibri"/>
              <a:sym typeface="Calibri"/>
            </a:endParaRPr>
          </a:p>
        </p:txBody>
      </p:sp>
      <p:sp>
        <p:nvSpPr>
          <p:cNvPr id="1252" name="Google Shape;1252;p36"/>
          <p:cNvSpPr/>
          <p:nvPr/>
        </p:nvSpPr>
        <p:spPr>
          <a:xfrm>
            <a:off x="2176272" y="3383280"/>
            <a:ext cx="1408200" cy="91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B5563"/>
              </a:buClr>
              <a:buSzPts val="800"/>
              <a:buFont typeface="Calibri"/>
              <a:buNone/>
            </a:pPr>
            <a:r>
              <a:rPr b="0" i="0" lang="en-US" sz="800" u="none" cap="none" strike="noStrike">
                <a:solidFill>
                  <a:srgbClr val="4B5563"/>
                </a:solidFill>
                <a:latin typeface="Calibri"/>
                <a:ea typeface="Calibri"/>
                <a:cs typeface="Calibri"/>
                <a:sym typeface="Calibri"/>
              </a:rPr>
              <a:t>Logs into separate systems, exports CSVs, copies numbers into a working file.</a:t>
            </a:r>
            <a:endParaRPr b="0" i="0" sz="800" u="none" cap="none" strike="noStrike">
              <a:solidFill>
                <a:schemeClr val="dk1"/>
              </a:solidFill>
              <a:latin typeface="Calibri"/>
              <a:ea typeface="Calibri"/>
              <a:cs typeface="Calibri"/>
              <a:sym typeface="Calibri"/>
            </a:endParaRPr>
          </a:p>
        </p:txBody>
      </p:sp>
      <p:sp>
        <p:nvSpPr>
          <p:cNvPr id="1253" name="Google Shape;1253;p36"/>
          <p:cNvSpPr/>
          <p:nvPr/>
        </p:nvSpPr>
        <p:spPr>
          <a:xfrm>
            <a:off x="3840480" y="813816"/>
            <a:ext cx="237600" cy="237600"/>
          </a:xfrm>
          <a:prstGeom prst="ellipse">
            <a:avLst/>
          </a:prstGeom>
          <a:solidFill>
            <a:srgbClr val="64748B"/>
          </a:solidFill>
          <a:ln cap="flat" cmpd="sng" w="12700">
            <a:solidFill>
              <a:srgbClr val="64748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4" name="Google Shape;1254;p36"/>
          <p:cNvSpPr/>
          <p:nvPr/>
        </p:nvSpPr>
        <p:spPr>
          <a:xfrm>
            <a:off x="3840480" y="813816"/>
            <a:ext cx="237600" cy="237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1100"/>
              <a:buFont typeface="Calibri"/>
              <a:buNone/>
            </a:pPr>
            <a:r>
              <a:rPr b="1" i="0" lang="en-US" sz="1100" u="none" cap="none" strike="noStrike">
                <a:solidFill>
                  <a:srgbClr val="FFFFFF"/>
                </a:solidFill>
                <a:latin typeface="Calibri"/>
                <a:ea typeface="Calibri"/>
                <a:cs typeface="Calibri"/>
                <a:sym typeface="Calibri"/>
              </a:rPr>
              <a:t>3</a:t>
            </a:r>
            <a:endParaRPr b="0" i="0" sz="1100" u="none" cap="none" strike="noStrike">
              <a:solidFill>
                <a:schemeClr val="dk1"/>
              </a:solidFill>
              <a:latin typeface="Calibri"/>
              <a:ea typeface="Calibri"/>
              <a:cs typeface="Calibri"/>
              <a:sym typeface="Calibri"/>
            </a:endParaRPr>
          </a:p>
        </p:txBody>
      </p:sp>
      <p:sp>
        <p:nvSpPr>
          <p:cNvPr id="1255" name="Google Shape;1255;p36"/>
          <p:cNvSpPr/>
          <p:nvPr/>
        </p:nvSpPr>
        <p:spPr>
          <a:xfrm>
            <a:off x="4142232" y="795528"/>
            <a:ext cx="1170300" cy="2742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1F2937"/>
              </a:buClr>
              <a:buSzPts val="1000"/>
              <a:buFont typeface="Calibri"/>
              <a:buNone/>
            </a:pPr>
            <a:r>
              <a:rPr b="1" i="0" lang="en-US" sz="1000" u="none" cap="none" strike="noStrike">
                <a:solidFill>
                  <a:srgbClr val="1F2937"/>
                </a:solidFill>
                <a:latin typeface="Calibri"/>
                <a:ea typeface="Calibri"/>
                <a:cs typeface="Calibri"/>
                <a:sym typeface="Calibri"/>
              </a:rPr>
              <a:t>Emails the experts</a:t>
            </a:r>
            <a:endParaRPr b="0" i="0" sz="1000" u="none" cap="none" strike="noStrike">
              <a:solidFill>
                <a:schemeClr val="dk1"/>
              </a:solidFill>
              <a:latin typeface="Calibri"/>
              <a:ea typeface="Calibri"/>
              <a:cs typeface="Calibri"/>
              <a:sym typeface="Calibri"/>
            </a:endParaRPr>
          </a:p>
        </p:txBody>
      </p:sp>
      <p:sp>
        <p:nvSpPr>
          <p:cNvPr id="1256" name="Google Shape;1256;p36"/>
          <p:cNvSpPr/>
          <p:nvPr/>
        </p:nvSpPr>
        <p:spPr>
          <a:xfrm>
            <a:off x="4114800" y="1325880"/>
            <a:ext cx="914400" cy="914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92664D"/>
              </a:buClr>
              <a:buSzPts val="5000"/>
              <a:buFont typeface="Calibri"/>
              <a:buNone/>
            </a:pPr>
            <a:r>
              <a:rPr b="0" i="0" lang="en-US" sz="5000" u="none" cap="none" strike="noStrike">
                <a:solidFill>
                  <a:srgbClr val="92664D"/>
                </a:solidFill>
                <a:latin typeface="Calibri"/>
                <a:ea typeface="Calibri"/>
                <a:cs typeface="Calibri"/>
                <a:sym typeface="Calibri"/>
              </a:rPr>
              <a:t>⌛</a:t>
            </a:r>
            <a:endParaRPr b="0" i="0" sz="5000" u="none" cap="none" strike="noStrike">
              <a:solidFill>
                <a:schemeClr val="dk1"/>
              </a:solidFill>
              <a:latin typeface="Calibri"/>
              <a:ea typeface="Calibri"/>
              <a:cs typeface="Calibri"/>
              <a:sym typeface="Calibri"/>
            </a:endParaRPr>
          </a:p>
        </p:txBody>
      </p:sp>
      <p:sp>
        <p:nvSpPr>
          <p:cNvPr id="1257" name="Google Shape;1257;p36"/>
          <p:cNvSpPr/>
          <p:nvPr/>
        </p:nvSpPr>
        <p:spPr>
          <a:xfrm>
            <a:off x="3867912" y="2313432"/>
            <a:ext cx="1408200" cy="255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92664D"/>
              </a:buClr>
              <a:buSzPts val="1000"/>
              <a:buFont typeface="Calibri"/>
              <a:buNone/>
            </a:pPr>
            <a:r>
              <a:rPr b="1" i="1" lang="en-US" sz="1000" u="none" cap="none" strike="noStrike">
                <a:solidFill>
                  <a:srgbClr val="92664D"/>
                </a:solidFill>
                <a:latin typeface="Calibri"/>
                <a:ea typeface="Calibri"/>
                <a:cs typeface="Calibri"/>
                <a:sym typeface="Calibri"/>
              </a:rPr>
              <a:t>waits 1–3 days</a:t>
            </a:r>
            <a:endParaRPr b="0" i="0" sz="1000" u="none" cap="none" strike="noStrike">
              <a:solidFill>
                <a:schemeClr val="dk1"/>
              </a:solidFill>
              <a:latin typeface="Calibri"/>
              <a:ea typeface="Calibri"/>
              <a:cs typeface="Calibri"/>
              <a:sym typeface="Calibri"/>
            </a:endParaRPr>
          </a:p>
        </p:txBody>
      </p:sp>
      <p:sp>
        <p:nvSpPr>
          <p:cNvPr id="1258" name="Google Shape;1258;p36"/>
          <p:cNvSpPr/>
          <p:nvPr/>
        </p:nvSpPr>
        <p:spPr>
          <a:xfrm>
            <a:off x="4087368" y="2679192"/>
            <a:ext cx="274200" cy="183000"/>
          </a:xfrm>
          <a:prstGeom prst="rect">
            <a:avLst/>
          </a:prstGeom>
          <a:solidFill>
            <a:srgbClr val="FFFFFF"/>
          </a:solidFill>
          <a:ln cap="flat" cmpd="sng" w="9525">
            <a:solidFill>
              <a:srgbClr val="6B728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259" name="Google Shape;1259;p36"/>
          <p:cNvCxnSpPr/>
          <p:nvPr/>
        </p:nvCxnSpPr>
        <p:spPr>
          <a:xfrm>
            <a:off x="4087368" y="2679192"/>
            <a:ext cx="137100" cy="91500"/>
          </a:xfrm>
          <a:prstGeom prst="straightConnector1">
            <a:avLst/>
          </a:prstGeom>
          <a:noFill/>
          <a:ln cap="flat" cmpd="sng" w="9525">
            <a:solidFill>
              <a:srgbClr val="6B7280"/>
            </a:solidFill>
            <a:prstDash val="solid"/>
            <a:round/>
            <a:headEnd len="sm" w="sm" type="none"/>
            <a:tailEnd len="sm" w="sm" type="none"/>
          </a:ln>
        </p:spPr>
      </p:cxnSp>
      <p:cxnSp>
        <p:nvCxnSpPr>
          <p:cNvPr id="1260" name="Google Shape;1260;p36"/>
          <p:cNvCxnSpPr/>
          <p:nvPr/>
        </p:nvCxnSpPr>
        <p:spPr>
          <a:xfrm flipH="1" rot="10800000">
            <a:off x="4224528" y="2679132"/>
            <a:ext cx="137100" cy="91500"/>
          </a:xfrm>
          <a:prstGeom prst="straightConnector1">
            <a:avLst/>
          </a:prstGeom>
          <a:noFill/>
          <a:ln cap="flat" cmpd="sng" w="9525">
            <a:solidFill>
              <a:srgbClr val="6B7280"/>
            </a:solidFill>
            <a:prstDash val="solid"/>
            <a:round/>
            <a:headEnd len="sm" w="sm" type="none"/>
            <a:tailEnd len="sm" w="sm" type="none"/>
          </a:ln>
        </p:spPr>
      </p:cxnSp>
      <p:sp>
        <p:nvSpPr>
          <p:cNvPr id="1261" name="Google Shape;1261;p36"/>
          <p:cNvSpPr/>
          <p:nvPr/>
        </p:nvSpPr>
        <p:spPr>
          <a:xfrm>
            <a:off x="4434840" y="2679192"/>
            <a:ext cx="274200" cy="183000"/>
          </a:xfrm>
          <a:prstGeom prst="rect">
            <a:avLst/>
          </a:prstGeom>
          <a:solidFill>
            <a:srgbClr val="FFFFFF"/>
          </a:solidFill>
          <a:ln cap="flat" cmpd="sng" w="9525">
            <a:solidFill>
              <a:srgbClr val="6B728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262" name="Google Shape;1262;p36"/>
          <p:cNvCxnSpPr/>
          <p:nvPr/>
        </p:nvCxnSpPr>
        <p:spPr>
          <a:xfrm>
            <a:off x="4434840" y="2679192"/>
            <a:ext cx="137100" cy="91500"/>
          </a:xfrm>
          <a:prstGeom prst="straightConnector1">
            <a:avLst/>
          </a:prstGeom>
          <a:noFill/>
          <a:ln cap="flat" cmpd="sng" w="9525">
            <a:solidFill>
              <a:srgbClr val="6B7280"/>
            </a:solidFill>
            <a:prstDash val="solid"/>
            <a:round/>
            <a:headEnd len="sm" w="sm" type="none"/>
            <a:tailEnd len="sm" w="sm" type="none"/>
          </a:ln>
        </p:spPr>
      </p:cxnSp>
      <p:cxnSp>
        <p:nvCxnSpPr>
          <p:cNvPr id="1263" name="Google Shape;1263;p36"/>
          <p:cNvCxnSpPr/>
          <p:nvPr/>
        </p:nvCxnSpPr>
        <p:spPr>
          <a:xfrm flipH="1" rot="10800000">
            <a:off x="4572000" y="2679132"/>
            <a:ext cx="137100" cy="91500"/>
          </a:xfrm>
          <a:prstGeom prst="straightConnector1">
            <a:avLst/>
          </a:prstGeom>
          <a:noFill/>
          <a:ln cap="flat" cmpd="sng" w="9525">
            <a:solidFill>
              <a:srgbClr val="6B7280"/>
            </a:solidFill>
            <a:prstDash val="solid"/>
            <a:round/>
            <a:headEnd len="sm" w="sm" type="none"/>
            <a:tailEnd len="sm" w="sm" type="none"/>
          </a:ln>
        </p:spPr>
      </p:cxnSp>
      <p:sp>
        <p:nvSpPr>
          <p:cNvPr id="1264" name="Google Shape;1264;p36"/>
          <p:cNvSpPr/>
          <p:nvPr/>
        </p:nvSpPr>
        <p:spPr>
          <a:xfrm>
            <a:off x="4782312" y="2679192"/>
            <a:ext cx="274200" cy="183000"/>
          </a:xfrm>
          <a:prstGeom prst="rect">
            <a:avLst/>
          </a:prstGeom>
          <a:solidFill>
            <a:srgbClr val="FFFFFF"/>
          </a:solidFill>
          <a:ln cap="flat" cmpd="sng" w="9525">
            <a:solidFill>
              <a:srgbClr val="6B728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265" name="Google Shape;1265;p36"/>
          <p:cNvCxnSpPr/>
          <p:nvPr/>
        </p:nvCxnSpPr>
        <p:spPr>
          <a:xfrm>
            <a:off x="4782312" y="2679192"/>
            <a:ext cx="137100" cy="91500"/>
          </a:xfrm>
          <a:prstGeom prst="straightConnector1">
            <a:avLst/>
          </a:prstGeom>
          <a:noFill/>
          <a:ln cap="flat" cmpd="sng" w="9525">
            <a:solidFill>
              <a:srgbClr val="6B7280"/>
            </a:solidFill>
            <a:prstDash val="solid"/>
            <a:round/>
            <a:headEnd len="sm" w="sm" type="none"/>
            <a:tailEnd len="sm" w="sm" type="none"/>
          </a:ln>
        </p:spPr>
      </p:cxnSp>
      <p:cxnSp>
        <p:nvCxnSpPr>
          <p:cNvPr id="1266" name="Google Shape;1266;p36"/>
          <p:cNvCxnSpPr/>
          <p:nvPr/>
        </p:nvCxnSpPr>
        <p:spPr>
          <a:xfrm flipH="1" rot="10800000">
            <a:off x="4919472" y="2679132"/>
            <a:ext cx="137100" cy="91500"/>
          </a:xfrm>
          <a:prstGeom prst="straightConnector1">
            <a:avLst/>
          </a:prstGeom>
          <a:noFill/>
          <a:ln cap="flat" cmpd="sng" w="9525">
            <a:solidFill>
              <a:srgbClr val="6B7280"/>
            </a:solidFill>
            <a:prstDash val="solid"/>
            <a:round/>
            <a:headEnd len="sm" w="sm" type="none"/>
            <a:tailEnd len="sm" w="sm" type="none"/>
          </a:ln>
        </p:spPr>
      </p:cxnSp>
      <p:sp>
        <p:nvSpPr>
          <p:cNvPr id="1267" name="Google Shape;1267;p36"/>
          <p:cNvSpPr/>
          <p:nvPr/>
        </p:nvSpPr>
        <p:spPr>
          <a:xfrm>
            <a:off x="3867912" y="3383280"/>
            <a:ext cx="1408200" cy="91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B5563"/>
              </a:buClr>
              <a:buSzPts val="800"/>
              <a:buFont typeface="Calibri"/>
              <a:buNone/>
            </a:pPr>
            <a:r>
              <a:rPr b="0" i="0" lang="en-US" sz="800" u="none" cap="none" strike="noStrike">
                <a:solidFill>
                  <a:srgbClr val="4B5563"/>
                </a:solidFill>
                <a:latin typeface="Calibri"/>
                <a:ea typeface="Calibri"/>
                <a:cs typeface="Calibri"/>
                <a:sym typeface="Calibri"/>
              </a:rPr>
              <a:t>Pings sales lead, marketing, regional managers. Half reply same day, half take days.</a:t>
            </a:r>
            <a:endParaRPr b="0" i="0" sz="800" u="none" cap="none" strike="noStrike">
              <a:solidFill>
                <a:schemeClr val="dk1"/>
              </a:solidFill>
              <a:latin typeface="Calibri"/>
              <a:ea typeface="Calibri"/>
              <a:cs typeface="Calibri"/>
              <a:sym typeface="Calibri"/>
            </a:endParaRPr>
          </a:p>
        </p:txBody>
      </p:sp>
      <p:sp>
        <p:nvSpPr>
          <p:cNvPr id="1268" name="Google Shape;1268;p36"/>
          <p:cNvSpPr/>
          <p:nvPr/>
        </p:nvSpPr>
        <p:spPr>
          <a:xfrm>
            <a:off x="5532120" y="813816"/>
            <a:ext cx="237600" cy="237600"/>
          </a:xfrm>
          <a:prstGeom prst="ellipse">
            <a:avLst/>
          </a:prstGeom>
          <a:solidFill>
            <a:srgbClr val="64748B"/>
          </a:solidFill>
          <a:ln cap="flat" cmpd="sng" w="12700">
            <a:solidFill>
              <a:srgbClr val="64748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9" name="Google Shape;1269;p36"/>
          <p:cNvSpPr/>
          <p:nvPr/>
        </p:nvSpPr>
        <p:spPr>
          <a:xfrm>
            <a:off x="5532120" y="813816"/>
            <a:ext cx="237600" cy="237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1100"/>
              <a:buFont typeface="Calibri"/>
              <a:buNone/>
            </a:pPr>
            <a:r>
              <a:rPr b="1" i="0" lang="en-US" sz="1100" u="none" cap="none" strike="noStrike">
                <a:solidFill>
                  <a:srgbClr val="FFFFFF"/>
                </a:solidFill>
                <a:latin typeface="Calibri"/>
                <a:ea typeface="Calibri"/>
                <a:cs typeface="Calibri"/>
                <a:sym typeface="Calibri"/>
              </a:rPr>
              <a:t>4</a:t>
            </a:r>
            <a:endParaRPr b="0" i="0" sz="1100" u="none" cap="none" strike="noStrike">
              <a:solidFill>
                <a:schemeClr val="dk1"/>
              </a:solidFill>
              <a:latin typeface="Calibri"/>
              <a:ea typeface="Calibri"/>
              <a:cs typeface="Calibri"/>
              <a:sym typeface="Calibri"/>
            </a:endParaRPr>
          </a:p>
        </p:txBody>
      </p:sp>
      <p:sp>
        <p:nvSpPr>
          <p:cNvPr id="1270" name="Google Shape;1270;p36"/>
          <p:cNvSpPr/>
          <p:nvPr/>
        </p:nvSpPr>
        <p:spPr>
          <a:xfrm>
            <a:off x="5833872" y="795528"/>
            <a:ext cx="1170300" cy="2742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1F2937"/>
              </a:buClr>
              <a:buSzPts val="1000"/>
              <a:buFont typeface="Calibri"/>
              <a:buNone/>
            </a:pPr>
            <a:r>
              <a:rPr b="1" i="0" lang="en-US" sz="1000" u="none" cap="none" strike="noStrike">
                <a:solidFill>
                  <a:srgbClr val="1F2937"/>
                </a:solidFill>
                <a:latin typeface="Calibri"/>
                <a:ea typeface="Calibri"/>
                <a:cs typeface="Calibri"/>
                <a:sym typeface="Calibri"/>
              </a:rPr>
              <a:t>Combines manually</a:t>
            </a:r>
            <a:endParaRPr b="0" i="0" sz="1000" u="none" cap="none" strike="noStrike">
              <a:solidFill>
                <a:schemeClr val="dk1"/>
              </a:solidFill>
              <a:latin typeface="Calibri"/>
              <a:ea typeface="Calibri"/>
              <a:cs typeface="Calibri"/>
              <a:sym typeface="Calibri"/>
            </a:endParaRPr>
          </a:p>
        </p:txBody>
      </p:sp>
      <p:sp>
        <p:nvSpPr>
          <p:cNvPr id="1271" name="Google Shape;1271;p36"/>
          <p:cNvSpPr/>
          <p:nvPr/>
        </p:nvSpPr>
        <p:spPr>
          <a:xfrm>
            <a:off x="5614416" y="1371600"/>
            <a:ext cx="594300" cy="777300"/>
          </a:xfrm>
          <a:prstGeom prst="rect">
            <a:avLst/>
          </a:prstGeom>
          <a:solidFill>
            <a:srgbClr val="FFFFFF"/>
          </a:solidFill>
          <a:ln cap="flat" cmpd="sng" w="9525">
            <a:solidFill>
              <a:srgbClr val="6B728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2" name="Google Shape;1272;p36"/>
          <p:cNvSpPr/>
          <p:nvPr/>
        </p:nvSpPr>
        <p:spPr>
          <a:xfrm>
            <a:off x="5614416" y="1371600"/>
            <a:ext cx="594300" cy="194400"/>
          </a:xfrm>
          <a:prstGeom prst="rect">
            <a:avLst/>
          </a:prstGeom>
          <a:solidFill>
            <a:srgbClr val="EBEAE3"/>
          </a:solidFill>
          <a:ln cap="flat" cmpd="sng" w="9525">
            <a:solidFill>
              <a:srgbClr val="6B728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273" name="Google Shape;1273;p36"/>
          <p:cNvCxnSpPr/>
          <p:nvPr/>
        </p:nvCxnSpPr>
        <p:spPr>
          <a:xfrm>
            <a:off x="5614416" y="1565910"/>
            <a:ext cx="594300" cy="0"/>
          </a:xfrm>
          <a:prstGeom prst="straightConnector1">
            <a:avLst/>
          </a:prstGeom>
          <a:noFill/>
          <a:ln cap="flat" cmpd="sng" w="9525">
            <a:solidFill>
              <a:srgbClr val="9CA3AF"/>
            </a:solidFill>
            <a:prstDash val="solid"/>
            <a:round/>
            <a:headEnd len="sm" w="sm" type="none"/>
            <a:tailEnd len="sm" w="sm" type="none"/>
          </a:ln>
        </p:spPr>
      </p:cxnSp>
      <p:cxnSp>
        <p:nvCxnSpPr>
          <p:cNvPr id="1274" name="Google Shape;1274;p36"/>
          <p:cNvCxnSpPr/>
          <p:nvPr/>
        </p:nvCxnSpPr>
        <p:spPr>
          <a:xfrm>
            <a:off x="5614416" y="1760220"/>
            <a:ext cx="594300" cy="0"/>
          </a:xfrm>
          <a:prstGeom prst="straightConnector1">
            <a:avLst/>
          </a:prstGeom>
          <a:noFill/>
          <a:ln cap="flat" cmpd="sng" w="9525">
            <a:solidFill>
              <a:srgbClr val="9CA3AF"/>
            </a:solidFill>
            <a:prstDash val="solid"/>
            <a:round/>
            <a:headEnd len="sm" w="sm" type="none"/>
            <a:tailEnd len="sm" w="sm" type="none"/>
          </a:ln>
        </p:spPr>
      </p:cxnSp>
      <p:cxnSp>
        <p:nvCxnSpPr>
          <p:cNvPr id="1275" name="Google Shape;1275;p36"/>
          <p:cNvCxnSpPr/>
          <p:nvPr/>
        </p:nvCxnSpPr>
        <p:spPr>
          <a:xfrm>
            <a:off x="5614416" y="1954530"/>
            <a:ext cx="594300" cy="0"/>
          </a:xfrm>
          <a:prstGeom prst="straightConnector1">
            <a:avLst/>
          </a:prstGeom>
          <a:noFill/>
          <a:ln cap="flat" cmpd="sng" w="9525">
            <a:solidFill>
              <a:srgbClr val="9CA3AF"/>
            </a:solidFill>
            <a:prstDash val="solid"/>
            <a:round/>
            <a:headEnd len="sm" w="sm" type="none"/>
            <a:tailEnd len="sm" w="sm" type="none"/>
          </a:ln>
        </p:spPr>
      </p:cxnSp>
      <p:cxnSp>
        <p:nvCxnSpPr>
          <p:cNvPr id="1276" name="Google Shape;1276;p36"/>
          <p:cNvCxnSpPr/>
          <p:nvPr/>
        </p:nvCxnSpPr>
        <p:spPr>
          <a:xfrm>
            <a:off x="5812536" y="1371600"/>
            <a:ext cx="0" cy="777300"/>
          </a:xfrm>
          <a:prstGeom prst="straightConnector1">
            <a:avLst/>
          </a:prstGeom>
          <a:noFill/>
          <a:ln cap="flat" cmpd="sng" w="9525">
            <a:solidFill>
              <a:srgbClr val="9CA3AF"/>
            </a:solidFill>
            <a:prstDash val="solid"/>
            <a:round/>
            <a:headEnd len="sm" w="sm" type="none"/>
            <a:tailEnd len="sm" w="sm" type="none"/>
          </a:ln>
        </p:spPr>
      </p:cxnSp>
      <p:cxnSp>
        <p:nvCxnSpPr>
          <p:cNvPr id="1277" name="Google Shape;1277;p36"/>
          <p:cNvCxnSpPr/>
          <p:nvPr/>
        </p:nvCxnSpPr>
        <p:spPr>
          <a:xfrm>
            <a:off x="6010656" y="1371600"/>
            <a:ext cx="0" cy="777300"/>
          </a:xfrm>
          <a:prstGeom prst="straightConnector1">
            <a:avLst/>
          </a:prstGeom>
          <a:noFill/>
          <a:ln cap="flat" cmpd="sng" w="9525">
            <a:solidFill>
              <a:srgbClr val="9CA3AF"/>
            </a:solidFill>
            <a:prstDash val="solid"/>
            <a:round/>
            <a:headEnd len="sm" w="sm" type="none"/>
            <a:tailEnd len="sm" w="sm" type="none"/>
          </a:ln>
        </p:spPr>
      </p:cxnSp>
      <p:sp>
        <p:nvSpPr>
          <p:cNvPr id="1278" name="Google Shape;1278;p36"/>
          <p:cNvSpPr/>
          <p:nvPr/>
        </p:nvSpPr>
        <p:spPr>
          <a:xfrm>
            <a:off x="5522976" y="2185416"/>
            <a:ext cx="777300" cy="164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4B5563"/>
              </a:buClr>
              <a:buSzPts val="750"/>
              <a:buFont typeface="Calibri"/>
              <a:buNone/>
            </a:pPr>
            <a:r>
              <a:rPr b="0" i="1" lang="en-US" sz="750" u="none" cap="none" strike="noStrike">
                <a:solidFill>
                  <a:srgbClr val="4B5563"/>
                </a:solidFill>
                <a:latin typeface="Calibri"/>
                <a:ea typeface="Calibri"/>
                <a:cs typeface="Calibri"/>
                <a:sym typeface="Calibri"/>
              </a:rPr>
              <a:t>spreadsheet</a:t>
            </a:r>
            <a:endParaRPr b="0" i="0" sz="750" u="none" cap="none" strike="noStrike">
              <a:solidFill>
                <a:schemeClr val="dk1"/>
              </a:solidFill>
              <a:latin typeface="Calibri"/>
              <a:ea typeface="Calibri"/>
              <a:cs typeface="Calibri"/>
              <a:sym typeface="Calibri"/>
            </a:endParaRPr>
          </a:p>
        </p:txBody>
      </p:sp>
      <p:sp>
        <p:nvSpPr>
          <p:cNvPr id="1279" name="Google Shape;1279;p36"/>
          <p:cNvSpPr/>
          <p:nvPr/>
        </p:nvSpPr>
        <p:spPr>
          <a:xfrm>
            <a:off x="6345936" y="1371600"/>
            <a:ext cx="502800" cy="777300"/>
          </a:xfrm>
          <a:prstGeom prst="rect">
            <a:avLst/>
          </a:prstGeom>
          <a:solidFill>
            <a:srgbClr val="FFFFFF"/>
          </a:solidFill>
          <a:ln cap="flat" cmpd="sng" w="9525">
            <a:solidFill>
              <a:srgbClr val="6B728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0" name="Google Shape;1280;p36"/>
          <p:cNvSpPr/>
          <p:nvPr/>
        </p:nvSpPr>
        <p:spPr>
          <a:xfrm flipH="1" rot="10800000">
            <a:off x="6739128" y="1371528"/>
            <a:ext cx="109800" cy="109800"/>
          </a:xfrm>
          <a:prstGeom prst="rtTriangle">
            <a:avLst/>
          </a:prstGeom>
          <a:solidFill>
            <a:srgbClr val="EBEAE3"/>
          </a:solidFill>
          <a:ln cap="flat" cmpd="sng" w="9525">
            <a:solidFill>
              <a:srgbClr val="6B728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281" name="Google Shape;1281;p36"/>
          <p:cNvCxnSpPr/>
          <p:nvPr/>
        </p:nvCxnSpPr>
        <p:spPr>
          <a:xfrm>
            <a:off x="6400800" y="1572768"/>
            <a:ext cx="393300" cy="0"/>
          </a:xfrm>
          <a:prstGeom prst="straightConnector1">
            <a:avLst/>
          </a:prstGeom>
          <a:noFill/>
          <a:ln cap="flat" cmpd="sng" w="9525">
            <a:solidFill>
              <a:srgbClr val="9CA3AF"/>
            </a:solidFill>
            <a:prstDash val="solid"/>
            <a:round/>
            <a:headEnd len="sm" w="sm" type="none"/>
            <a:tailEnd len="sm" w="sm" type="none"/>
          </a:ln>
        </p:spPr>
      </p:cxnSp>
      <p:cxnSp>
        <p:nvCxnSpPr>
          <p:cNvPr id="1282" name="Google Shape;1282;p36"/>
          <p:cNvCxnSpPr/>
          <p:nvPr/>
        </p:nvCxnSpPr>
        <p:spPr>
          <a:xfrm>
            <a:off x="6400800" y="1682496"/>
            <a:ext cx="393300" cy="0"/>
          </a:xfrm>
          <a:prstGeom prst="straightConnector1">
            <a:avLst/>
          </a:prstGeom>
          <a:noFill/>
          <a:ln cap="flat" cmpd="sng" w="9525">
            <a:solidFill>
              <a:srgbClr val="9CA3AF"/>
            </a:solidFill>
            <a:prstDash val="solid"/>
            <a:round/>
            <a:headEnd len="sm" w="sm" type="none"/>
            <a:tailEnd len="sm" w="sm" type="none"/>
          </a:ln>
        </p:spPr>
      </p:cxnSp>
      <p:cxnSp>
        <p:nvCxnSpPr>
          <p:cNvPr id="1283" name="Google Shape;1283;p36"/>
          <p:cNvCxnSpPr/>
          <p:nvPr/>
        </p:nvCxnSpPr>
        <p:spPr>
          <a:xfrm>
            <a:off x="6400800" y="1792224"/>
            <a:ext cx="393300" cy="0"/>
          </a:xfrm>
          <a:prstGeom prst="straightConnector1">
            <a:avLst/>
          </a:prstGeom>
          <a:noFill/>
          <a:ln cap="flat" cmpd="sng" w="9525">
            <a:solidFill>
              <a:srgbClr val="9CA3AF"/>
            </a:solidFill>
            <a:prstDash val="solid"/>
            <a:round/>
            <a:headEnd len="sm" w="sm" type="none"/>
            <a:tailEnd len="sm" w="sm" type="none"/>
          </a:ln>
        </p:spPr>
      </p:cxnSp>
      <p:cxnSp>
        <p:nvCxnSpPr>
          <p:cNvPr id="1284" name="Google Shape;1284;p36"/>
          <p:cNvCxnSpPr/>
          <p:nvPr/>
        </p:nvCxnSpPr>
        <p:spPr>
          <a:xfrm>
            <a:off x="6400800" y="1901952"/>
            <a:ext cx="393300" cy="0"/>
          </a:xfrm>
          <a:prstGeom prst="straightConnector1">
            <a:avLst/>
          </a:prstGeom>
          <a:noFill/>
          <a:ln cap="flat" cmpd="sng" w="9525">
            <a:solidFill>
              <a:srgbClr val="9CA3AF"/>
            </a:solidFill>
            <a:prstDash val="solid"/>
            <a:round/>
            <a:headEnd len="sm" w="sm" type="none"/>
            <a:tailEnd len="sm" w="sm" type="none"/>
          </a:ln>
        </p:spPr>
      </p:cxnSp>
      <p:cxnSp>
        <p:nvCxnSpPr>
          <p:cNvPr id="1285" name="Google Shape;1285;p36"/>
          <p:cNvCxnSpPr/>
          <p:nvPr/>
        </p:nvCxnSpPr>
        <p:spPr>
          <a:xfrm>
            <a:off x="6400800" y="2011680"/>
            <a:ext cx="393300" cy="0"/>
          </a:xfrm>
          <a:prstGeom prst="straightConnector1">
            <a:avLst/>
          </a:prstGeom>
          <a:noFill/>
          <a:ln cap="flat" cmpd="sng" w="9525">
            <a:solidFill>
              <a:srgbClr val="9CA3AF"/>
            </a:solidFill>
            <a:prstDash val="solid"/>
            <a:round/>
            <a:headEnd len="sm" w="sm" type="none"/>
            <a:tailEnd len="sm" w="sm" type="none"/>
          </a:ln>
        </p:spPr>
      </p:cxnSp>
      <p:sp>
        <p:nvSpPr>
          <p:cNvPr id="1286" name="Google Shape;1286;p36"/>
          <p:cNvSpPr/>
          <p:nvPr/>
        </p:nvSpPr>
        <p:spPr>
          <a:xfrm>
            <a:off x="6254496" y="2185416"/>
            <a:ext cx="685800" cy="164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4B5563"/>
              </a:buClr>
              <a:buSzPts val="750"/>
              <a:buFont typeface="Calibri"/>
              <a:buNone/>
            </a:pPr>
            <a:r>
              <a:rPr b="0" i="1" lang="en-US" sz="750" u="none" cap="none" strike="noStrike">
                <a:solidFill>
                  <a:srgbClr val="4B5563"/>
                </a:solidFill>
                <a:latin typeface="Calibri"/>
                <a:ea typeface="Calibri"/>
                <a:cs typeface="Calibri"/>
                <a:sym typeface="Calibri"/>
              </a:rPr>
              <a:t>policy.pdf</a:t>
            </a:r>
            <a:endParaRPr b="0" i="0" sz="750" u="none" cap="none" strike="noStrike">
              <a:solidFill>
                <a:schemeClr val="dk1"/>
              </a:solidFill>
              <a:latin typeface="Calibri"/>
              <a:ea typeface="Calibri"/>
              <a:cs typeface="Calibri"/>
              <a:sym typeface="Calibri"/>
            </a:endParaRPr>
          </a:p>
        </p:txBody>
      </p:sp>
      <p:sp>
        <p:nvSpPr>
          <p:cNvPr id="1287" name="Google Shape;1287;p36"/>
          <p:cNvSpPr/>
          <p:nvPr/>
        </p:nvSpPr>
        <p:spPr>
          <a:xfrm>
            <a:off x="5559552" y="2441448"/>
            <a:ext cx="1408200" cy="183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92664D"/>
              </a:buClr>
              <a:buSzPts val="800"/>
              <a:buFont typeface="Calibri"/>
              <a:buNone/>
            </a:pPr>
            <a:r>
              <a:rPr b="1" i="1" lang="en-US" sz="800" u="none" cap="none" strike="noStrike">
                <a:solidFill>
                  <a:srgbClr val="92664D"/>
                </a:solidFill>
                <a:latin typeface="Calibri"/>
                <a:ea typeface="Calibri"/>
                <a:cs typeface="Calibri"/>
                <a:sym typeface="Calibri"/>
              </a:rPr>
              <a:t>+ gut feel</a:t>
            </a:r>
            <a:endParaRPr b="0" i="0" sz="800" u="none" cap="none" strike="noStrike">
              <a:solidFill>
                <a:schemeClr val="dk1"/>
              </a:solidFill>
              <a:latin typeface="Calibri"/>
              <a:ea typeface="Calibri"/>
              <a:cs typeface="Calibri"/>
              <a:sym typeface="Calibri"/>
            </a:endParaRPr>
          </a:p>
        </p:txBody>
      </p:sp>
      <p:sp>
        <p:nvSpPr>
          <p:cNvPr id="1288" name="Google Shape;1288;p36"/>
          <p:cNvSpPr/>
          <p:nvPr/>
        </p:nvSpPr>
        <p:spPr>
          <a:xfrm>
            <a:off x="5559552" y="3383280"/>
            <a:ext cx="1408200" cy="91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B5563"/>
              </a:buClr>
              <a:buSzPts val="800"/>
              <a:buFont typeface="Calibri"/>
              <a:buNone/>
            </a:pPr>
            <a:r>
              <a:rPr b="0" i="0" lang="en-US" sz="800" u="none" cap="none" strike="noStrike">
                <a:solidFill>
                  <a:srgbClr val="4B5563"/>
                </a:solidFill>
                <a:latin typeface="Calibri"/>
                <a:ea typeface="Calibri"/>
                <a:cs typeface="Calibri"/>
                <a:sym typeface="Calibri"/>
              </a:rPr>
              <a:t>Combines numbers in Excel, hunts through a 40-page policy PDF, applies her own judgment.</a:t>
            </a:r>
            <a:endParaRPr b="0" i="0" sz="800" u="none" cap="none" strike="noStrike">
              <a:solidFill>
                <a:schemeClr val="dk1"/>
              </a:solidFill>
              <a:latin typeface="Calibri"/>
              <a:ea typeface="Calibri"/>
              <a:cs typeface="Calibri"/>
              <a:sym typeface="Calibri"/>
            </a:endParaRPr>
          </a:p>
        </p:txBody>
      </p:sp>
      <p:sp>
        <p:nvSpPr>
          <p:cNvPr id="1289" name="Google Shape;1289;p36"/>
          <p:cNvSpPr/>
          <p:nvPr/>
        </p:nvSpPr>
        <p:spPr>
          <a:xfrm>
            <a:off x="7223760" y="813816"/>
            <a:ext cx="237600" cy="237600"/>
          </a:xfrm>
          <a:prstGeom prst="ellipse">
            <a:avLst/>
          </a:prstGeom>
          <a:solidFill>
            <a:srgbClr val="64748B"/>
          </a:solidFill>
          <a:ln cap="flat" cmpd="sng" w="12700">
            <a:solidFill>
              <a:srgbClr val="64748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0" name="Google Shape;1290;p36"/>
          <p:cNvSpPr/>
          <p:nvPr/>
        </p:nvSpPr>
        <p:spPr>
          <a:xfrm>
            <a:off x="7223760" y="813816"/>
            <a:ext cx="237600" cy="237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1100"/>
              <a:buFont typeface="Calibri"/>
              <a:buNone/>
            </a:pPr>
            <a:r>
              <a:rPr b="1" i="0" lang="en-US" sz="1100" u="none" cap="none" strike="noStrike">
                <a:solidFill>
                  <a:srgbClr val="FFFFFF"/>
                </a:solidFill>
                <a:latin typeface="Calibri"/>
                <a:ea typeface="Calibri"/>
                <a:cs typeface="Calibri"/>
                <a:sym typeface="Calibri"/>
              </a:rPr>
              <a:t>5</a:t>
            </a:r>
            <a:endParaRPr b="0" i="0" sz="1100" u="none" cap="none" strike="noStrike">
              <a:solidFill>
                <a:schemeClr val="dk1"/>
              </a:solidFill>
              <a:latin typeface="Calibri"/>
              <a:ea typeface="Calibri"/>
              <a:cs typeface="Calibri"/>
              <a:sym typeface="Calibri"/>
            </a:endParaRPr>
          </a:p>
        </p:txBody>
      </p:sp>
      <p:sp>
        <p:nvSpPr>
          <p:cNvPr id="1291" name="Google Shape;1291;p36"/>
          <p:cNvSpPr/>
          <p:nvPr/>
        </p:nvSpPr>
        <p:spPr>
          <a:xfrm>
            <a:off x="7525512" y="795528"/>
            <a:ext cx="1170300" cy="2742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1F2937"/>
              </a:buClr>
              <a:buSzPts val="1000"/>
              <a:buFont typeface="Calibri"/>
              <a:buNone/>
            </a:pPr>
            <a:r>
              <a:rPr b="1" i="0" lang="en-US" sz="1000" u="none" cap="none" strike="noStrike">
                <a:solidFill>
                  <a:srgbClr val="1F2937"/>
                </a:solidFill>
                <a:latin typeface="Calibri"/>
                <a:ea typeface="Calibri"/>
                <a:cs typeface="Calibri"/>
                <a:sym typeface="Calibri"/>
              </a:rPr>
              <a:t>Answers (eventually)</a:t>
            </a:r>
            <a:endParaRPr b="0" i="0" sz="1000" u="none" cap="none" strike="noStrike">
              <a:solidFill>
                <a:schemeClr val="dk1"/>
              </a:solidFill>
              <a:latin typeface="Calibri"/>
              <a:ea typeface="Calibri"/>
              <a:cs typeface="Calibri"/>
              <a:sym typeface="Calibri"/>
            </a:endParaRPr>
          </a:p>
        </p:txBody>
      </p:sp>
      <p:sp>
        <p:nvSpPr>
          <p:cNvPr id="1292" name="Google Shape;1292;p36"/>
          <p:cNvSpPr/>
          <p:nvPr/>
        </p:nvSpPr>
        <p:spPr>
          <a:xfrm>
            <a:off x="7854696" y="1234440"/>
            <a:ext cx="201300" cy="201300"/>
          </a:xfrm>
          <a:prstGeom prst="ellipse">
            <a:avLst/>
          </a:prstGeom>
          <a:solidFill>
            <a:srgbClr val="6B7280"/>
          </a:solidFill>
          <a:ln cap="flat" cmpd="sng" w="12700">
            <a:solidFill>
              <a:srgbClr val="6B728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3" name="Google Shape;1293;p36"/>
          <p:cNvSpPr/>
          <p:nvPr/>
        </p:nvSpPr>
        <p:spPr>
          <a:xfrm>
            <a:off x="7772400" y="1463040"/>
            <a:ext cx="365700" cy="292500"/>
          </a:xfrm>
          <a:prstGeom prst="roundRect">
            <a:avLst>
              <a:gd fmla="val 46875" name="adj"/>
            </a:avLst>
          </a:prstGeom>
          <a:solidFill>
            <a:srgbClr val="6B7280"/>
          </a:solidFill>
          <a:ln cap="flat" cmpd="sng" w="12700">
            <a:solidFill>
              <a:srgbClr val="6B728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4" name="Google Shape;1294;p36"/>
          <p:cNvSpPr/>
          <p:nvPr/>
        </p:nvSpPr>
        <p:spPr>
          <a:xfrm>
            <a:off x="7232904" y="1801368"/>
            <a:ext cx="1444800" cy="183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4B5563"/>
              </a:buClr>
              <a:buSzPts val="800"/>
              <a:buFont typeface="Calibri"/>
              <a:buNone/>
            </a:pPr>
            <a:r>
              <a:rPr b="0" i="1" lang="en-US" sz="800" u="none" cap="none" strike="noStrike">
                <a:solidFill>
                  <a:srgbClr val="4B5563"/>
                </a:solidFill>
                <a:latin typeface="Calibri"/>
                <a:ea typeface="Calibri"/>
                <a:cs typeface="Calibri"/>
                <a:sym typeface="Calibri"/>
              </a:rPr>
              <a:t>Planner · Priya</a:t>
            </a:r>
            <a:endParaRPr b="0" i="0" sz="800" u="none" cap="none" strike="noStrike">
              <a:solidFill>
                <a:schemeClr val="dk1"/>
              </a:solidFill>
              <a:latin typeface="Calibri"/>
              <a:ea typeface="Calibri"/>
              <a:cs typeface="Calibri"/>
              <a:sym typeface="Calibri"/>
            </a:endParaRPr>
          </a:p>
        </p:txBody>
      </p:sp>
      <p:sp>
        <p:nvSpPr>
          <p:cNvPr id="1295" name="Google Shape;1295;p36"/>
          <p:cNvSpPr/>
          <p:nvPr/>
        </p:nvSpPr>
        <p:spPr>
          <a:xfrm>
            <a:off x="7251192" y="1911096"/>
            <a:ext cx="1408200" cy="183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92664D"/>
              </a:buClr>
              <a:buSzPts val="800"/>
              <a:buFont typeface="Calibri"/>
              <a:buNone/>
            </a:pPr>
            <a:r>
              <a:rPr b="1" i="1" lang="en-US" sz="800" u="none" cap="none" strike="noStrike">
                <a:solidFill>
                  <a:srgbClr val="92664D"/>
                </a:solidFill>
                <a:latin typeface="Calibri"/>
                <a:ea typeface="Calibri"/>
                <a:cs typeface="Calibri"/>
                <a:sym typeface="Calibri"/>
              </a:rPr>
              <a:t>⏱  3–5 days later</a:t>
            </a:r>
            <a:endParaRPr b="0" i="0" sz="800" u="none" cap="none" strike="noStrike">
              <a:solidFill>
                <a:schemeClr val="dk1"/>
              </a:solidFill>
              <a:latin typeface="Calibri"/>
              <a:ea typeface="Calibri"/>
              <a:cs typeface="Calibri"/>
              <a:sym typeface="Calibri"/>
            </a:endParaRPr>
          </a:p>
        </p:txBody>
      </p:sp>
      <p:sp>
        <p:nvSpPr>
          <p:cNvPr id="1296" name="Google Shape;1296;p36"/>
          <p:cNvSpPr/>
          <p:nvPr/>
        </p:nvSpPr>
        <p:spPr>
          <a:xfrm>
            <a:off x="7251192" y="2148840"/>
            <a:ext cx="1408200" cy="1143000"/>
          </a:xfrm>
          <a:prstGeom prst="roundRect">
            <a:avLst>
              <a:gd fmla="val 6400" name="adj"/>
            </a:avLst>
          </a:prstGeom>
          <a:solidFill>
            <a:srgbClr val="F1EFE8"/>
          </a:solidFill>
          <a:ln cap="flat" cmpd="sng" w="9525">
            <a:solidFill>
              <a:srgbClr val="9CA3A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7" name="Google Shape;1297;p36"/>
          <p:cNvSpPr/>
          <p:nvPr/>
        </p:nvSpPr>
        <p:spPr>
          <a:xfrm>
            <a:off x="7900416" y="2084832"/>
            <a:ext cx="109800" cy="82200"/>
          </a:xfrm>
          <a:prstGeom prst="triangle">
            <a:avLst>
              <a:gd fmla="val 50000" name="adj"/>
            </a:avLst>
          </a:prstGeom>
          <a:solidFill>
            <a:srgbClr val="F1EFE8"/>
          </a:solidFill>
          <a:ln cap="flat" cmpd="sng" w="9525">
            <a:solidFill>
              <a:srgbClr val="9CA3A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8" name="Google Shape;1298;p36"/>
          <p:cNvSpPr/>
          <p:nvPr/>
        </p:nvSpPr>
        <p:spPr>
          <a:xfrm>
            <a:off x="7324344" y="2194560"/>
            <a:ext cx="1261800" cy="1051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F2937"/>
              </a:buClr>
              <a:buSzPts val="800"/>
              <a:buFont typeface="Calibri"/>
              <a:buNone/>
            </a:pPr>
            <a:r>
              <a:rPr b="0" i="1" lang="en-US" sz="800" u="none" cap="none" strike="noStrike">
                <a:solidFill>
                  <a:srgbClr val="1F2937"/>
                </a:solidFill>
                <a:latin typeface="Calibri"/>
                <a:ea typeface="Calibri"/>
                <a:cs typeface="Calibri"/>
                <a:sym typeface="Calibri"/>
              </a:rPr>
              <a:t>“Buy moderately aggressive on cleats. Conservative elsewhere.”</a:t>
            </a:r>
            <a:endParaRPr b="0" i="0" sz="800" u="none" cap="none" strike="noStrike">
              <a:solidFill>
                <a:schemeClr val="dk1"/>
              </a:solidFill>
              <a:latin typeface="Calibri"/>
              <a:ea typeface="Calibri"/>
              <a:cs typeface="Calibri"/>
              <a:sym typeface="Calibri"/>
            </a:endParaRPr>
          </a:p>
        </p:txBody>
      </p:sp>
      <p:sp>
        <p:nvSpPr>
          <p:cNvPr id="1299" name="Google Shape;1299;p36"/>
          <p:cNvSpPr/>
          <p:nvPr/>
        </p:nvSpPr>
        <p:spPr>
          <a:xfrm>
            <a:off x="7251192" y="3383280"/>
            <a:ext cx="1408200" cy="91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B5563"/>
              </a:buClr>
              <a:buSzPts val="800"/>
              <a:buFont typeface="Calibri"/>
              <a:buNone/>
            </a:pPr>
            <a:r>
              <a:rPr b="0" i="0" lang="en-US" sz="800" u="none" cap="none" strike="noStrike">
                <a:solidFill>
                  <a:srgbClr val="4B5563"/>
                </a:solidFill>
                <a:latin typeface="Calibri"/>
                <a:ea typeface="Calibri"/>
                <a:cs typeface="Calibri"/>
                <a:sym typeface="Calibri"/>
              </a:rPr>
              <a:t>Another planner would have answered differently. None of the reasoning is captured for next time.</a:t>
            </a:r>
            <a:endParaRPr b="0" i="0" sz="800" u="none" cap="none" strike="noStrike">
              <a:solidFill>
                <a:schemeClr val="dk1"/>
              </a:solidFill>
              <a:latin typeface="Calibri"/>
              <a:ea typeface="Calibri"/>
              <a:cs typeface="Calibri"/>
              <a:sym typeface="Calibri"/>
            </a:endParaRPr>
          </a:p>
        </p:txBody>
      </p:sp>
      <p:sp>
        <p:nvSpPr>
          <p:cNvPr id="1300" name="Google Shape;1300;p36"/>
          <p:cNvSpPr/>
          <p:nvPr/>
        </p:nvSpPr>
        <p:spPr>
          <a:xfrm>
            <a:off x="374904" y="4663303"/>
            <a:ext cx="8394300" cy="2013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92664D"/>
              </a:buClr>
              <a:buSzPts val="950"/>
              <a:buFont typeface="Calibri"/>
              <a:buNone/>
            </a:pPr>
            <a:r>
              <a:rPr b="1" i="1" lang="en-US" sz="950" u="none" cap="none" strike="noStrike">
                <a:solidFill>
                  <a:srgbClr val="92664D"/>
                </a:solidFill>
                <a:latin typeface="Calibri"/>
                <a:ea typeface="Calibri"/>
                <a:cs typeface="Calibri"/>
                <a:sym typeface="Calibri"/>
              </a:rPr>
              <a:t>⚠  Multiply this across 50+ planners, every quarter. No shared memory of past decisions.</a:t>
            </a:r>
            <a:endParaRPr b="0" i="0" sz="950" u="none" cap="none" strike="noStrike">
              <a:solidFill>
                <a:schemeClr val="dk1"/>
              </a:solidFill>
              <a:latin typeface="Calibri"/>
              <a:ea typeface="Calibri"/>
              <a:cs typeface="Calibri"/>
              <a:sym typeface="Calibri"/>
            </a:endParaRPr>
          </a:p>
        </p:txBody>
      </p:sp>
      <p:sp>
        <p:nvSpPr>
          <p:cNvPr id="1301" name="Google Shape;1301;p36"/>
          <p:cNvSpPr/>
          <p:nvPr/>
        </p:nvSpPr>
        <p:spPr>
          <a:xfrm>
            <a:off x="365760" y="4892040"/>
            <a:ext cx="8412600" cy="183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4B5563"/>
              </a:buClr>
              <a:buSzPts val="850"/>
              <a:buFont typeface="Calibri"/>
              <a:buNone/>
            </a:pPr>
            <a:r>
              <a:rPr b="0" i="1" lang="en-US" sz="850" u="none" cap="none" strike="noStrike">
                <a:solidFill>
                  <a:srgbClr val="4B5563"/>
                </a:solidFill>
                <a:latin typeface="Calibri"/>
                <a:ea typeface="Calibri"/>
                <a:cs typeface="Calibri"/>
                <a:sym typeface="Calibri"/>
              </a:rPr>
              <a:t>Today's flow: a planner alone with a question, four systems, and several days. No shared substrate, no carried context, no memory of past quarters.</a:t>
            </a:r>
            <a:endParaRPr b="0" i="0" sz="850" u="none" cap="none" strike="noStrike">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2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3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3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3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3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3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3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3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3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3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4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2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2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4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4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4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4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4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4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4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4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4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5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5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5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2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2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5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5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5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5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5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5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5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6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6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6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6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6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6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6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6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2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2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6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6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7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7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7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7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7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7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7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7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7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7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8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8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8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8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8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8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8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8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8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2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3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8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9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9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9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9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9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9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9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9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9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9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0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306" name="Shape 1306"/>
        <p:cNvGrpSpPr/>
        <p:nvPr/>
      </p:nvGrpSpPr>
      <p:grpSpPr>
        <a:xfrm>
          <a:off x="0" y="0"/>
          <a:ext cx="0" cy="0"/>
          <a:chOff x="0" y="0"/>
          <a:chExt cx="0" cy="0"/>
        </a:xfrm>
      </p:grpSpPr>
      <p:sp>
        <p:nvSpPr>
          <p:cNvPr id="1307" name="Google Shape;1307;p37"/>
          <p:cNvSpPr/>
          <p:nvPr/>
        </p:nvSpPr>
        <p:spPr>
          <a:xfrm>
            <a:off x="365760" y="155442"/>
            <a:ext cx="8412600" cy="3657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1F2937"/>
              </a:buClr>
              <a:buSzPts val="1800"/>
              <a:buFont typeface="Calibri"/>
              <a:buNone/>
            </a:pPr>
            <a:r>
              <a:rPr b="1" i="0" lang="en-US" sz="1800" u="none" cap="none" strike="noStrike">
                <a:solidFill>
                  <a:srgbClr val="1F2937"/>
                </a:solidFill>
                <a:latin typeface="Calibri"/>
                <a:ea typeface="Calibri"/>
                <a:cs typeface="Calibri"/>
                <a:sym typeface="Calibri"/>
              </a:rPr>
              <a:t>Demand planning with a human in the loop</a:t>
            </a:r>
            <a:endParaRPr b="0" i="0" sz="1800" u="none" cap="none" strike="noStrike">
              <a:solidFill>
                <a:schemeClr val="dk1"/>
              </a:solidFill>
              <a:latin typeface="Calibri"/>
              <a:ea typeface="Calibri"/>
              <a:cs typeface="Calibri"/>
              <a:sym typeface="Calibri"/>
            </a:endParaRPr>
          </a:p>
        </p:txBody>
      </p:sp>
      <p:sp>
        <p:nvSpPr>
          <p:cNvPr id="1308" name="Google Shape;1308;p37"/>
          <p:cNvSpPr/>
          <p:nvPr/>
        </p:nvSpPr>
        <p:spPr>
          <a:xfrm>
            <a:off x="7772400" y="201168"/>
            <a:ext cx="914400" cy="274320"/>
          </a:xfrm>
          <a:prstGeom prst="rect">
            <a:avLst/>
          </a:prstGeom>
          <a:noFill/>
          <a:ln>
            <a:noFill/>
          </a:ln>
        </p:spPr>
        <p:txBody>
          <a:bodyPr anchorCtr="0" anchor="ctr" bIns="0" lIns="0" spcFirstLastPara="1" rIns="0" wrap="square" tIns="0">
            <a:noAutofit/>
          </a:bodyPr>
          <a:lstStyle/>
          <a:p>
            <a:pPr indent="0" lvl="0" marL="0" marR="0" rtl="0" algn="r">
              <a:spcBef>
                <a:spcPts val="0"/>
              </a:spcBef>
              <a:spcAft>
                <a:spcPts val="0"/>
              </a:spcAft>
              <a:buClr>
                <a:srgbClr val="C74634"/>
              </a:buClr>
              <a:buSzPts val="1100"/>
              <a:buFont typeface="Calibri"/>
              <a:buNone/>
            </a:pPr>
            <a:r>
              <a:rPr b="1" i="0" lang="en-US" sz="1100" u="none" cap="none" strike="noStrike">
                <a:solidFill>
                  <a:srgbClr val="C74634"/>
                </a:solidFill>
                <a:latin typeface="Calibri"/>
                <a:ea typeface="Calibri"/>
                <a:cs typeface="Calibri"/>
                <a:sym typeface="Calibri"/>
              </a:rPr>
              <a:t>ORACLE</a:t>
            </a:r>
            <a:endParaRPr b="0" i="0" sz="1100" u="none" cap="none" strike="noStrike">
              <a:solidFill>
                <a:schemeClr val="dk1"/>
              </a:solidFill>
              <a:latin typeface="Calibri"/>
              <a:ea typeface="Calibri"/>
              <a:cs typeface="Calibri"/>
              <a:sym typeface="Calibri"/>
            </a:endParaRPr>
          </a:p>
        </p:txBody>
      </p:sp>
      <p:sp>
        <p:nvSpPr>
          <p:cNvPr id="1309" name="Google Shape;1309;p37"/>
          <p:cNvSpPr/>
          <p:nvPr/>
        </p:nvSpPr>
        <p:spPr>
          <a:xfrm>
            <a:off x="374904" y="685800"/>
            <a:ext cx="1627632" cy="3657600"/>
          </a:xfrm>
          <a:prstGeom prst="roundRect">
            <a:avLst>
              <a:gd fmla="val 5618" name="adj"/>
            </a:avLst>
          </a:prstGeom>
          <a:solidFill>
            <a:srgbClr val="FAFAF8"/>
          </a:solidFill>
          <a:ln cap="flat" cmpd="sng" w="9525">
            <a:solidFill>
              <a:srgbClr val="E5E3D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0" name="Google Shape;1310;p37"/>
          <p:cNvSpPr/>
          <p:nvPr/>
        </p:nvSpPr>
        <p:spPr>
          <a:xfrm>
            <a:off x="2066544" y="685800"/>
            <a:ext cx="1627632" cy="3657600"/>
          </a:xfrm>
          <a:prstGeom prst="roundRect">
            <a:avLst>
              <a:gd fmla="val 5618" name="adj"/>
            </a:avLst>
          </a:prstGeom>
          <a:solidFill>
            <a:srgbClr val="FAFAF8"/>
          </a:solidFill>
          <a:ln cap="flat" cmpd="sng" w="9525">
            <a:solidFill>
              <a:srgbClr val="E5E3D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1" name="Google Shape;1311;p37"/>
          <p:cNvSpPr/>
          <p:nvPr/>
        </p:nvSpPr>
        <p:spPr>
          <a:xfrm>
            <a:off x="3758184" y="685800"/>
            <a:ext cx="1627632" cy="3657600"/>
          </a:xfrm>
          <a:prstGeom prst="roundRect">
            <a:avLst>
              <a:gd fmla="val 5618" name="adj"/>
            </a:avLst>
          </a:prstGeom>
          <a:solidFill>
            <a:srgbClr val="FAFAF8"/>
          </a:solidFill>
          <a:ln cap="flat" cmpd="sng" w="9525">
            <a:solidFill>
              <a:srgbClr val="E5E3D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2" name="Google Shape;1312;p37"/>
          <p:cNvSpPr/>
          <p:nvPr/>
        </p:nvSpPr>
        <p:spPr>
          <a:xfrm>
            <a:off x="5449824" y="685800"/>
            <a:ext cx="1627632" cy="3657600"/>
          </a:xfrm>
          <a:prstGeom prst="roundRect">
            <a:avLst>
              <a:gd fmla="val 5618" name="adj"/>
            </a:avLst>
          </a:prstGeom>
          <a:solidFill>
            <a:srgbClr val="FAFAF8"/>
          </a:solidFill>
          <a:ln cap="flat" cmpd="sng" w="9525">
            <a:solidFill>
              <a:srgbClr val="E5E3D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3" name="Google Shape;1313;p37"/>
          <p:cNvSpPr/>
          <p:nvPr/>
        </p:nvSpPr>
        <p:spPr>
          <a:xfrm>
            <a:off x="7141464" y="685800"/>
            <a:ext cx="1627632" cy="3657600"/>
          </a:xfrm>
          <a:prstGeom prst="roundRect">
            <a:avLst>
              <a:gd fmla="val 5618" name="adj"/>
            </a:avLst>
          </a:prstGeom>
          <a:solidFill>
            <a:srgbClr val="FAFAF8"/>
          </a:solidFill>
          <a:ln cap="flat" cmpd="sng" w="9525">
            <a:solidFill>
              <a:srgbClr val="E5E3D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4" name="Google Shape;1314;p37"/>
          <p:cNvSpPr/>
          <p:nvPr/>
        </p:nvSpPr>
        <p:spPr>
          <a:xfrm>
            <a:off x="1965960" y="2350008"/>
            <a:ext cx="137160" cy="329184"/>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9CA3AF"/>
              </a:buClr>
              <a:buSzPts val="2200"/>
              <a:buFont typeface="Calibri"/>
              <a:buNone/>
            </a:pPr>
            <a:r>
              <a:rPr b="1" i="0" lang="en-US" sz="2200" u="none" cap="none" strike="noStrike">
                <a:solidFill>
                  <a:srgbClr val="9CA3AF"/>
                </a:solidFill>
                <a:latin typeface="Calibri"/>
                <a:ea typeface="Calibri"/>
                <a:cs typeface="Calibri"/>
                <a:sym typeface="Calibri"/>
              </a:rPr>
              <a:t>›</a:t>
            </a:r>
            <a:endParaRPr b="0" i="0" sz="2200" u="none" cap="none" strike="noStrike">
              <a:solidFill>
                <a:schemeClr val="dk1"/>
              </a:solidFill>
              <a:latin typeface="Calibri"/>
              <a:ea typeface="Calibri"/>
              <a:cs typeface="Calibri"/>
              <a:sym typeface="Calibri"/>
            </a:endParaRPr>
          </a:p>
        </p:txBody>
      </p:sp>
      <p:sp>
        <p:nvSpPr>
          <p:cNvPr id="1315" name="Google Shape;1315;p37"/>
          <p:cNvSpPr/>
          <p:nvPr/>
        </p:nvSpPr>
        <p:spPr>
          <a:xfrm>
            <a:off x="3657600" y="2350008"/>
            <a:ext cx="137160" cy="329184"/>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9CA3AF"/>
              </a:buClr>
              <a:buSzPts val="2200"/>
              <a:buFont typeface="Calibri"/>
              <a:buNone/>
            </a:pPr>
            <a:r>
              <a:rPr b="1" i="0" lang="en-US" sz="2200" u="none" cap="none" strike="noStrike">
                <a:solidFill>
                  <a:srgbClr val="9CA3AF"/>
                </a:solidFill>
                <a:latin typeface="Calibri"/>
                <a:ea typeface="Calibri"/>
                <a:cs typeface="Calibri"/>
                <a:sym typeface="Calibri"/>
              </a:rPr>
              <a:t>›</a:t>
            </a:r>
            <a:endParaRPr b="0" i="0" sz="2200" u="none" cap="none" strike="noStrike">
              <a:solidFill>
                <a:schemeClr val="dk1"/>
              </a:solidFill>
              <a:latin typeface="Calibri"/>
              <a:ea typeface="Calibri"/>
              <a:cs typeface="Calibri"/>
              <a:sym typeface="Calibri"/>
            </a:endParaRPr>
          </a:p>
        </p:txBody>
      </p:sp>
      <p:sp>
        <p:nvSpPr>
          <p:cNvPr id="1316" name="Google Shape;1316;p37"/>
          <p:cNvSpPr/>
          <p:nvPr/>
        </p:nvSpPr>
        <p:spPr>
          <a:xfrm>
            <a:off x="5349240" y="2350008"/>
            <a:ext cx="137160" cy="329184"/>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9CA3AF"/>
              </a:buClr>
              <a:buSzPts val="2200"/>
              <a:buFont typeface="Calibri"/>
              <a:buNone/>
            </a:pPr>
            <a:r>
              <a:rPr b="1" i="0" lang="en-US" sz="2200" u="none" cap="none" strike="noStrike">
                <a:solidFill>
                  <a:srgbClr val="9CA3AF"/>
                </a:solidFill>
                <a:latin typeface="Calibri"/>
                <a:ea typeface="Calibri"/>
                <a:cs typeface="Calibri"/>
                <a:sym typeface="Calibri"/>
              </a:rPr>
              <a:t>›</a:t>
            </a:r>
            <a:endParaRPr b="0" i="0" sz="2200" u="none" cap="none" strike="noStrike">
              <a:solidFill>
                <a:schemeClr val="dk1"/>
              </a:solidFill>
              <a:latin typeface="Calibri"/>
              <a:ea typeface="Calibri"/>
              <a:cs typeface="Calibri"/>
              <a:sym typeface="Calibri"/>
            </a:endParaRPr>
          </a:p>
        </p:txBody>
      </p:sp>
      <p:sp>
        <p:nvSpPr>
          <p:cNvPr id="1317" name="Google Shape;1317;p37"/>
          <p:cNvSpPr/>
          <p:nvPr/>
        </p:nvSpPr>
        <p:spPr>
          <a:xfrm>
            <a:off x="7040880" y="2350008"/>
            <a:ext cx="137160" cy="329184"/>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9CA3AF"/>
              </a:buClr>
              <a:buSzPts val="2200"/>
              <a:buFont typeface="Calibri"/>
              <a:buNone/>
            </a:pPr>
            <a:r>
              <a:rPr b="1" i="0" lang="en-US" sz="2200" u="none" cap="none" strike="noStrike">
                <a:solidFill>
                  <a:srgbClr val="9CA3AF"/>
                </a:solidFill>
                <a:latin typeface="Calibri"/>
                <a:ea typeface="Calibri"/>
                <a:cs typeface="Calibri"/>
                <a:sym typeface="Calibri"/>
              </a:rPr>
              <a:t>›</a:t>
            </a:r>
            <a:endParaRPr b="0" i="0" sz="2200" u="none" cap="none" strike="noStrike">
              <a:solidFill>
                <a:schemeClr val="dk1"/>
              </a:solidFill>
              <a:latin typeface="Calibri"/>
              <a:ea typeface="Calibri"/>
              <a:cs typeface="Calibri"/>
              <a:sym typeface="Calibri"/>
            </a:endParaRPr>
          </a:p>
        </p:txBody>
      </p:sp>
      <p:sp>
        <p:nvSpPr>
          <p:cNvPr id="1318" name="Google Shape;1318;p37"/>
          <p:cNvSpPr/>
          <p:nvPr/>
        </p:nvSpPr>
        <p:spPr>
          <a:xfrm>
            <a:off x="457200" y="813816"/>
            <a:ext cx="237744" cy="237744"/>
          </a:xfrm>
          <a:prstGeom prst="ellipse">
            <a:avLst/>
          </a:prstGeom>
          <a:solidFill>
            <a:srgbClr val="C74634"/>
          </a:solidFill>
          <a:ln cap="flat" cmpd="sng" w="12700">
            <a:solidFill>
              <a:srgbClr val="C7463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9" name="Google Shape;1319;p37"/>
          <p:cNvSpPr/>
          <p:nvPr/>
        </p:nvSpPr>
        <p:spPr>
          <a:xfrm>
            <a:off x="457200" y="813816"/>
            <a:ext cx="237744" cy="237744"/>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1100"/>
              <a:buFont typeface="Calibri"/>
              <a:buNone/>
            </a:pPr>
            <a:r>
              <a:rPr b="1" i="0" lang="en-US" sz="1100" u="none" cap="none" strike="noStrike">
                <a:solidFill>
                  <a:srgbClr val="FFFFFF"/>
                </a:solidFill>
                <a:latin typeface="Calibri"/>
                <a:ea typeface="Calibri"/>
                <a:cs typeface="Calibri"/>
                <a:sym typeface="Calibri"/>
              </a:rPr>
              <a:t>1</a:t>
            </a:r>
            <a:endParaRPr b="0" i="0" sz="1100" u="none" cap="none" strike="noStrike">
              <a:solidFill>
                <a:schemeClr val="dk1"/>
              </a:solidFill>
              <a:latin typeface="Calibri"/>
              <a:ea typeface="Calibri"/>
              <a:cs typeface="Calibri"/>
              <a:sym typeface="Calibri"/>
            </a:endParaRPr>
          </a:p>
        </p:txBody>
      </p:sp>
      <p:sp>
        <p:nvSpPr>
          <p:cNvPr id="1320" name="Google Shape;1320;p37"/>
          <p:cNvSpPr/>
          <p:nvPr/>
        </p:nvSpPr>
        <p:spPr>
          <a:xfrm>
            <a:off x="758952" y="795528"/>
            <a:ext cx="1170432" cy="27432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1F2937"/>
              </a:buClr>
              <a:buSzPts val="1000"/>
              <a:buFont typeface="Calibri"/>
              <a:buNone/>
            </a:pPr>
            <a:r>
              <a:rPr b="1" i="0" lang="en-US" sz="1000" u="none" cap="none" strike="noStrike">
                <a:solidFill>
                  <a:srgbClr val="1F2937"/>
                </a:solidFill>
                <a:latin typeface="Calibri"/>
                <a:ea typeface="Calibri"/>
                <a:cs typeface="Calibri"/>
                <a:sym typeface="Calibri"/>
              </a:rPr>
              <a:t>Priya asks</a:t>
            </a:r>
            <a:endParaRPr b="0" i="0" sz="1000" u="none" cap="none" strike="noStrike">
              <a:solidFill>
                <a:schemeClr val="dk1"/>
              </a:solidFill>
              <a:latin typeface="Calibri"/>
              <a:ea typeface="Calibri"/>
              <a:cs typeface="Calibri"/>
              <a:sym typeface="Calibri"/>
            </a:endParaRPr>
          </a:p>
        </p:txBody>
      </p:sp>
      <p:sp>
        <p:nvSpPr>
          <p:cNvPr id="1321" name="Google Shape;1321;p37"/>
          <p:cNvSpPr/>
          <p:nvPr/>
        </p:nvSpPr>
        <p:spPr>
          <a:xfrm>
            <a:off x="1088136" y="1234440"/>
            <a:ext cx="201168" cy="201168"/>
          </a:xfrm>
          <a:prstGeom prst="ellipse">
            <a:avLst/>
          </a:prstGeom>
          <a:solidFill>
            <a:srgbClr val="6B7280"/>
          </a:solidFill>
          <a:ln cap="flat" cmpd="sng" w="12700">
            <a:solidFill>
              <a:srgbClr val="6B728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2" name="Google Shape;1322;p37"/>
          <p:cNvSpPr/>
          <p:nvPr/>
        </p:nvSpPr>
        <p:spPr>
          <a:xfrm>
            <a:off x="1005840" y="1463040"/>
            <a:ext cx="365760" cy="292608"/>
          </a:xfrm>
          <a:prstGeom prst="roundRect">
            <a:avLst>
              <a:gd fmla="val 46875" name="adj"/>
            </a:avLst>
          </a:prstGeom>
          <a:solidFill>
            <a:srgbClr val="6B7280"/>
          </a:solidFill>
          <a:ln cap="flat" cmpd="sng" w="12700">
            <a:solidFill>
              <a:srgbClr val="6B728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3" name="Google Shape;1323;p37"/>
          <p:cNvSpPr/>
          <p:nvPr/>
        </p:nvSpPr>
        <p:spPr>
          <a:xfrm>
            <a:off x="466344" y="1801368"/>
            <a:ext cx="1444752" cy="18288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4B5563"/>
              </a:buClr>
              <a:buSzPts val="800"/>
              <a:buFont typeface="Calibri"/>
              <a:buNone/>
            </a:pPr>
            <a:r>
              <a:rPr b="0" i="1" lang="en-US" sz="800" u="none" cap="none" strike="noStrike">
                <a:solidFill>
                  <a:srgbClr val="4B5563"/>
                </a:solidFill>
                <a:latin typeface="Calibri"/>
                <a:ea typeface="Calibri"/>
                <a:cs typeface="Calibri"/>
                <a:sym typeface="Calibri"/>
              </a:rPr>
              <a:t>Planner · Priya</a:t>
            </a:r>
            <a:endParaRPr b="0" i="0" sz="800" u="none" cap="none" strike="noStrike">
              <a:solidFill>
                <a:schemeClr val="dk1"/>
              </a:solidFill>
              <a:latin typeface="Calibri"/>
              <a:ea typeface="Calibri"/>
              <a:cs typeface="Calibri"/>
              <a:sym typeface="Calibri"/>
            </a:endParaRPr>
          </a:p>
        </p:txBody>
      </p:sp>
      <p:sp>
        <p:nvSpPr>
          <p:cNvPr id="1324" name="Google Shape;1324;p37"/>
          <p:cNvSpPr/>
          <p:nvPr/>
        </p:nvSpPr>
        <p:spPr>
          <a:xfrm>
            <a:off x="484632" y="2103120"/>
            <a:ext cx="1408176" cy="960120"/>
          </a:xfrm>
          <a:prstGeom prst="roundRect">
            <a:avLst>
              <a:gd fmla="val 7619" name="adj"/>
            </a:avLst>
          </a:prstGeom>
          <a:solidFill>
            <a:srgbClr val="FFFFFF"/>
          </a:solidFill>
          <a:ln cap="flat" cmpd="sng" w="9525">
            <a:solidFill>
              <a:srgbClr val="D3D1C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5" name="Google Shape;1325;p37"/>
          <p:cNvSpPr/>
          <p:nvPr/>
        </p:nvSpPr>
        <p:spPr>
          <a:xfrm>
            <a:off x="1133856" y="2039112"/>
            <a:ext cx="109800" cy="82200"/>
          </a:xfrm>
          <a:prstGeom prst="triangle">
            <a:avLst>
              <a:gd fmla="val 50000" name="adj"/>
            </a:avLst>
          </a:prstGeom>
          <a:solidFill>
            <a:srgbClr val="FFFFFF"/>
          </a:solidFill>
          <a:ln cap="flat" cmpd="sng" w="9525">
            <a:solidFill>
              <a:srgbClr val="D3D1C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6" name="Google Shape;1326;p37"/>
          <p:cNvSpPr/>
          <p:nvPr/>
        </p:nvSpPr>
        <p:spPr>
          <a:xfrm>
            <a:off x="557784" y="2148840"/>
            <a:ext cx="1261872" cy="86868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F2937"/>
              </a:buClr>
              <a:buSzPts val="900"/>
              <a:buFont typeface="Calibri"/>
              <a:buNone/>
            </a:pPr>
            <a:r>
              <a:rPr b="0" i="1" lang="en-US" sz="900" u="none" cap="none" strike="noStrike">
                <a:solidFill>
                  <a:srgbClr val="1F2937"/>
                </a:solidFill>
                <a:latin typeface="Calibri"/>
                <a:ea typeface="Calibri"/>
                <a:cs typeface="Calibri"/>
                <a:sym typeface="Calibri"/>
              </a:rPr>
              <a:t>“How aggressively should we stock soccer merchandise this season?”</a:t>
            </a:r>
            <a:endParaRPr b="0" i="0" sz="900" u="none" cap="none" strike="noStrike">
              <a:solidFill>
                <a:schemeClr val="dk1"/>
              </a:solidFill>
              <a:latin typeface="Calibri"/>
              <a:ea typeface="Calibri"/>
              <a:cs typeface="Calibri"/>
              <a:sym typeface="Calibri"/>
            </a:endParaRPr>
          </a:p>
        </p:txBody>
      </p:sp>
      <p:sp>
        <p:nvSpPr>
          <p:cNvPr id="1327" name="Google Shape;1327;p37"/>
          <p:cNvSpPr/>
          <p:nvPr/>
        </p:nvSpPr>
        <p:spPr>
          <a:xfrm>
            <a:off x="484632" y="3383280"/>
            <a:ext cx="1408176" cy="91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B5563"/>
              </a:buClr>
              <a:buSzPts val="800"/>
              <a:buFont typeface="Calibri"/>
              <a:buNone/>
            </a:pPr>
            <a:r>
              <a:rPr b="0" i="0" lang="en-US" sz="800" u="none" cap="none" strike="noStrike">
                <a:solidFill>
                  <a:srgbClr val="4B5563"/>
                </a:solidFill>
                <a:latin typeface="Calibri"/>
                <a:ea typeface="Calibri"/>
                <a:cs typeface="Calibri"/>
                <a:sym typeface="Calibri"/>
              </a:rPr>
              <a:t>Her request carries her user_id so the system can look up her saved preferences.</a:t>
            </a:r>
            <a:endParaRPr b="0" i="0" sz="800" u="none" cap="none" strike="noStrike">
              <a:solidFill>
                <a:schemeClr val="dk1"/>
              </a:solidFill>
              <a:latin typeface="Calibri"/>
              <a:ea typeface="Calibri"/>
              <a:cs typeface="Calibri"/>
              <a:sym typeface="Calibri"/>
            </a:endParaRPr>
          </a:p>
        </p:txBody>
      </p:sp>
      <p:sp>
        <p:nvSpPr>
          <p:cNvPr id="1328" name="Google Shape;1328;p37"/>
          <p:cNvSpPr/>
          <p:nvPr/>
        </p:nvSpPr>
        <p:spPr>
          <a:xfrm>
            <a:off x="2148840" y="813816"/>
            <a:ext cx="237744" cy="237744"/>
          </a:xfrm>
          <a:prstGeom prst="ellipse">
            <a:avLst/>
          </a:prstGeom>
          <a:solidFill>
            <a:srgbClr val="C74634"/>
          </a:solidFill>
          <a:ln cap="flat" cmpd="sng" w="12700">
            <a:solidFill>
              <a:srgbClr val="C7463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9" name="Google Shape;1329;p37"/>
          <p:cNvSpPr/>
          <p:nvPr/>
        </p:nvSpPr>
        <p:spPr>
          <a:xfrm>
            <a:off x="2148840" y="813816"/>
            <a:ext cx="237744" cy="237744"/>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1100"/>
              <a:buFont typeface="Calibri"/>
              <a:buNone/>
            </a:pPr>
            <a:r>
              <a:rPr b="1" i="0" lang="en-US" sz="1100" u="none" cap="none" strike="noStrike">
                <a:solidFill>
                  <a:srgbClr val="FFFFFF"/>
                </a:solidFill>
                <a:latin typeface="Calibri"/>
                <a:ea typeface="Calibri"/>
                <a:cs typeface="Calibri"/>
                <a:sym typeface="Calibri"/>
              </a:rPr>
              <a:t>2</a:t>
            </a:r>
            <a:endParaRPr b="0" i="0" sz="1100" u="none" cap="none" strike="noStrike">
              <a:solidFill>
                <a:schemeClr val="dk1"/>
              </a:solidFill>
              <a:latin typeface="Calibri"/>
              <a:ea typeface="Calibri"/>
              <a:cs typeface="Calibri"/>
              <a:sym typeface="Calibri"/>
            </a:endParaRPr>
          </a:p>
        </p:txBody>
      </p:sp>
      <p:sp>
        <p:nvSpPr>
          <p:cNvPr id="1330" name="Google Shape;1330;p37"/>
          <p:cNvSpPr/>
          <p:nvPr/>
        </p:nvSpPr>
        <p:spPr>
          <a:xfrm>
            <a:off x="2450592" y="795528"/>
            <a:ext cx="1170432" cy="27432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1F2937"/>
              </a:buClr>
              <a:buSzPts val="1000"/>
              <a:buFont typeface="Calibri"/>
              <a:buNone/>
            </a:pPr>
            <a:r>
              <a:rPr b="1" i="0" lang="en-US" sz="1000" u="none" cap="none" strike="noStrike">
                <a:solidFill>
                  <a:srgbClr val="1F2937"/>
                </a:solidFill>
                <a:latin typeface="Calibri"/>
                <a:ea typeface="Calibri"/>
                <a:cs typeface="Calibri"/>
                <a:sym typeface="Calibri"/>
              </a:rPr>
              <a:t>System splits work</a:t>
            </a:r>
            <a:endParaRPr b="0" i="0" sz="1000" u="none" cap="none" strike="noStrike">
              <a:solidFill>
                <a:schemeClr val="dk1"/>
              </a:solidFill>
              <a:latin typeface="Calibri"/>
              <a:ea typeface="Calibri"/>
              <a:cs typeface="Calibri"/>
              <a:sym typeface="Calibri"/>
            </a:endParaRPr>
          </a:p>
        </p:txBody>
      </p:sp>
      <p:sp>
        <p:nvSpPr>
          <p:cNvPr id="1331" name="Google Shape;1331;p37"/>
          <p:cNvSpPr/>
          <p:nvPr/>
        </p:nvSpPr>
        <p:spPr>
          <a:xfrm>
            <a:off x="2231136" y="1234440"/>
            <a:ext cx="1298448" cy="1874520"/>
          </a:xfrm>
          <a:prstGeom prst="roundRect">
            <a:avLst>
              <a:gd fmla="val 4225" name="adj"/>
            </a:avLst>
          </a:prstGeom>
          <a:solidFill>
            <a:srgbClr val="FFFFFF"/>
          </a:solidFill>
          <a:ln cap="flat" cmpd="sng" w="9525">
            <a:solidFill>
              <a:srgbClr val="B4B2A9"/>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2" name="Google Shape;1332;p37"/>
          <p:cNvSpPr/>
          <p:nvPr/>
        </p:nvSpPr>
        <p:spPr>
          <a:xfrm>
            <a:off x="2231136" y="1271016"/>
            <a:ext cx="1298448" cy="164592"/>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6B7280"/>
              </a:buClr>
              <a:buSzPts val="750"/>
              <a:buFont typeface="Calibri"/>
              <a:buNone/>
            </a:pPr>
            <a:r>
              <a:rPr b="0" i="1" lang="en-US" sz="750" u="none" cap="none" strike="noStrike">
                <a:solidFill>
                  <a:srgbClr val="6B7280"/>
                </a:solidFill>
                <a:latin typeface="Calibri"/>
                <a:ea typeface="Calibri"/>
                <a:cs typeface="Calibri"/>
                <a:sym typeface="Calibri"/>
              </a:rPr>
              <a:t>LangGraph</a:t>
            </a:r>
            <a:endParaRPr b="0" i="0" sz="750" u="none" cap="none" strike="noStrike">
              <a:solidFill>
                <a:schemeClr val="dk1"/>
              </a:solidFill>
              <a:latin typeface="Calibri"/>
              <a:ea typeface="Calibri"/>
              <a:cs typeface="Calibri"/>
              <a:sym typeface="Calibri"/>
            </a:endParaRPr>
          </a:p>
        </p:txBody>
      </p:sp>
      <p:sp>
        <p:nvSpPr>
          <p:cNvPr id="1333" name="Google Shape;1333;p37"/>
          <p:cNvSpPr/>
          <p:nvPr/>
        </p:nvSpPr>
        <p:spPr>
          <a:xfrm>
            <a:off x="2414016" y="1508760"/>
            <a:ext cx="932688" cy="292608"/>
          </a:xfrm>
          <a:prstGeom prst="roundRect">
            <a:avLst>
              <a:gd fmla="val 12500" name="adj"/>
            </a:avLst>
          </a:prstGeom>
          <a:solidFill>
            <a:srgbClr val="FFFFFF"/>
          </a:solidFill>
          <a:ln cap="flat" cmpd="sng" w="9525">
            <a:solidFill>
              <a:srgbClr val="D3D1C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4" name="Google Shape;1334;p37"/>
          <p:cNvSpPr/>
          <p:nvPr/>
        </p:nvSpPr>
        <p:spPr>
          <a:xfrm>
            <a:off x="2414016" y="1508760"/>
            <a:ext cx="932688" cy="292608"/>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1F2937"/>
              </a:buClr>
              <a:buSzPts val="900"/>
              <a:buFont typeface="Calibri"/>
              <a:buNone/>
            </a:pPr>
            <a:r>
              <a:rPr b="1" i="0" lang="en-US" sz="900" u="none" cap="none" strike="noStrike">
                <a:solidFill>
                  <a:srgbClr val="1F2937"/>
                </a:solidFill>
                <a:latin typeface="Calibri"/>
                <a:ea typeface="Calibri"/>
                <a:cs typeface="Calibri"/>
                <a:sym typeface="Calibri"/>
              </a:rPr>
              <a:t>supervisor</a:t>
            </a:r>
            <a:endParaRPr b="0" i="0" sz="900" u="none" cap="none" strike="noStrike">
              <a:solidFill>
                <a:schemeClr val="dk1"/>
              </a:solidFill>
              <a:latin typeface="Calibri"/>
              <a:ea typeface="Calibri"/>
              <a:cs typeface="Calibri"/>
              <a:sym typeface="Calibri"/>
            </a:endParaRPr>
          </a:p>
        </p:txBody>
      </p:sp>
      <p:sp>
        <p:nvSpPr>
          <p:cNvPr id="1335" name="Google Shape;1335;p37"/>
          <p:cNvSpPr/>
          <p:nvPr/>
        </p:nvSpPr>
        <p:spPr>
          <a:xfrm>
            <a:off x="2304288" y="2331720"/>
            <a:ext cx="539496" cy="502920"/>
          </a:xfrm>
          <a:prstGeom prst="roundRect">
            <a:avLst>
              <a:gd fmla="val 7273" name="adj"/>
            </a:avLst>
          </a:prstGeom>
          <a:solidFill>
            <a:srgbClr val="FFFFFF"/>
          </a:solidFill>
          <a:ln cap="flat" cmpd="sng" w="9525">
            <a:solidFill>
              <a:srgbClr val="D3D1C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6" name="Google Shape;1336;p37"/>
          <p:cNvSpPr/>
          <p:nvPr/>
        </p:nvSpPr>
        <p:spPr>
          <a:xfrm>
            <a:off x="2304288" y="2331720"/>
            <a:ext cx="539496" cy="50292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1F2937"/>
              </a:buClr>
              <a:buSzPts val="800"/>
              <a:buFont typeface="Calibri"/>
              <a:buNone/>
            </a:pPr>
            <a:r>
              <a:rPr b="1" i="0" lang="en-US" sz="800" u="none" cap="none" strike="noStrike">
                <a:solidFill>
                  <a:srgbClr val="1F2937"/>
                </a:solidFill>
                <a:latin typeface="Calibri"/>
                <a:ea typeface="Calibri"/>
                <a:cs typeface="Calibri"/>
                <a:sym typeface="Calibri"/>
              </a:rPr>
              <a:t>demand</a:t>
            </a:r>
            <a:endParaRPr b="0" i="0" sz="8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4B5563"/>
              </a:buClr>
              <a:buSzPts val="700"/>
              <a:buFont typeface="Calibri"/>
              <a:buNone/>
            </a:pPr>
            <a:r>
              <a:rPr b="0" i="0" lang="en-US" sz="700" u="none" cap="none" strike="noStrike">
                <a:solidFill>
                  <a:srgbClr val="4B5563"/>
                </a:solidFill>
                <a:latin typeface="Calibri"/>
                <a:ea typeface="Calibri"/>
                <a:cs typeface="Calibri"/>
                <a:sym typeface="Calibri"/>
              </a:rPr>
              <a:t>_analyst</a:t>
            </a:r>
            <a:endParaRPr b="0" i="0" sz="800" u="none" cap="none" strike="noStrike">
              <a:solidFill>
                <a:schemeClr val="dk1"/>
              </a:solidFill>
              <a:latin typeface="Calibri"/>
              <a:ea typeface="Calibri"/>
              <a:cs typeface="Calibri"/>
              <a:sym typeface="Calibri"/>
            </a:endParaRPr>
          </a:p>
        </p:txBody>
      </p:sp>
      <p:sp>
        <p:nvSpPr>
          <p:cNvPr id="1337" name="Google Shape;1337;p37"/>
          <p:cNvSpPr/>
          <p:nvPr/>
        </p:nvSpPr>
        <p:spPr>
          <a:xfrm>
            <a:off x="2916936" y="2331720"/>
            <a:ext cx="539496" cy="502920"/>
          </a:xfrm>
          <a:prstGeom prst="roundRect">
            <a:avLst>
              <a:gd fmla="val 7273" name="adj"/>
            </a:avLst>
          </a:prstGeom>
          <a:solidFill>
            <a:srgbClr val="FFFFFF"/>
          </a:solidFill>
          <a:ln cap="flat" cmpd="sng" w="9525">
            <a:solidFill>
              <a:srgbClr val="D3D1C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8" name="Google Shape;1338;p37"/>
          <p:cNvSpPr/>
          <p:nvPr/>
        </p:nvSpPr>
        <p:spPr>
          <a:xfrm>
            <a:off x="2916936" y="2331720"/>
            <a:ext cx="539496" cy="50292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1F2937"/>
              </a:buClr>
              <a:buSzPts val="800"/>
              <a:buFont typeface="Calibri"/>
              <a:buNone/>
            </a:pPr>
            <a:r>
              <a:rPr b="1" i="0" lang="en-US" sz="800" u="none" cap="none" strike="noStrike">
                <a:solidFill>
                  <a:srgbClr val="1F2937"/>
                </a:solidFill>
                <a:latin typeface="Calibri"/>
                <a:ea typeface="Calibri"/>
                <a:cs typeface="Calibri"/>
                <a:sym typeface="Calibri"/>
              </a:rPr>
              <a:t>policy</a:t>
            </a:r>
            <a:endParaRPr b="0" i="0" sz="8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4B5563"/>
              </a:buClr>
              <a:buSzPts val="700"/>
              <a:buFont typeface="Calibri"/>
              <a:buNone/>
            </a:pPr>
            <a:r>
              <a:rPr b="0" i="0" lang="en-US" sz="700" u="none" cap="none" strike="noStrike">
                <a:solidFill>
                  <a:srgbClr val="4B5563"/>
                </a:solidFill>
                <a:latin typeface="Calibri"/>
                <a:ea typeface="Calibri"/>
                <a:cs typeface="Calibri"/>
                <a:sym typeface="Calibri"/>
              </a:rPr>
              <a:t>_agent</a:t>
            </a:r>
            <a:endParaRPr b="0" i="0" sz="800" u="none" cap="none" strike="noStrike">
              <a:solidFill>
                <a:schemeClr val="dk1"/>
              </a:solidFill>
              <a:latin typeface="Calibri"/>
              <a:ea typeface="Calibri"/>
              <a:cs typeface="Calibri"/>
              <a:sym typeface="Calibri"/>
            </a:endParaRPr>
          </a:p>
        </p:txBody>
      </p:sp>
      <p:cxnSp>
        <p:nvCxnSpPr>
          <p:cNvPr id="1339" name="Google Shape;1339;p37"/>
          <p:cNvCxnSpPr/>
          <p:nvPr/>
        </p:nvCxnSpPr>
        <p:spPr>
          <a:xfrm flipH="1">
            <a:off x="2574036" y="1801368"/>
            <a:ext cx="119786" cy="530352"/>
          </a:xfrm>
          <a:prstGeom prst="straightConnector1">
            <a:avLst/>
          </a:prstGeom>
          <a:noFill/>
          <a:ln cap="flat" cmpd="sng" w="9525">
            <a:solidFill>
              <a:srgbClr val="6B7280"/>
            </a:solidFill>
            <a:prstDash val="dash"/>
            <a:round/>
            <a:headEnd len="sm" w="sm" type="none"/>
            <a:tailEnd len="med" w="med" type="triangle"/>
          </a:ln>
        </p:spPr>
      </p:cxnSp>
      <p:cxnSp>
        <p:nvCxnSpPr>
          <p:cNvPr id="1340" name="Google Shape;1340;p37"/>
          <p:cNvCxnSpPr/>
          <p:nvPr/>
        </p:nvCxnSpPr>
        <p:spPr>
          <a:xfrm>
            <a:off x="3066898" y="1801368"/>
            <a:ext cx="119786" cy="530352"/>
          </a:xfrm>
          <a:prstGeom prst="straightConnector1">
            <a:avLst/>
          </a:prstGeom>
          <a:noFill/>
          <a:ln cap="flat" cmpd="sng" w="9525">
            <a:solidFill>
              <a:srgbClr val="6B7280"/>
            </a:solidFill>
            <a:prstDash val="dash"/>
            <a:round/>
            <a:headEnd len="sm" w="sm" type="none"/>
            <a:tailEnd len="med" w="med" type="triangle"/>
          </a:ln>
        </p:spPr>
      </p:cxnSp>
      <p:sp>
        <p:nvSpPr>
          <p:cNvPr id="1341" name="Google Shape;1341;p37"/>
          <p:cNvSpPr/>
          <p:nvPr/>
        </p:nvSpPr>
        <p:spPr>
          <a:xfrm>
            <a:off x="2231136" y="2093976"/>
            <a:ext cx="1298448" cy="164592"/>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6B7280"/>
              </a:buClr>
              <a:buSzPts val="700"/>
              <a:buFont typeface="Calibri"/>
              <a:buNone/>
            </a:pPr>
            <a:r>
              <a:rPr b="0" i="1" lang="en-US" sz="700" u="none" cap="none" strike="noStrike">
                <a:solidFill>
                  <a:srgbClr val="6B7280"/>
                </a:solidFill>
                <a:latin typeface="Calibri"/>
                <a:ea typeface="Calibri"/>
                <a:cs typeface="Calibri"/>
                <a:sym typeface="Calibri"/>
              </a:rPr>
              <a:t>delegate</a:t>
            </a:r>
            <a:endParaRPr b="0" i="0" sz="700" u="none" cap="none" strike="noStrike">
              <a:solidFill>
                <a:schemeClr val="dk1"/>
              </a:solidFill>
              <a:latin typeface="Calibri"/>
              <a:ea typeface="Calibri"/>
              <a:cs typeface="Calibri"/>
              <a:sym typeface="Calibri"/>
            </a:endParaRPr>
          </a:p>
        </p:txBody>
      </p:sp>
      <p:sp>
        <p:nvSpPr>
          <p:cNvPr id="1342" name="Google Shape;1342;p37"/>
          <p:cNvSpPr/>
          <p:nvPr/>
        </p:nvSpPr>
        <p:spPr>
          <a:xfrm>
            <a:off x="2176272" y="3383280"/>
            <a:ext cx="1408176" cy="91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B5563"/>
              </a:buClr>
              <a:buSzPts val="800"/>
              <a:buFont typeface="Calibri"/>
              <a:buNone/>
            </a:pPr>
            <a:r>
              <a:rPr b="0" i="0" lang="en-US" sz="800" u="none" cap="none" strike="noStrike">
                <a:solidFill>
                  <a:srgbClr val="4B5563"/>
                </a:solidFill>
                <a:latin typeface="Calibri"/>
                <a:ea typeface="Calibri"/>
                <a:cs typeface="Calibri"/>
                <a:sym typeface="Calibri"/>
              </a:rPr>
              <a:t>A supervisor delegates to two specialists — one for evidence, one for policy + preferences.</a:t>
            </a:r>
            <a:endParaRPr b="0" i="0" sz="800" u="none" cap="none" strike="noStrike">
              <a:solidFill>
                <a:schemeClr val="dk1"/>
              </a:solidFill>
              <a:latin typeface="Calibri"/>
              <a:ea typeface="Calibri"/>
              <a:cs typeface="Calibri"/>
              <a:sym typeface="Calibri"/>
            </a:endParaRPr>
          </a:p>
        </p:txBody>
      </p:sp>
      <p:sp>
        <p:nvSpPr>
          <p:cNvPr id="1343" name="Google Shape;1343;p37"/>
          <p:cNvSpPr/>
          <p:nvPr/>
        </p:nvSpPr>
        <p:spPr>
          <a:xfrm>
            <a:off x="3840480" y="813816"/>
            <a:ext cx="237744" cy="237744"/>
          </a:xfrm>
          <a:prstGeom prst="ellipse">
            <a:avLst/>
          </a:prstGeom>
          <a:solidFill>
            <a:srgbClr val="C74634"/>
          </a:solidFill>
          <a:ln cap="flat" cmpd="sng" w="12700">
            <a:solidFill>
              <a:srgbClr val="C7463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4" name="Google Shape;1344;p37"/>
          <p:cNvSpPr/>
          <p:nvPr/>
        </p:nvSpPr>
        <p:spPr>
          <a:xfrm>
            <a:off x="3840480" y="813816"/>
            <a:ext cx="237744" cy="237744"/>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1100"/>
              <a:buFont typeface="Calibri"/>
              <a:buNone/>
            </a:pPr>
            <a:r>
              <a:rPr b="1" i="0" lang="en-US" sz="1100" u="none" cap="none" strike="noStrike">
                <a:solidFill>
                  <a:srgbClr val="FFFFFF"/>
                </a:solidFill>
                <a:latin typeface="Calibri"/>
                <a:ea typeface="Calibri"/>
                <a:cs typeface="Calibri"/>
                <a:sym typeface="Calibri"/>
              </a:rPr>
              <a:t>3</a:t>
            </a:r>
            <a:endParaRPr b="0" i="0" sz="1100" u="none" cap="none" strike="noStrike">
              <a:solidFill>
                <a:schemeClr val="dk1"/>
              </a:solidFill>
              <a:latin typeface="Calibri"/>
              <a:ea typeface="Calibri"/>
              <a:cs typeface="Calibri"/>
              <a:sym typeface="Calibri"/>
            </a:endParaRPr>
          </a:p>
        </p:txBody>
      </p:sp>
      <p:sp>
        <p:nvSpPr>
          <p:cNvPr id="1345" name="Google Shape;1345;p37"/>
          <p:cNvSpPr/>
          <p:nvPr/>
        </p:nvSpPr>
        <p:spPr>
          <a:xfrm>
            <a:off x="4142232" y="795528"/>
            <a:ext cx="1170432" cy="27432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1F2937"/>
              </a:buClr>
              <a:buSzPts val="1000"/>
              <a:buFont typeface="Calibri"/>
              <a:buNone/>
            </a:pPr>
            <a:r>
              <a:rPr b="1" i="0" lang="en-US" sz="1000" u="none" cap="none" strike="noStrike">
                <a:solidFill>
                  <a:srgbClr val="1F2937"/>
                </a:solidFill>
                <a:latin typeface="Calibri"/>
                <a:ea typeface="Calibri"/>
                <a:cs typeface="Calibri"/>
                <a:sym typeface="Calibri"/>
              </a:rPr>
              <a:t>Both query Oracle</a:t>
            </a:r>
            <a:endParaRPr b="0" i="0" sz="1000" u="none" cap="none" strike="noStrike">
              <a:solidFill>
                <a:schemeClr val="dk1"/>
              </a:solidFill>
              <a:latin typeface="Calibri"/>
              <a:ea typeface="Calibri"/>
              <a:cs typeface="Calibri"/>
              <a:sym typeface="Calibri"/>
            </a:endParaRPr>
          </a:p>
        </p:txBody>
      </p:sp>
      <p:cxnSp>
        <p:nvCxnSpPr>
          <p:cNvPr id="1346" name="Google Shape;1346;p37"/>
          <p:cNvCxnSpPr/>
          <p:nvPr/>
        </p:nvCxnSpPr>
        <p:spPr>
          <a:xfrm>
            <a:off x="3803904" y="1920240"/>
            <a:ext cx="365760" cy="0"/>
          </a:xfrm>
          <a:prstGeom prst="straightConnector1">
            <a:avLst/>
          </a:prstGeom>
          <a:noFill/>
          <a:ln cap="flat" cmpd="sng" w="9525">
            <a:solidFill>
              <a:srgbClr val="6B7280"/>
            </a:solidFill>
            <a:prstDash val="solid"/>
            <a:round/>
            <a:headEnd len="sm" w="sm" type="none"/>
            <a:tailEnd len="med" w="med" type="triangle"/>
          </a:ln>
        </p:spPr>
      </p:cxnSp>
      <p:cxnSp>
        <p:nvCxnSpPr>
          <p:cNvPr id="1347" name="Google Shape;1347;p37"/>
          <p:cNvCxnSpPr/>
          <p:nvPr/>
        </p:nvCxnSpPr>
        <p:spPr>
          <a:xfrm>
            <a:off x="3803904" y="2514600"/>
            <a:ext cx="365760" cy="0"/>
          </a:xfrm>
          <a:prstGeom prst="straightConnector1">
            <a:avLst/>
          </a:prstGeom>
          <a:noFill/>
          <a:ln cap="flat" cmpd="sng" w="9525">
            <a:solidFill>
              <a:srgbClr val="6B7280"/>
            </a:solidFill>
            <a:prstDash val="solid"/>
            <a:round/>
            <a:headEnd len="sm" w="sm" type="none"/>
            <a:tailEnd len="med" w="med" type="triangle"/>
          </a:ln>
        </p:spPr>
      </p:cxnSp>
      <p:sp>
        <p:nvSpPr>
          <p:cNvPr id="1348" name="Google Shape;1348;p37"/>
          <p:cNvSpPr/>
          <p:nvPr/>
        </p:nvSpPr>
        <p:spPr>
          <a:xfrm>
            <a:off x="4187952" y="1371600"/>
            <a:ext cx="1078992" cy="1737360"/>
          </a:xfrm>
          <a:prstGeom prst="roundRect">
            <a:avLst>
              <a:gd fmla="val 5085" name="adj"/>
            </a:avLst>
          </a:prstGeom>
          <a:solidFill>
            <a:srgbClr val="FCEBEB"/>
          </a:solidFill>
          <a:ln cap="flat" cmpd="sng" w="12700">
            <a:solidFill>
              <a:srgbClr val="C7463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9" name="Google Shape;1349;p37"/>
          <p:cNvSpPr/>
          <p:nvPr/>
        </p:nvSpPr>
        <p:spPr>
          <a:xfrm>
            <a:off x="4187952" y="1444752"/>
            <a:ext cx="1078992" cy="201168"/>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791F1F"/>
              </a:buClr>
              <a:buSzPts val="900"/>
              <a:buFont typeface="Calibri"/>
              <a:buNone/>
            </a:pPr>
            <a:r>
              <a:rPr b="1" i="0" lang="en-US" sz="900" u="none" cap="none" strike="noStrike">
                <a:solidFill>
                  <a:srgbClr val="791F1F"/>
                </a:solidFill>
                <a:latin typeface="Calibri"/>
                <a:ea typeface="Calibri"/>
                <a:cs typeface="Calibri"/>
                <a:sym typeface="Calibri"/>
              </a:rPr>
              <a:t>Oracle</a:t>
            </a:r>
            <a:endParaRPr b="0" i="0" sz="900" u="none" cap="none" strike="noStrike">
              <a:solidFill>
                <a:schemeClr val="dk1"/>
              </a:solidFill>
              <a:latin typeface="Calibri"/>
              <a:ea typeface="Calibri"/>
              <a:cs typeface="Calibri"/>
              <a:sym typeface="Calibri"/>
            </a:endParaRPr>
          </a:p>
        </p:txBody>
      </p:sp>
      <p:sp>
        <p:nvSpPr>
          <p:cNvPr id="1350" name="Google Shape;1350;p37"/>
          <p:cNvSpPr/>
          <p:nvPr/>
        </p:nvSpPr>
        <p:spPr>
          <a:xfrm>
            <a:off x="4187952" y="1627632"/>
            <a:ext cx="1078992" cy="164592"/>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791F1F"/>
              </a:buClr>
              <a:buSzPts val="750"/>
              <a:buFont typeface="Calibri"/>
              <a:buNone/>
            </a:pPr>
            <a:r>
              <a:rPr b="0" i="0" lang="en-US" sz="750" u="none" cap="none" strike="noStrike">
                <a:solidFill>
                  <a:srgbClr val="791F1F"/>
                </a:solidFill>
                <a:latin typeface="Calibri"/>
                <a:ea typeface="Calibri"/>
                <a:cs typeface="Calibri"/>
                <a:sym typeface="Calibri"/>
              </a:rPr>
              <a:t>AI Database</a:t>
            </a:r>
            <a:endParaRPr b="0" i="0" sz="750" u="none" cap="none" strike="noStrike">
              <a:solidFill>
                <a:schemeClr val="dk1"/>
              </a:solidFill>
              <a:latin typeface="Calibri"/>
              <a:ea typeface="Calibri"/>
              <a:cs typeface="Calibri"/>
              <a:sym typeface="Calibri"/>
            </a:endParaRPr>
          </a:p>
        </p:txBody>
      </p:sp>
      <p:sp>
        <p:nvSpPr>
          <p:cNvPr id="1351" name="Google Shape;1351;p37"/>
          <p:cNvSpPr/>
          <p:nvPr/>
        </p:nvSpPr>
        <p:spPr>
          <a:xfrm>
            <a:off x="4242816" y="1965960"/>
            <a:ext cx="54864" cy="54864"/>
          </a:xfrm>
          <a:prstGeom prst="ellipse">
            <a:avLst/>
          </a:prstGeom>
          <a:solidFill>
            <a:srgbClr val="C74634"/>
          </a:solidFill>
          <a:ln cap="flat" cmpd="sng" w="12700">
            <a:solidFill>
              <a:srgbClr val="C7463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2" name="Google Shape;1352;p37"/>
          <p:cNvSpPr/>
          <p:nvPr/>
        </p:nvSpPr>
        <p:spPr>
          <a:xfrm>
            <a:off x="4325112" y="1901952"/>
            <a:ext cx="914400" cy="201168"/>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791F1F"/>
              </a:buClr>
              <a:buSzPts val="750"/>
              <a:buFont typeface="Calibri"/>
              <a:buNone/>
            </a:pPr>
            <a:r>
              <a:rPr b="0" i="0" lang="en-US" sz="750" u="none" cap="none" strike="noStrike">
                <a:solidFill>
                  <a:srgbClr val="791F1F"/>
                </a:solidFill>
                <a:latin typeface="Calibri"/>
                <a:ea typeface="Calibri"/>
                <a:cs typeface="Calibri"/>
                <a:sym typeface="Calibri"/>
              </a:rPr>
              <a:t>Demand history</a:t>
            </a:r>
            <a:endParaRPr b="0" i="0" sz="750" u="none" cap="none" strike="noStrike">
              <a:solidFill>
                <a:schemeClr val="dk1"/>
              </a:solidFill>
              <a:latin typeface="Calibri"/>
              <a:ea typeface="Calibri"/>
              <a:cs typeface="Calibri"/>
              <a:sym typeface="Calibri"/>
            </a:endParaRPr>
          </a:p>
        </p:txBody>
      </p:sp>
      <p:sp>
        <p:nvSpPr>
          <p:cNvPr id="1353" name="Google Shape;1353;p37"/>
          <p:cNvSpPr/>
          <p:nvPr/>
        </p:nvSpPr>
        <p:spPr>
          <a:xfrm>
            <a:off x="4242816" y="2331720"/>
            <a:ext cx="54864" cy="54864"/>
          </a:xfrm>
          <a:prstGeom prst="ellipse">
            <a:avLst/>
          </a:prstGeom>
          <a:solidFill>
            <a:srgbClr val="C74634"/>
          </a:solidFill>
          <a:ln cap="flat" cmpd="sng" w="12700">
            <a:solidFill>
              <a:srgbClr val="C7463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4" name="Google Shape;1354;p37"/>
          <p:cNvSpPr/>
          <p:nvPr/>
        </p:nvSpPr>
        <p:spPr>
          <a:xfrm>
            <a:off x="4325112" y="2267712"/>
            <a:ext cx="914400" cy="201168"/>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791F1F"/>
              </a:buClr>
              <a:buSzPts val="750"/>
              <a:buFont typeface="Calibri"/>
              <a:buNone/>
            </a:pPr>
            <a:r>
              <a:rPr b="0" i="0" lang="en-US" sz="750" u="none" cap="none" strike="noStrike">
                <a:solidFill>
                  <a:srgbClr val="791F1F"/>
                </a:solidFill>
                <a:latin typeface="Calibri"/>
                <a:ea typeface="Calibri"/>
                <a:cs typeface="Calibri"/>
                <a:sym typeface="Calibri"/>
              </a:rPr>
              <a:t>Policy + prefs</a:t>
            </a:r>
            <a:endParaRPr b="0" i="0" sz="750" u="none" cap="none" strike="noStrike">
              <a:solidFill>
                <a:schemeClr val="dk1"/>
              </a:solidFill>
              <a:latin typeface="Calibri"/>
              <a:ea typeface="Calibri"/>
              <a:cs typeface="Calibri"/>
              <a:sym typeface="Calibri"/>
            </a:endParaRPr>
          </a:p>
        </p:txBody>
      </p:sp>
      <p:sp>
        <p:nvSpPr>
          <p:cNvPr id="1355" name="Google Shape;1355;p37"/>
          <p:cNvSpPr/>
          <p:nvPr/>
        </p:nvSpPr>
        <p:spPr>
          <a:xfrm>
            <a:off x="4242816" y="2697480"/>
            <a:ext cx="54864" cy="54864"/>
          </a:xfrm>
          <a:prstGeom prst="ellipse">
            <a:avLst/>
          </a:prstGeom>
          <a:solidFill>
            <a:srgbClr val="C74634"/>
          </a:solidFill>
          <a:ln cap="flat" cmpd="sng" w="12700">
            <a:solidFill>
              <a:srgbClr val="C7463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6" name="Google Shape;1356;p37"/>
          <p:cNvSpPr/>
          <p:nvPr/>
        </p:nvSpPr>
        <p:spPr>
          <a:xfrm>
            <a:off x="4325112" y="2633472"/>
            <a:ext cx="914400" cy="201168"/>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791F1F"/>
              </a:buClr>
              <a:buSzPts val="750"/>
              <a:buFont typeface="Calibri"/>
              <a:buNone/>
            </a:pPr>
            <a:r>
              <a:rPr b="0" i="0" lang="en-US" sz="750" u="none" cap="none" strike="noStrike">
                <a:solidFill>
                  <a:srgbClr val="791F1F"/>
                </a:solidFill>
                <a:latin typeface="Calibri"/>
                <a:ea typeface="Calibri"/>
                <a:cs typeface="Calibri"/>
                <a:sym typeface="Calibri"/>
              </a:rPr>
              <a:t>Response cache</a:t>
            </a:r>
            <a:endParaRPr b="0" i="0" sz="750" u="none" cap="none" strike="noStrike">
              <a:solidFill>
                <a:schemeClr val="dk1"/>
              </a:solidFill>
              <a:latin typeface="Calibri"/>
              <a:ea typeface="Calibri"/>
              <a:cs typeface="Calibri"/>
              <a:sym typeface="Calibri"/>
            </a:endParaRPr>
          </a:p>
        </p:txBody>
      </p:sp>
      <p:sp>
        <p:nvSpPr>
          <p:cNvPr id="1357" name="Google Shape;1357;p37"/>
          <p:cNvSpPr/>
          <p:nvPr/>
        </p:nvSpPr>
        <p:spPr>
          <a:xfrm>
            <a:off x="3867912" y="3383280"/>
            <a:ext cx="1408176" cy="91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B5563"/>
              </a:buClr>
              <a:buSzPts val="800"/>
              <a:buFont typeface="Calibri"/>
              <a:buNone/>
            </a:pPr>
            <a:r>
              <a:rPr b="0" i="0" lang="en-US" sz="800" u="none" cap="none" strike="noStrike">
                <a:solidFill>
                  <a:srgbClr val="4B5563"/>
                </a:solidFill>
                <a:latin typeface="Calibri"/>
                <a:ea typeface="Calibri"/>
                <a:cs typeface="Calibri"/>
                <a:sym typeface="Calibri"/>
              </a:rPr>
              <a:t>Everything the agents need — vector knowledge, memory, cache — lives on Oracle.</a:t>
            </a:r>
            <a:endParaRPr b="0" i="0" sz="800" u="none" cap="none" strike="noStrike">
              <a:solidFill>
                <a:schemeClr val="dk1"/>
              </a:solidFill>
              <a:latin typeface="Calibri"/>
              <a:ea typeface="Calibri"/>
              <a:cs typeface="Calibri"/>
              <a:sym typeface="Calibri"/>
            </a:endParaRPr>
          </a:p>
        </p:txBody>
      </p:sp>
      <p:sp>
        <p:nvSpPr>
          <p:cNvPr id="1358" name="Google Shape;1358;p37"/>
          <p:cNvSpPr/>
          <p:nvPr/>
        </p:nvSpPr>
        <p:spPr>
          <a:xfrm>
            <a:off x="5532120" y="813816"/>
            <a:ext cx="237744" cy="237744"/>
          </a:xfrm>
          <a:prstGeom prst="ellipse">
            <a:avLst/>
          </a:prstGeom>
          <a:solidFill>
            <a:srgbClr val="C74634"/>
          </a:solidFill>
          <a:ln cap="flat" cmpd="sng" w="12700">
            <a:solidFill>
              <a:srgbClr val="C7463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9" name="Google Shape;1359;p37"/>
          <p:cNvSpPr/>
          <p:nvPr/>
        </p:nvSpPr>
        <p:spPr>
          <a:xfrm>
            <a:off x="5532120" y="813816"/>
            <a:ext cx="237744" cy="237744"/>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1100"/>
              <a:buFont typeface="Calibri"/>
              <a:buNone/>
            </a:pPr>
            <a:r>
              <a:rPr b="1" i="0" lang="en-US" sz="1100" u="none" cap="none" strike="noStrike">
                <a:solidFill>
                  <a:srgbClr val="FFFFFF"/>
                </a:solidFill>
                <a:latin typeface="Calibri"/>
                <a:ea typeface="Calibri"/>
                <a:cs typeface="Calibri"/>
                <a:sym typeface="Calibri"/>
              </a:rPr>
              <a:t>4</a:t>
            </a:r>
            <a:endParaRPr b="0" i="0" sz="1100" u="none" cap="none" strike="noStrike">
              <a:solidFill>
                <a:schemeClr val="dk1"/>
              </a:solidFill>
              <a:latin typeface="Calibri"/>
              <a:ea typeface="Calibri"/>
              <a:cs typeface="Calibri"/>
              <a:sym typeface="Calibri"/>
            </a:endParaRPr>
          </a:p>
        </p:txBody>
      </p:sp>
      <p:sp>
        <p:nvSpPr>
          <p:cNvPr id="1360" name="Google Shape;1360;p37"/>
          <p:cNvSpPr/>
          <p:nvPr/>
        </p:nvSpPr>
        <p:spPr>
          <a:xfrm>
            <a:off x="5833872" y="795528"/>
            <a:ext cx="1170432" cy="27432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1F2937"/>
              </a:buClr>
              <a:buSzPts val="1000"/>
              <a:buFont typeface="Calibri"/>
              <a:buNone/>
            </a:pPr>
            <a:r>
              <a:rPr b="1" i="0" lang="en-US" sz="1000" u="none" cap="none" strike="noStrike">
                <a:solidFill>
                  <a:srgbClr val="1F2937"/>
                </a:solidFill>
                <a:latin typeface="Calibri"/>
                <a:ea typeface="Calibri"/>
                <a:cs typeface="Calibri"/>
                <a:sym typeface="Calibri"/>
              </a:rPr>
              <a:t>Supervisor combines</a:t>
            </a:r>
            <a:endParaRPr b="0" i="0" sz="1000" u="none" cap="none" strike="noStrike">
              <a:solidFill>
                <a:schemeClr val="dk1"/>
              </a:solidFill>
              <a:latin typeface="Calibri"/>
              <a:ea typeface="Calibri"/>
              <a:cs typeface="Calibri"/>
              <a:sym typeface="Calibri"/>
            </a:endParaRPr>
          </a:p>
        </p:txBody>
      </p:sp>
      <p:cxnSp>
        <p:nvCxnSpPr>
          <p:cNvPr id="1361" name="Google Shape;1361;p37"/>
          <p:cNvCxnSpPr/>
          <p:nvPr/>
        </p:nvCxnSpPr>
        <p:spPr>
          <a:xfrm>
            <a:off x="5495544" y="1691640"/>
            <a:ext cx="365760" cy="0"/>
          </a:xfrm>
          <a:prstGeom prst="straightConnector1">
            <a:avLst/>
          </a:prstGeom>
          <a:noFill/>
          <a:ln cap="flat" cmpd="sng" w="9525">
            <a:solidFill>
              <a:srgbClr val="6B7280"/>
            </a:solidFill>
            <a:prstDash val="solid"/>
            <a:round/>
            <a:headEnd len="sm" w="sm" type="none"/>
            <a:tailEnd len="med" w="med" type="triangle"/>
          </a:ln>
        </p:spPr>
      </p:cxnSp>
      <p:cxnSp>
        <p:nvCxnSpPr>
          <p:cNvPr id="1362" name="Google Shape;1362;p37"/>
          <p:cNvCxnSpPr/>
          <p:nvPr/>
        </p:nvCxnSpPr>
        <p:spPr>
          <a:xfrm>
            <a:off x="5495544" y="2057400"/>
            <a:ext cx="365760" cy="0"/>
          </a:xfrm>
          <a:prstGeom prst="straightConnector1">
            <a:avLst/>
          </a:prstGeom>
          <a:noFill/>
          <a:ln cap="flat" cmpd="sng" w="9525">
            <a:solidFill>
              <a:srgbClr val="6B7280"/>
            </a:solidFill>
            <a:prstDash val="solid"/>
            <a:round/>
            <a:headEnd len="sm" w="sm" type="none"/>
            <a:tailEnd len="med" w="med" type="triangle"/>
          </a:ln>
        </p:spPr>
      </p:cxnSp>
      <p:sp>
        <p:nvSpPr>
          <p:cNvPr id="1363" name="Google Shape;1363;p37"/>
          <p:cNvSpPr/>
          <p:nvPr/>
        </p:nvSpPr>
        <p:spPr>
          <a:xfrm>
            <a:off x="5431536" y="1490472"/>
            <a:ext cx="457200" cy="155448"/>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6B7280"/>
              </a:buClr>
              <a:buSzPts val="650"/>
              <a:buFont typeface="Calibri"/>
              <a:buNone/>
            </a:pPr>
            <a:r>
              <a:rPr b="0" i="1" lang="en-US" sz="650" u="none" cap="none" strike="noStrike">
                <a:solidFill>
                  <a:srgbClr val="6B7280"/>
                </a:solidFill>
                <a:latin typeface="Calibri"/>
                <a:ea typeface="Calibri"/>
                <a:cs typeface="Calibri"/>
                <a:sym typeface="Calibri"/>
              </a:rPr>
              <a:t>return</a:t>
            </a:r>
            <a:endParaRPr b="0" i="0" sz="650" u="none" cap="none" strike="noStrike">
              <a:solidFill>
                <a:schemeClr val="dk1"/>
              </a:solidFill>
              <a:latin typeface="Calibri"/>
              <a:ea typeface="Calibri"/>
              <a:cs typeface="Calibri"/>
              <a:sym typeface="Calibri"/>
            </a:endParaRPr>
          </a:p>
        </p:txBody>
      </p:sp>
      <p:sp>
        <p:nvSpPr>
          <p:cNvPr id="1364" name="Google Shape;1364;p37"/>
          <p:cNvSpPr/>
          <p:nvPr/>
        </p:nvSpPr>
        <p:spPr>
          <a:xfrm>
            <a:off x="5907024" y="1463040"/>
            <a:ext cx="1060704" cy="457200"/>
          </a:xfrm>
          <a:prstGeom prst="roundRect">
            <a:avLst>
              <a:gd fmla="val 10000" name="adj"/>
            </a:avLst>
          </a:prstGeom>
          <a:solidFill>
            <a:srgbClr val="FFFFFF"/>
          </a:solidFill>
          <a:ln cap="flat" cmpd="sng" w="9525">
            <a:solidFill>
              <a:srgbClr val="D3D1C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5" name="Google Shape;1365;p37"/>
          <p:cNvSpPr/>
          <p:nvPr/>
        </p:nvSpPr>
        <p:spPr>
          <a:xfrm>
            <a:off x="5907024" y="1463040"/>
            <a:ext cx="1060704" cy="457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1F2937"/>
              </a:buClr>
              <a:buSzPts val="900"/>
              <a:buFont typeface="Calibri"/>
              <a:buNone/>
            </a:pPr>
            <a:r>
              <a:rPr b="1" i="0" lang="en-US" sz="900" u="none" cap="none" strike="noStrike">
                <a:solidFill>
                  <a:srgbClr val="1F2937"/>
                </a:solidFill>
                <a:latin typeface="Calibri"/>
                <a:ea typeface="Calibri"/>
                <a:cs typeface="Calibri"/>
                <a:sym typeface="Calibri"/>
              </a:rPr>
              <a:t>supervisor</a:t>
            </a:r>
            <a:endParaRPr b="0" i="0" sz="900" u="none" cap="none" strike="noStrike">
              <a:solidFill>
                <a:schemeClr val="dk1"/>
              </a:solidFill>
              <a:latin typeface="Calibri"/>
              <a:ea typeface="Calibri"/>
              <a:cs typeface="Calibri"/>
              <a:sym typeface="Calibri"/>
            </a:endParaRPr>
          </a:p>
        </p:txBody>
      </p:sp>
      <p:sp>
        <p:nvSpPr>
          <p:cNvPr id="1366" name="Google Shape;1366;p37"/>
          <p:cNvSpPr/>
          <p:nvPr/>
        </p:nvSpPr>
        <p:spPr>
          <a:xfrm>
            <a:off x="6062472" y="2423160"/>
            <a:ext cx="237744" cy="237744"/>
          </a:xfrm>
          <a:prstGeom prst="ellipse">
            <a:avLst/>
          </a:prstGeom>
          <a:solidFill>
            <a:srgbClr val="C74634">
              <a:alpha val="34901"/>
            </a:srgbClr>
          </a:solidFill>
          <a:ln cap="flat" cmpd="sng" w="9525">
            <a:solidFill>
              <a:srgbClr val="C7463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7" name="Google Shape;1367;p37"/>
          <p:cNvSpPr/>
          <p:nvPr/>
        </p:nvSpPr>
        <p:spPr>
          <a:xfrm>
            <a:off x="6227064" y="2423160"/>
            <a:ext cx="237744" cy="237744"/>
          </a:xfrm>
          <a:prstGeom prst="ellipse">
            <a:avLst/>
          </a:prstGeom>
          <a:solidFill>
            <a:srgbClr val="C74634">
              <a:alpha val="34901"/>
            </a:srgbClr>
          </a:solidFill>
          <a:ln cap="flat" cmpd="sng" w="9525">
            <a:solidFill>
              <a:srgbClr val="C7463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8" name="Google Shape;1368;p37"/>
          <p:cNvSpPr/>
          <p:nvPr/>
        </p:nvSpPr>
        <p:spPr>
          <a:xfrm>
            <a:off x="6144768" y="2569464"/>
            <a:ext cx="237744" cy="237744"/>
          </a:xfrm>
          <a:prstGeom prst="ellipse">
            <a:avLst/>
          </a:prstGeom>
          <a:solidFill>
            <a:srgbClr val="C74634">
              <a:alpha val="34901"/>
            </a:srgbClr>
          </a:solidFill>
          <a:ln cap="flat" cmpd="sng" w="9525">
            <a:solidFill>
              <a:srgbClr val="C7463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9" name="Google Shape;1369;p37"/>
          <p:cNvSpPr/>
          <p:nvPr/>
        </p:nvSpPr>
        <p:spPr>
          <a:xfrm>
            <a:off x="5495544" y="2880360"/>
            <a:ext cx="1536192" cy="164592"/>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6B7280"/>
              </a:buClr>
              <a:buSzPts val="700"/>
              <a:buFont typeface="Calibri"/>
              <a:buNone/>
            </a:pPr>
            <a:r>
              <a:rPr b="0" i="1" lang="en-US" sz="700" u="none" cap="none" strike="noStrike">
                <a:solidFill>
                  <a:srgbClr val="6B7280"/>
                </a:solidFill>
                <a:latin typeface="Calibri"/>
                <a:ea typeface="Calibri"/>
                <a:cs typeface="Calibri"/>
                <a:sym typeface="Calibri"/>
              </a:rPr>
              <a:t>policy · prefs · demand</a:t>
            </a:r>
            <a:endParaRPr b="0" i="0" sz="700" u="none" cap="none" strike="noStrike">
              <a:solidFill>
                <a:schemeClr val="dk1"/>
              </a:solidFill>
              <a:latin typeface="Calibri"/>
              <a:ea typeface="Calibri"/>
              <a:cs typeface="Calibri"/>
              <a:sym typeface="Calibri"/>
            </a:endParaRPr>
          </a:p>
        </p:txBody>
      </p:sp>
      <p:sp>
        <p:nvSpPr>
          <p:cNvPr id="1370" name="Google Shape;1370;p37"/>
          <p:cNvSpPr/>
          <p:nvPr/>
        </p:nvSpPr>
        <p:spPr>
          <a:xfrm>
            <a:off x="5559552" y="3383280"/>
            <a:ext cx="1408176" cy="91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B5563"/>
              </a:buClr>
              <a:buSzPts val="800"/>
              <a:buFont typeface="Calibri"/>
              <a:buNone/>
            </a:pPr>
            <a:r>
              <a:rPr b="0" i="0" lang="en-US" sz="800" u="none" cap="none" strike="noStrike">
                <a:solidFill>
                  <a:srgbClr val="4B5563"/>
                </a:solidFill>
                <a:latin typeface="Calibri"/>
                <a:ea typeface="Calibri"/>
                <a:cs typeface="Calibri"/>
                <a:sym typeface="Calibri"/>
              </a:rPr>
              <a:t>Policy says stay conservative, Priya's bias is cautious, demand says cleats lead — all three weighed.</a:t>
            </a:r>
            <a:endParaRPr b="0" i="0" sz="800" u="none" cap="none" strike="noStrike">
              <a:solidFill>
                <a:schemeClr val="dk1"/>
              </a:solidFill>
              <a:latin typeface="Calibri"/>
              <a:ea typeface="Calibri"/>
              <a:cs typeface="Calibri"/>
              <a:sym typeface="Calibri"/>
            </a:endParaRPr>
          </a:p>
        </p:txBody>
      </p:sp>
      <p:sp>
        <p:nvSpPr>
          <p:cNvPr id="1371" name="Google Shape;1371;p37"/>
          <p:cNvSpPr/>
          <p:nvPr/>
        </p:nvSpPr>
        <p:spPr>
          <a:xfrm>
            <a:off x="7223760" y="813816"/>
            <a:ext cx="237744" cy="237744"/>
          </a:xfrm>
          <a:prstGeom prst="ellipse">
            <a:avLst/>
          </a:prstGeom>
          <a:solidFill>
            <a:srgbClr val="C74634"/>
          </a:solidFill>
          <a:ln cap="flat" cmpd="sng" w="12700">
            <a:solidFill>
              <a:srgbClr val="C7463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2" name="Google Shape;1372;p37"/>
          <p:cNvSpPr/>
          <p:nvPr/>
        </p:nvSpPr>
        <p:spPr>
          <a:xfrm>
            <a:off x="7223760" y="813816"/>
            <a:ext cx="237744" cy="237744"/>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1100"/>
              <a:buFont typeface="Calibri"/>
              <a:buNone/>
            </a:pPr>
            <a:r>
              <a:rPr b="1" i="0" lang="en-US" sz="1100" u="none" cap="none" strike="noStrike">
                <a:solidFill>
                  <a:srgbClr val="FFFFFF"/>
                </a:solidFill>
                <a:latin typeface="Calibri"/>
                <a:ea typeface="Calibri"/>
                <a:cs typeface="Calibri"/>
                <a:sym typeface="Calibri"/>
              </a:rPr>
              <a:t>5</a:t>
            </a:r>
            <a:endParaRPr b="0" i="0" sz="1100" u="none" cap="none" strike="noStrike">
              <a:solidFill>
                <a:schemeClr val="dk1"/>
              </a:solidFill>
              <a:latin typeface="Calibri"/>
              <a:ea typeface="Calibri"/>
              <a:cs typeface="Calibri"/>
              <a:sym typeface="Calibri"/>
            </a:endParaRPr>
          </a:p>
        </p:txBody>
      </p:sp>
      <p:sp>
        <p:nvSpPr>
          <p:cNvPr id="1373" name="Google Shape;1373;p37"/>
          <p:cNvSpPr/>
          <p:nvPr/>
        </p:nvSpPr>
        <p:spPr>
          <a:xfrm>
            <a:off x="7525512" y="795528"/>
            <a:ext cx="1170432" cy="27432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1F2937"/>
              </a:buClr>
              <a:buSzPts val="1000"/>
              <a:buFont typeface="Calibri"/>
              <a:buNone/>
            </a:pPr>
            <a:r>
              <a:rPr b="1" i="0" lang="en-US" sz="1000" u="none" cap="none" strike="noStrike">
                <a:solidFill>
                  <a:srgbClr val="1F2937"/>
                </a:solidFill>
                <a:latin typeface="Calibri"/>
                <a:ea typeface="Calibri"/>
                <a:cs typeface="Calibri"/>
                <a:sym typeface="Calibri"/>
              </a:rPr>
              <a:t>Priya gets the answer</a:t>
            </a:r>
            <a:endParaRPr b="0" i="0" sz="1000" u="none" cap="none" strike="noStrike">
              <a:solidFill>
                <a:schemeClr val="dk1"/>
              </a:solidFill>
              <a:latin typeface="Calibri"/>
              <a:ea typeface="Calibri"/>
              <a:cs typeface="Calibri"/>
              <a:sym typeface="Calibri"/>
            </a:endParaRPr>
          </a:p>
        </p:txBody>
      </p:sp>
      <p:sp>
        <p:nvSpPr>
          <p:cNvPr id="1374" name="Google Shape;1374;p37"/>
          <p:cNvSpPr/>
          <p:nvPr/>
        </p:nvSpPr>
        <p:spPr>
          <a:xfrm>
            <a:off x="7854696" y="1234440"/>
            <a:ext cx="201168" cy="201168"/>
          </a:xfrm>
          <a:prstGeom prst="ellipse">
            <a:avLst/>
          </a:prstGeom>
          <a:solidFill>
            <a:srgbClr val="6B7280"/>
          </a:solidFill>
          <a:ln cap="flat" cmpd="sng" w="12700">
            <a:solidFill>
              <a:srgbClr val="6B728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5" name="Google Shape;1375;p37"/>
          <p:cNvSpPr/>
          <p:nvPr/>
        </p:nvSpPr>
        <p:spPr>
          <a:xfrm>
            <a:off x="7772400" y="1463040"/>
            <a:ext cx="365760" cy="292608"/>
          </a:xfrm>
          <a:prstGeom prst="roundRect">
            <a:avLst>
              <a:gd fmla="val 46875" name="adj"/>
            </a:avLst>
          </a:prstGeom>
          <a:solidFill>
            <a:srgbClr val="6B7280"/>
          </a:solidFill>
          <a:ln cap="flat" cmpd="sng" w="12700">
            <a:solidFill>
              <a:srgbClr val="6B728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6" name="Google Shape;1376;p37"/>
          <p:cNvSpPr/>
          <p:nvPr/>
        </p:nvSpPr>
        <p:spPr>
          <a:xfrm>
            <a:off x="7232904" y="1801368"/>
            <a:ext cx="1444752" cy="18288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4B5563"/>
              </a:buClr>
              <a:buSzPts val="800"/>
              <a:buFont typeface="Calibri"/>
              <a:buNone/>
            </a:pPr>
            <a:r>
              <a:rPr b="0" i="1" lang="en-US" sz="800" u="none" cap="none" strike="noStrike">
                <a:solidFill>
                  <a:srgbClr val="4B5563"/>
                </a:solidFill>
                <a:latin typeface="Calibri"/>
                <a:ea typeface="Calibri"/>
                <a:cs typeface="Calibri"/>
                <a:sym typeface="Calibri"/>
              </a:rPr>
              <a:t>Planner · Priya</a:t>
            </a:r>
            <a:endParaRPr b="0" i="0" sz="800" u="none" cap="none" strike="noStrike">
              <a:solidFill>
                <a:schemeClr val="dk1"/>
              </a:solidFill>
              <a:latin typeface="Calibri"/>
              <a:ea typeface="Calibri"/>
              <a:cs typeface="Calibri"/>
              <a:sym typeface="Calibri"/>
            </a:endParaRPr>
          </a:p>
        </p:txBody>
      </p:sp>
      <p:sp>
        <p:nvSpPr>
          <p:cNvPr id="1377" name="Google Shape;1377;p37"/>
          <p:cNvSpPr/>
          <p:nvPr/>
        </p:nvSpPr>
        <p:spPr>
          <a:xfrm>
            <a:off x="7251192" y="2103120"/>
            <a:ext cx="1408176" cy="1188720"/>
          </a:xfrm>
          <a:prstGeom prst="roundRect">
            <a:avLst>
              <a:gd fmla="val 6154" name="adj"/>
            </a:avLst>
          </a:prstGeom>
          <a:solidFill>
            <a:srgbClr val="FCEBEB"/>
          </a:solidFill>
          <a:ln cap="flat" cmpd="sng" w="9525">
            <a:solidFill>
              <a:srgbClr val="C7463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8" name="Google Shape;1378;p37"/>
          <p:cNvSpPr/>
          <p:nvPr/>
        </p:nvSpPr>
        <p:spPr>
          <a:xfrm>
            <a:off x="7900416" y="2039112"/>
            <a:ext cx="109728" cy="82296"/>
          </a:xfrm>
          <a:prstGeom prst="triangle">
            <a:avLst>
              <a:gd fmla="val 50000" name="adj"/>
            </a:avLst>
          </a:prstGeom>
          <a:solidFill>
            <a:srgbClr val="FCEBEB"/>
          </a:solidFill>
          <a:ln cap="flat" cmpd="sng" w="9525">
            <a:solidFill>
              <a:srgbClr val="C7463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9" name="Google Shape;1379;p37"/>
          <p:cNvSpPr/>
          <p:nvPr/>
        </p:nvSpPr>
        <p:spPr>
          <a:xfrm>
            <a:off x="7324344" y="2148840"/>
            <a:ext cx="1261872" cy="109728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91F1F"/>
              </a:buClr>
              <a:buSzPts val="800"/>
              <a:buFont typeface="Calibri"/>
              <a:buNone/>
            </a:pPr>
            <a:r>
              <a:rPr b="0" i="1" lang="en-US" sz="800" u="none" cap="none" strike="noStrike">
                <a:solidFill>
                  <a:srgbClr val="791F1F"/>
                </a:solidFill>
                <a:latin typeface="Calibri"/>
                <a:ea typeface="Calibri"/>
                <a:cs typeface="Calibri"/>
                <a:sym typeface="Calibri"/>
              </a:rPr>
              <a:t>“Buy moderately aggressive, concentrated in cleats — clears the 500-visitor threshold, matches your conservative bias.”</a:t>
            </a:r>
            <a:endParaRPr b="0" i="0" sz="800" u="none" cap="none" strike="noStrike">
              <a:solidFill>
                <a:schemeClr val="dk1"/>
              </a:solidFill>
              <a:latin typeface="Calibri"/>
              <a:ea typeface="Calibri"/>
              <a:cs typeface="Calibri"/>
              <a:sym typeface="Calibri"/>
            </a:endParaRPr>
          </a:p>
        </p:txBody>
      </p:sp>
      <p:sp>
        <p:nvSpPr>
          <p:cNvPr id="1380" name="Google Shape;1380;p37"/>
          <p:cNvSpPr/>
          <p:nvPr/>
        </p:nvSpPr>
        <p:spPr>
          <a:xfrm>
            <a:off x="7251192" y="3383280"/>
            <a:ext cx="1408176" cy="91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B5563"/>
              </a:buClr>
              <a:buSzPts val="800"/>
              <a:buFont typeface="Calibri"/>
              <a:buNone/>
            </a:pPr>
            <a:r>
              <a:rPr b="0" i="0" lang="en-US" sz="800" u="none" cap="none" strike="noStrike">
                <a:solidFill>
                  <a:srgbClr val="4B5563"/>
                </a:solidFill>
                <a:latin typeface="Calibri"/>
                <a:ea typeface="Calibri"/>
                <a:cs typeface="Calibri"/>
                <a:sym typeface="Calibri"/>
              </a:rPr>
              <a:t>One answer, three inputs honoured.</a:t>
            </a:r>
            <a:endParaRPr b="0" i="0" sz="800" u="none" cap="none" strike="noStrike">
              <a:solidFill>
                <a:schemeClr val="dk1"/>
              </a:solidFill>
              <a:latin typeface="Calibri"/>
              <a:ea typeface="Calibri"/>
              <a:cs typeface="Calibri"/>
              <a:sym typeface="Calibri"/>
            </a:endParaRPr>
          </a:p>
        </p:txBody>
      </p:sp>
      <p:sp>
        <p:nvSpPr>
          <p:cNvPr id="1381" name="Google Shape;1381;p37"/>
          <p:cNvSpPr/>
          <p:nvPr/>
        </p:nvSpPr>
        <p:spPr>
          <a:xfrm>
            <a:off x="374904" y="4416552"/>
            <a:ext cx="8394192" cy="18288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9CA3AF"/>
              </a:buClr>
              <a:buSzPts val="800"/>
              <a:buFont typeface="Calibri"/>
              <a:buNone/>
            </a:pPr>
            <a:r>
              <a:rPr b="0" i="1" lang="en-US" sz="800" u="none" cap="none" strike="noStrike">
                <a:solidFill>
                  <a:srgbClr val="9CA3AF"/>
                </a:solidFill>
                <a:latin typeface="Calibri"/>
                <a:ea typeface="Calibri"/>
                <a:cs typeface="Calibri"/>
                <a:sym typeface="Calibri"/>
              </a:rPr>
              <a:t>↻  follow-ups continue on the same thread_id</a:t>
            </a:r>
            <a:endParaRPr b="0" i="0" sz="800" u="none" cap="none" strike="noStrike">
              <a:solidFill>
                <a:schemeClr val="dk1"/>
              </a:solidFill>
              <a:latin typeface="Calibri"/>
              <a:ea typeface="Calibri"/>
              <a:cs typeface="Calibri"/>
              <a:sym typeface="Calibri"/>
            </a:endParaRPr>
          </a:p>
        </p:txBody>
      </p:sp>
      <p:cxnSp>
        <p:nvCxnSpPr>
          <p:cNvPr id="1382" name="Google Shape;1382;p37"/>
          <p:cNvCxnSpPr/>
          <p:nvPr/>
        </p:nvCxnSpPr>
        <p:spPr>
          <a:xfrm>
            <a:off x="923544" y="4636008"/>
            <a:ext cx="6766560" cy="0"/>
          </a:xfrm>
          <a:prstGeom prst="straightConnector1">
            <a:avLst/>
          </a:prstGeom>
          <a:noFill/>
          <a:ln cap="flat" cmpd="sng" w="9525">
            <a:solidFill>
              <a:srgbClr val="9CA3AF"/>
            </a:solidFill>
            <a:prstDash val="dash"/>
            <a:round/>
            <a:headEnd len="med" w="med" type="triangle"/>
            <a:tailEnd len="sm" w="sm" type="none"/>
          </a:ln>
        </p:spPr>
      </p:cxnSp>
      <p:sp>
        <p:nvSpPr>
          <p:cNvPr id="1383" name="Google Shape;1383;p37"/>
          <p:cNvSpPr/>
          <p:nvPr/>
        </p:nvSpPr>
        <p:spPr>
          <a:xfrm>
            <a:off x="365760" y="4754880"/>
            <a:ext cx="8412480" cy="36576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4B5563"/>
              </a:buClr>
              <a:buSzPts val="1000"/>
              <a:buFont typeface="Calibri"/>
              <a:buNone/>
            </a:pPr>
            <a:r>
              <a:rPr b="0" i="1" lang="en-US" sz="1000" u="none" cap="none" strike="noStrike">
                <a:solidFill>
                  <a:srgbClr val="4B5563"/>
                </a:solidFill>
                <a:latin typeface="Calibri"/>
                <a:ea typeface="Calibri"/>
                <a:cs typeface="Calibri"/>
                <a:sym typeface="Calibri"/>
              </a:rPr>
              <a:t>A planner asks in plain language. A multi-agent system — backed entirely by Oracle AI Database — returns a buy recommendation that respects policy, preferences, and demand.</a:t>
            </a:r>
            <a:endParaRPr b="0" i="0" sz="1000" u="none" cap="none" strike="noStrike">
              <a:solidFill>
                <a:schemeClr val="dk1"/>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388" name="Shape 1388"/>
        <p:cNvGrpSpPr/>
        <p:nvPr/>
      </p:nvGrpSpPr>
      <p:grpSpPr>
        <a:xfrm>
          <a:off x="0" y="0"/>
          <a:ext cx="0" cy="0"/>
          <a:chOff x="0" y="0"/>
          <a:chExt cx="0" cy="0"/>
        </a:xfrm>
      </p:grpSpPr>
      <p:sp>
        <p:nvSpPr>
          <p:cNvPr id="1389" name="Google Shape;1389;p38"/>
          <p:cNvSpPr/>
          <p:nvPr/>
        </p:nvSpPr>
        <p:spPr>
          <a:xfrm>
            <a:off x="365760" y="201168"/>
            <a:ext cx="8412480" cy="41148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1F2937"/>
              </a:buClr>
              <a:buSzPts val="2000"/>
              <a:buFont typeface="Calibri"/>
              <a:buNone/>
            </a:pPr>
            <a:r>
              <a:rPr b="1" i="0" lang="en-US" sz="2000" u="none" cap="none" strike="noStrike">
                <a:solidFill>
                  <a:srgbClr val="1F2937"/>
                </a:solidFill>
                <a:latin typeface="Calibri"/>
                <a:ea typeface="Calibri"/>
                <a:cs typeface="Calibri"/>
                <a:sym typeface="Calibri"/>
              </a:rPr>
              <a:t>Multi-agent demand planning on Oracle AI Database</a:t>
            </a:r>
            <a:endParaRPr b="0" i="0" sz="2000" u="none" cap="none" strike="noStrike">
              <a:solidFill>
                <a:schemeClr val="dk1"/>
              </a:solidFill>
              <a:latin typeface="Calibri"/>
              <a:ea typeface="Calibri"/>
              <a:cs typeface="Calibri"/>
              <a:sym typeface="Calibri"/>
            </a:endParaRPr>
          </a:p>
        </p:txBody>
      </p:sp>
      <p:sp>
        <p:nvSpPr>
          <p:cNvPr id="1390" name="Google Shape;1390;p38"/>
          <p:cNvSpPr/>
          <p:nvPr/>
        </p:nvSpPr>
        <p:spPr>
          <a:xfrm>
            <a:off x="7772400" y="256032"/>
            <a:ext cx="914400" cy="274320"/>
          </a:xfrm>
          <a:prstGeom prst="rect">
            <a:avLst/>
          </a:prstGeom>
          <a:noFill/>
          <a:ln>
            <a:noFill/>
          </a:ln>
        </p:spPr>
        <p:txBody>
          <a:bodyPr anchorCtr="0" anchor="ctr" bIns="0" lIns="0" spcFirstLastPara="1" rIns="0" wrap="square" tIns="0">
            <a:noAutofit/>
          </a:bodyPr>
          <a:lstStyle/>
          <a:p>
            <a:pPr indent="0" lvl="0" marL="0" marR="0" rtl="0" algn="r">
              <a:spcBef>
                <a:spcPts val="0"/>
              </a:spcBef>
              <a:spcAft>
                <a:spcPts val="0"/>
              </a:spcAft>
              <a:buClr>
                <a:srgbClr val="C74634"/>
              </a:buClr>
              <a:buSzPts val="1100"/>
              <a:buFont typeface="Calibri"/>
              <a:buNone/>
            </a:pPr>
            <a:r>
              <a:rPr b="1" i="0" lang="en-US" sz="1100" u="none" cap="none" strike="noStrike">
                <a:solidFill>
                  <a:srgbClr val="C74634"/>
                </a:solidFill>
                <a:latin typeface="Calibri"/>
                <a:ea typeface="Calibri"/>
                <a:cs typeface="Calibri"/>
                <a:sym typeface="Calibri"/>
              </a:rPr>
              <a:t>ORACLE</a:t>
            </a:r>
            <a:endParaRPr b="0" i="0" sz="1100" u="none" cap="none" strike="noStrike">
              <a:solidFill>
                <a:schemeClr val="dk1"/>
              </a:solidFill>
              <a:latin typeface="Calibri"/>
              <a:ea typeface="Calibri"/>
              <a:cs typeface="Calibri"/>
              <a:sym typeface="Calibri"/>
            </a:endParaRPr>
          </a:p>
        </p:txBody>
      </p:sp>
      <p:sp>
        <p:nvSpPr>
          <p:cNvPr id="1391" name="Google Shape;1391;p38"/>
          <p:cNvSpPr/>
          <p:nvPr/>
        </p:nvSpPr>
        <p:spPr>
          <a:xfrm>
            <a:off x="1828800" y="1005840"/>
            <a:ext cx="3108960" cy="2377440"/>
          </a:xfrm>
          <a:prstGeom prst="roundRect">
            <a:avLst>
              <a:gd fmla="val 3846" name="adj"/>
            </a:avLst>
          </a:prstGeom>
          <a:solidFill>
            <a:srgbClr val="FFFFFF"/>
          </a:solidFill>
          <a:ln cap="flat" cmpd="sng" w="9525">
            <a:solidFill>
              <a:srgbClr val="B4B2A9"/>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2" name="Google Shape;1392;p38"/>
          <p:cNvSpPr/>
          <p:nvPr/>
        </p:nvSpPr>
        <p:spPr>
          <a:xfrm>
            <a:off x="1828800" y="1051560"/>
            <a:ext cx="3108960" cy="27432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1F2937"/>
              </a:buClr>
              <a:buSzPts val="1300"/>
              <a:buFont typeface="Calibri"/>
              <a:buNone/>
            </a:pPr>
            <a:r>
              <a:rPr b="1" i="0" lang="en-US" sz="1300" u="none" cap="none" strike="noStrike">
                <a:solidFill>
                  <a:srgbClr val="1F2937"/>
                </a:solidFill>
                <a:latin typeface="Calibri"/>
                <a:ea typeface="Calibri"/>
                <a:cs typeface="Calibri"/>
                <a:sym typeface="Calibri"/>
              </a:rPr>
              <a:t>Multi-agent system</a:t>
            </a:r>
            <a:endParaRPr b="0" i="0" sz="1300" u="none" cap="none" strike="noStrike">
              <a:solidFill>
                <a:schemeClr val="dk1"/>
              </a:solidFill>
              <a:latin typeface="Calibri"/>
              <a:ea typeface="Calibri"/>
              <a:cs typeface="Calibri"/>
              <a:sym typeface="Calibri"/>
            </a:endParaRPr>
          </a:p>
        </p:txBody>
      </p:sp>
      <p:sp>
        <p:nvSpPr>
          <p:cNvPr id="1393" name="Google Shape;1393;p38"/>
          <p:cNvSpPr/>
          <p:nvPr/>
        </p:nvSpPr>
        <p:spPr>
          <a:xfrm>
            <a:off x="1828800" y="1298448"/>
            <a:ext cx="3108960" cy="201168"/>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6B7280"/>
              </a:buClr>
              <a:buSzPts val="900"/>
              <a:buFont typeface="Calibri"/>
              <a:buNone/>
            </a:pPr>
            <a:r>
              <a:rPr b="0" i="1" lang="en-US" sz="900" u="none" cap="none" strike="noStrike">
                <a:solidFill>
                  <a:srgbClr val="6B7280"/>
                </a:solidFill>
                <a:latin typeface="Calibri"/>
                <a:ea typeface="Calibri"/>
                <a:cs typeface="Calibri"/>
                <a:sym typeface="Calibri"/>
              </a:rPr>
              <a:t>LangGraph</a:t>
            </a:r>
            <a:endParaRPr b="0" i="0" sz="900" u="none" cap="none" strike="noStrike">
              <a:solidFill>
                <a:schemeClr val="dk1"/>
              </a:solidFill>
              <a:latin typeface="Calibri"/>
              <a:ea typeface="Calibri"/>
              <a:cs typeface="Calibri"/>
              <a:sym typeface="Calibri"/>
            </a:endParaRPr>
          </a:p>
        </p:txBody>
      </p:sp>
      <p:sp>
        <p:nvSpPr>
          <p:cNvPr id="1394" name="Google Shape;1394;p38"/>
          <p:cNvSpPr/>
          <p:nvPr/>
        </p:nvSpPr>
        <p:spPr>
          <a:xfrm>
            <a:off x="2331720" y="1600200"/>
            <a:ext cx="2103120" cy="548640"/>
          </a:xfrm>
          <a:prstGeom prst="roundRect">
            <a:avLst>
              <a:gd fmla="val 10000" name="adj"/>
            </a:avLst>
          </a:prstGeom>
          <a:solidFill>
            <a:srgbClr val="FFFFFF"/>
          </a:solidFill>
          <a:ln cap="flat" cmpd="sng" w="9525">
            <a:solidFill>
              <a:srgbClr val="D3D1C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5" name="Google Shape;1395;p38"/>
          <p:cNvSpPr/>
          <p:nvPr/>
        </p:nvSpPr>
        <p:spPr>
          <a:xfrm>
            <a:off x="2331720" y="1600200"/>
            <a:ext cx="2103120" cy="54864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1F2937"/>
              </a:buClr>
              <a:buSzPts val="1200"/>
              <a:buFont typeface="Calibri"/>
              <a:buNone/>
            </a:pPr>
            <a:r>
              <a:rPr b="1" i="0" lang="en-US" sz="1200" u="none" cap="none" strike="noStrike">
                <a:solidFill>
                  <a:srgbClr val="1F2937"/>
                </a:solidFill>
                <a:latin typeface="Calibri"/>
                <a:ea typeface="Calibri"/>
                <a:cs typeface="Calibri"/>
                <a:sym typeface="Calibri"/>
              </a:rPr>
              <a:t>supervisor</a:t>
            </a:r>
            <a:endParaRPr b="0" i="0" sz="12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4B5563"/>
              </a:buClr>
              <a:buSzPts val="900"/>
              <a:buFont typeface="Calibri"/>
              <a:buNone/>
            </a:pPr>
            <a:r>
              <a:rPr b="0" i="0" lang="en-US" sz="900" u="none" cap="none" strike="noStrike">
                <a:solidFill>
                  <a:srgbClr val="4B5563"/>
                </a:solidFill>
                <a:latin typeface="Calibri"/>
                <a:ea typeface="Calibri"/>
                <a:cs typeface="Calibri"/>
                <a:sym typeface="Calibri"/>
              </a:rPr>
              <a:t>plans + synthesises</a:t>
            </a:r>
            <a:endParaRPr b="0" i="0" sz="1200" u="none" cap="none" strike="noStrike">
              <a:solidFill>
                <a:schemeClr val="dk1"/>
              </a:solidFill>
              <a:latin typeface="Calibri"/>
              <a:ea typeface="Calibri"/>
              <a:cs typeface="Calibri"/>
              <a:sym typeface="Calibri"/>
            </a:endParaRPr>
          </a:p>
        </p:txBody>
      </p:sp>
      <p:sp>
        <p:nvSpPr>
          <p:cNvPr id="1396" name="Google Shape;1396;p38"/>
          <p:cNvSpPr/>
          <p:nvPr/>
        </p:nvSpPr>
        <p:spPr>
          <a:xfrm>
            <a:off x="1920240" y="2606040"/>
            <a:ext cx="1417320" cy="640080"/>
          </a:xfrm>
          <a:prstGeom prst="roundRect">
            <a:avLst>
              <a:gd fmla="val 8571" name="adj"/>
            </a:avLst>
          </a:prstGeom>
          <a:solidFill>
            <a:srgbClr val="FFFFFF"/>
          </a:solidFill>
          <a:ln cap="flat" cmpd="sng" w="9525">
            <a:solidFill>
              <a:srgbClr val="D3D1C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7" name="Google Shape;1397;p38"/>
          <p:cNvSpPr/>
          <p:nvPr/>
        </p:nvSpPr>
        <p:spPr>
          <a:xfrm>
            <a:off x="1920240" y="2606040"/>
            <a:ext cx="1417320" cy="64008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1F2937"/>
              </a:buClr>
              <a:buSzPts val="1000"/>
              <a:buFont typeface="Calibri"/>
              <a:buNone/>
            </a:pPr>
            <a:r>
              <a:rPr b="1" i="0" lang="en-US" sz="1000" u="none" cap="none" strike="noStrike">
                <a:solidFill>
                  <a:srgbClr val="1F2937"/>
                </a:solidFill>
                <a:latin typeface="Calibri"/>
                <a:ea typeface="Calibri"/>
                <a:cs typeface="Calibri"/>
                <a:sym typeface="Calibri"/>
              </a:rPr>
              <a:t>demand_analyst</a:t>
            </a:r>
            <a:endParaRPr b="0" i="0" sz="10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4B5563"/>
              </a:buClr>
              <a:buSzPts val="900"/>
              <a:buFont typeface="Calibri"/>
              <a:buNone/>
            </a:pPr>
            <a:r>
              <a:rPr b="0" i="0" lang="en-US" sz="900" u="none" cap="none" strike="noStrike">
                <a:solidFill>
                  <a:srgbClr val="4B5563"/>
                </a:solidFill>
                <a:latin typeface="Calibri"/>
                <a:ea typeface="Calibri"/>
                <a:cs typeface="Calibri"/>
                <a:sym typeface="Calibri"/>
              </a:rPr>
              <a:t>history</a:t>
            </a:r>
            <a:endParaRPr b="0" i="0" sz="1000" u="none" cap="none" strike="noStrike">
              <a:solidFill>
                <a:schemeClr val="dk1"/>
              </a:solidFill>
              <a:latin typeface="Calibri"/>
              <a:ea typeface="Calibri"/>
              <a:cs typeface="Calibri"/>
              <a:sym typeface="Calibri"/>
            </a:endParaRPr>
          </a:p>
        </p:txBody>
      </p:sp>
      <p:sp>
        <p:nvSpPr>
          <p:cNvPr id="1398" name="Google Shape;1398;p38"/>
          <p:cNvSpPr/>
          <p:nvPr/>
        </p:nvSpPr>
        <p:spPr>
          <a:xfrm>
            <a:off x="3429000" y="2606040"/>
            <a:ext cx="1417320" cy="640080"/>
          </a:xfrm>
          <a:prstGeom prst="roundRect">
            <a:avLst>
              <a:gd fmla="val 8571" name="adj"/>
            </a:avLst>
          </a:prstGeom>
          <a:solidFill>
            <a:srgbClr val="FFFFFF"/>
          </a:solidFill>
          <a:ln cap="flat" cmpd="sng" w="9525">
            <a:solidFill>
              <a:srgbClr val="D3D1C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9" name="Google Shape;1399;p38"/>
          <p:cNvSpPr/>
          <p:nvPr/>
        </p:nvSpPr>
        <p:spPr>
          <a:xfrm>
            <a:off x="3429000" y="2606040"/>
            <a:ext cx="1417320" cy="64008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1F2937"/>
              </a:buClr>
              <a:buSzPts val="1000"/>
              <a:buFont typeface="Calibri"/>
              <a:buNone/>
            </a:pPr>
            <a:r>
              <a:rPr b="1" i="0" lang="en-US" sz="1000" u="none" cap="none" strike="noStrike">
                <a:solidFill>
                  <a:srgbClr val="1F2937"/>
                </a:solidFill>
                <a:latin typeface="Calibri"/>
                <a:ea typeface="Calibri"/>
                <a:cs typeface="Calibri"/>
                <a:sym typeface="Calibri"/>
              </a:rPr>
              <a:t>policy_agent</a:t>
            </a:r>
            <a:endParaRPr b="0" i="0" sz="10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4B5563"/>
              </a:buClr>
              <a:buSzPts val="900"/>
              <a:buFont typeface="Calibri"/>
              <a:buNone/>
            </a:pPr>
            <a:r>
              <a:rPr b="0" i="0" lang="en-US" sz="900" u="none" cap="none" strike="noStrike">
                <a:solidFill>
                  <a:srgbClr val="4B5563"/>
                </a:solidFill>
                <a:latin typeface="Calibri"/>
                <a:ea typeface="Calibri"/>
                <a:cs typeface="Calibri"/>
                <a:sym typeface="Calibri"/>
              </a:rPr>
              <a:t>policy + prefs</a:t>
            </a:r>
            <a:endParaRPr b="0" i="0" sz="1000" u="none" cap="none" strike="noStrike">
              <a:solidFill>
                <a:schemeClr val="dk1"/>
              </a:solidFill>
              <a:latin typeface="Calibri"/>
              <a:ea typeface="Calibri"/>
              <a:cs typeface="Calibri"/>
              <a:sym typeface="Calibri"/>
            </a:endParaRPr>
          </a:p>
        </p:txBody>
      </p:sp>
      <p:cxnSp>
        <p:nvCxnSpPr>
          <p:cNvPr id="1400" name="Google Shape;1400;p38"/>
          <p:cNvCxnSpPr/>
          <p:nvPr/>
        </p:nvCxnSpPr>
        <p:spPr>
          <a:xfrm flipH="1">
            <a:off x="2628900" y="2148840"/>
            <a:ext cx="434340" cy="457200"/>
          </a:xfrm>
          <a:prstGeom prst="straightConnector1">
            <a:avLst/>
          </a:prstGeom>
          <a:noFill/>
          <a:ln cap="flat" cmpd="sng" w="9525">
            <a:solidFill>
              <a:srgbClr val="6B7280"/>
            </a:solidFill>
            <a:prstDash val="dash"/>
            <a:round/>
            <a:headEnd len="med" w="med" type="triangle"/>
            <a:tailEnd len="med" w="med" type="triangle"/>
          </a:ln>
        </p:spPr>
      </p:cxnSp>
      <p:cxnSp>
        <p:nvCxnSpPr>
          <p:cNvPr id="1401" name="Google Shape;1401;p38"/>
          <p:cNvCxnSpPr/>
          <p:nvPr/>
        </p:nvCxnSpPr>
        <p:spPr>
          <a:xfrm>
            <a:off x="3703320" y="2148840"/>
            <a:ext cx="434340" cy="457200"/>
          </a:xfrm>
          <a:prstGeom prst="straightConnector1">
            <a:avLst/>
          </a:prstGeom>
          <a:noFill/>
          <a:ln cap="flat" cmpd="sng" w="9525">
            <a:solidFill>
              <a:srgbClr val="6B7280"/>
            </a:solidFill>
            <a:prstDash val="dash"/>
            <a:round/>
            <a:headEnd len="med" w="med" type="triangle"/>
            <a:tailEnd len="med" w="med" type="triangle"/>
          </a:ln>
        </p:spPr>
      </p:cxnSp>
      <p:sp>
        <p:nvSpPr>
          <p:cNvPr id="1402" name="Google Shape;1402;p38"/>
          <p:cNvSpPr/>
          <p:nvPr/>
        </p:nvSpPr>
        <p:spPr>
          <a:xfrm>
            <a:off x="2880360" y="2267712"/>
            <a:ext cx="1005840" cy="201168"/>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6B7280"/>
              </a:buClr>
              <a:buSzPts val="800"/>
              <a:buFont typeface="Calibri"/>
              <a:buNone/>
            </a:pPr>
            <a:r>
              <a:rPr b="0" i="1" lang="en-US" sz="800" u="none" cap="none" strike="noStrike">
                <a:solidFill>
                  <a:srgbClr val="6B7280"/>
                </a:solidFill>
                <a:latin typeface="Calibri"/>
                <a:ea typeface="Calibri"/>
                <a:cs typeface="Calibri"/>
                <a:sym typeface="Calibri"/>
              </a:rPr>
              <a:t>delegate / return</a:t>
            </a:r>
            <a:endParaRPr b="0" i="0" sz="800" u="none" cap="none" strike="noStrike">
              <a:solidFill>
                <a:schemeClr val="dk1"/>
              </a:solidFill>
              <a:latin typeface="Calibri"/>
              <a:ea typeface="Calibri"/>
              <a:cs typeface="Calibri"/>
              <a:sym typeface="Calibri"/>
            </a:endParaRPr>
          </a:p>
        </p:txBody>
      </p:sp>
      <p:sp>
        <p:nvSpPr>
          <p:cNvPr id="1403" name="Google Shape;1403;p38"/>
          <p:cNvSpPr/>
          <p:nvPr/>
        </p:nvSpPr>
        <p:spPr>
          <a:xfrm>
            <a:off x="365760" y="2011680"/>
            <a:ext cx="1188720" cy="640080"/>
          </a:xfrm>
          <a:prstGeom prst="roundRect">
            <a:avLst>
              <a:gd fmla="val 8571" name="adj"/>
            </a:avLst>
          </a:prstGeom>
          <a:solidFill>
            <a:srgbClr val="FFFFFF"/>
          </a:solidFill>
          <a:ln cap="flat" cmpd="sng" w="9525">
            <a:solidFill>
              <a:srgbClr val="D3D1C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4" name="Google Shape;1404;p38"/>
          <p:cNvSpPr/>
          <p:nvPr/>
        </p:nvSpPr>
        <p:spPr>
          <a:xfrm>
            <a:off x="365760" y="2011680"/>
            <a:ext cx="1188720" cy="64008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1F2937"/>
              </a:buClr>
              <a:buSzPts val="1200"/>
              <a:buFont typeface="Calibri"/>
              <a:buNone/>
            </a:pPr>
            <a:r>
              <a:rPr b="1" i="0" lang="en-US" sz="1200" u="none" cap="none" strike="noStrike">
                <a:solidFill>
                  <a:srgbClr val="1F2937"/>
                </a:solidFill>
                <a:latin typeface="Calibri"/>
                <a:ea typeface="Calibri"/>
                <a:cs typeface="Calibri"/>
                <a:sym typeface="Calibri"/>
              </a:rPr>
              <a:t>Planner</a:t>
            </a:r>
            <a:endParaRPr b="0" i="0" sz="12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4B5563"/>
              </a:buClr>
              <a:buSzPts val="900"/>
              <a:buFont typeface="Calibri"/>
              <a:buNone/>
            </a:pPr>
            <a:r>
              <a:rPr b="0" i="0" lang="en-US" sz="900" u="none" cap="none" strike="noStrike">
                <a:solidFill>
                  <a:srgbClr val="4B5563"/>
                </a:solidFill>
                <a:latin typeface="Calibri"/>
                <a:ea typeface="Calibri"/>
                <a:cs typeface="Calibri"/>
                <a:sym typeface="Calibri"/>
              </a:rPr>
              <a:t>user</a:t>
            </a:r>
            <a:endParaRPr b="0" i="0" sz="1200" u="none" cap="none" strike="noStrike">
              <a:solidFill>
                <a:schemeClr val="dk1"/>
              </a:solidFill>
              <a:latin typeface="Calibri"/>
              <a:ea typeface="Calibri"/>
              <a:cs typeface="Calibri"/>
              <a:sym typeface="Calibri"/>
            </a:endParaRPr>
          </a:p>
        </p:txBody>
      </p:sp>
      <p:sp>
        <p:nvSpPr>
          <p:cNvPr id="1405" name="Google Shape;1405;p38"/>
          <p:cNvSpPr/>
          <p:nvPr/>
        </p:nvSpPr>
        <p:spPr>
          <a:xfrm>
            <a:off x="5486400" y="1005840"/>
            <a:ext cx="3200400" cy="2377440"/>
          </a:xfrm>
          <a:prstGeom prst="roundRect">
            <a:avLst>
              <a:gd fmla="val 3846" name="adj"/>
            </a:avLst>
          </a:prstGeom>
          <a:solidFill>
            <a:srgbClr val="FCEBEB"/>
          </a:solidFill>
          <a:ln cap="flat" cmpd="sng" w="19050">
            <a:solidFill>
              <a:srgbClr val="C7463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6" name="Google Shape;1406;p38"/>
          <p:cNvSpPr/>
          <p:nvPr/>
        </p:nvSpPr>
        <p:spPr>
          <a:xfrm>
            <a:off x="5486400" y="1097280"/>
            <a:ext cx="3200400" cy="32004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791F1F"/>
              </a:buClr>
              <a:buSzPts val="1400"/>
              <a:buFont typeface="Calibri"/>
              <a:buNone/>
            </a:pPr>
            <a:r>
              <a:rPr b="1" i="0" lang="en-US" sz="1400" u="none" cap="none" strike="noStrike">
                <a:solidFill>
                  <a:srgbClr val="791F1F"/>
                </a:solidFill>
                <a:latin typeface="Calibri"/>
                <a:ea typeface="Calibri"/>
                <a:cs typeface="Calibri"/>
                <a:sym typeface="Calibri"/>
              </a:rPr>
              <a:t>Oracle AI Database</a:t>
            </a:r>
            <a:endParaRPr b="0" i="0" sz="1400" u="none" cap="none" strike="noStrike">
              <a:solidFill>
                <a:schemeClr val="dk1"/>
              </a:solidFill>
              <a:latin typeface="Calibri"/>
              <a:ea typeface="Calibri"/>
              <a:cs typeface="Calibri"/>
              <a:sym typeface="Calibri"/>
            </a:endParaRPr>
          </a:p>
        </p:txBody>
      </p:sp>
      <p:cxnSp>
        <p:nvCxnSpPr>
          <p:cNvPr id="1407" name="Google Shape;1407;p38"/>
          <p:cNvCxnSpPr/>
          <p:nvPr/>
        </p:nvCxnSpPr>
        <p:spPr>
          <a:xfrm>
            <a:off x="5715000" y="1508760"/>
            <a:ext cx="2743200" cy="0"/>
          </a:xfrm>
          <a:prstGeom prst="straightConnector1">
            <a:avLst/>
          </a:prstGeom>
          <a:noFill/>
          <a:ln cap="flat" cmpd="sng" w="9525">
            <a:solidFill>
              <a:srgbClr val="C74634">
                <a:alpha val="40000"/>
              </a:srgbClr>
            </a:solidFill>
            <a:prstDash val="solid"/>
            <a:round/>
            <a:headEnd len="sm" w="sm" type="none"/>
            <a:tailEnd len="sm" w="sm" type="none"/>
          </a:ln>
        </p:spPr>
      </p:cxnSp>
      <p:sp>
        <p:nvSpPr>
          <p:cNvPr id="1408" name="Google Shape;1408;p38"/>
          <p:cNvSpPr/>
          <p:nvPr/>
        </p:nvSpPr>
        <p:spPr>
          <a:xfrm>
            <a:off x="5760720" y="1664208"/>
            <a:ext cx="73152" cy="73152"/>
          </a:xfrm>
          <a:prstGeom prst="ellipse">
            <a:avLst/>
          </a:prstGeom>
          <a:solidFill>
            <a:srgbClr val="C74634"/>
          </a:solidFill>
          <a:ln cap="flat" cmpd="sng" w="12700">
            <a:solidFill>
              <a:srgbClr val="C7463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9" name="Google Shape;1409;p38"/>
          <p:cNvSpPr/>
          <p:nvPr/>
        </p:nvSpPr>
        <p:spPr>
          <a:xfrm>
            <a:off x="5897880" y="1600200"/>
            <a:ext cx="2697480" cy="2286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791F1F"/>
              </a:buClr>
              <a:buSzPts val="1100"/>
              <a:buFont typeface="Calibri"/>
              <a:buNone/>
            </a:pPr>
            <a:r>
              <a:rPr b="1" i="0" lang="en-US" sz="1100" u="none" cap="none" strike="noStrike">
                <a:solidFill>
                  <a:srgbClr val="791F1F"/>
                </a:solidFill>
                <a:latin typeface="Calibri"/>
                <a:ea typeface="Calibri"/>
                <a:cs typeface="Calibri"/>
                <a:sym typeface="Calibri"/>
              </a:rPr>
              <a:t>Vector knowledge</a:t>
            </a:r>
            <a:endParaRPr b="0" i="0" sz="1100" u="none" cap="none" strike="noStrike">
              <a:solidFill>
                <a:schemeClr val="dk1"/>
              </a:solidFill>
              <a:latin typeface="Calibri"/>
              <a:ea typeface="Calibri"/>
              <a:cs typeface="Calibri"/>
              <a:sym typeface="Calibri"/>
            </a:endParaRPr>
          </a:p>
        </p:txBody>
      </p:sp>
      <p:sp>
        <p:nvSpPr>
          <p:cNvPr id="1410" name="Google Shape;1410;p38"/>
          <p:cNvSpPr/>
          <p:nvPr/>
        </p:nvSpPr>
        <p:spPr>
          <a:xfrm>
            <a:off x="5897880" y="1801368"/>
            <a:ext cx="2697480" cy="201168"/>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A32D2D"/>
              </a:buClr>
              <a:buSzPts val="900"/>
              <a:buFont typeface="Calibri"/>
              <a:buNone/>
            </a:pPr>
            <a:r>
              <a:rPr b="0" i="1" lang="en-US" sz="900" u="none" cap="none" strike="noStrike">
                <a:solidFill>
                  <a:srgbClr val="A32D2D"/>
                </a:solidFill>
                <a:latin typeface="Calibri"/>
                <a:ea typeface="Calibri"/>
                <a:cs typeface="Calibri"/>
                <a:sym typeface="Calibri"/>
              </a:rPr>
              <a:t>demand reports + policy</a:t>
            </a:r>
            <a:endParaRPr b="0" i="0" sz="900" u="none" cap="none" strike="noStrike">
              <a:solidFill>
                <a:schemeClr val="dk1"/>
              </a:solidFill>
              <a:latin typeface="Calibri"/>
              <a:ea typeface="Calibri"/>
              <a:cs typeface="Calibri"/>
              <a:sym typeface="Calibri"/>
            </a:endParaRPr>
          </a:p>
        </p:txBody>
      </p:sp>
      <p:sp>
        <p:nvSpPr>
          <p:cNvPr id="1411" name="Google Shape;1411;p38"/>
          <p:cNvSpPr/>
          <p:nvPr/>
        </p:nvSpPr>
        <p:spPr>
          <a:xfrm>
            <a:off x="5760720" y="2258568"/>
            <a:ext cx="73152" cy="73152"/>
          </a:xfrm>
          <a:prstGeom prst="ellipse">
            <a:avLst/>
          </a:prstGeom>
          <a:solidFill>
            <a:srgbClr val="C74634"/>
          </a:solidFill>
          <a:ln cap="flat" cmpd="sng" w="12700">
            <a:solidFill>
              <a:srgbClr val="C7463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2" name="Google Shape;1412;p38"/>
          <p:cNvSpPr/>
          <p:nvPr/>
        </p:nvSpPr>
        <p:spPr>
          <a:xfrm>
            <a:off x="5897880" y="2194560"/>
            <a:ext cx="2697480" cy="2286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791F1F"/>
              </a:buClr>
              <a:buSzPts val="1100"/>
              <a:buFont typeface="Calibri"/>
              <a:buNone/>
            </a:pPr>
            <a:r>
              <a:rPr b="1" i="0" lang="en-US" sz="1100" u="none" cap="none" strike="noStrike">
                <a:solidFill>
                  <a:srgbClr val="791F1F"/>
                </a:solidFill>
                <a:latin typeface="Calibri"/>
                <a:ea typeface="Calibri"/>
                <a:cs typeface="Calibri"/>
                <a:sym typeface="Calibri"/>
              </a:rPr>
              <a:t>Agent memory</a:t>
            </a:r>
            <a:endParaRPr b="0" i="0" sz="1100" u="none" cap="none" strike="noStrike">
              <a:solidFill>
                <a:schemeClr val="dk1"/>
              </a:solidFill>
              <a:latin typeface="Calibri"/>
              <a:ea typeface="Calibri"/>
              <a:cs typeface="Calibri"/>
              <a:sym typeface="Calibri"/>
            </a:endParaRPr>
          </a:p>
        </p:txBody>
      </p:sp>
      <p:sp>
        <p:nvSpPr>
          <p:cNvPr id="1413" name="Google Shape;1413;p38"/>
          <p:cNvSpPr/>
          <p:nvPr/>
        </p:nvSpPr>
        <p:spPr>
          <a:xfrm>
            <a:off x="5897880" y="2395728"/>
            <a:ext cx="2697480" cy="201168"/>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A32D2D"/>
              </a:buClr>
              <a:buSzPts val="900"/>
              <a:buFont typeface="Calibri"/>
              <a:buNone/>
            </a:pPr>
            <a:r>
              <a:rPr b="0" i="1" lang="en-US" sz="900" u="none" cap="none" strike="noStrike">
                <a:solidFill>
                  <a:srgbClr val="A32D2D"/>
                </a:solidFill>
                <a:latin typeface="Calibri"/>
                <a:ea typeface="Calibri"/>
                <a:cs typeface="Calibri"/>
                <a:sym typeface="Calibri"/>
              </a:rPr>
              <a:t>short + long term</a:t>
            </a:r>
            <a:endParaRPr b="0" i="0" sz="900" u="none" cap="none" strike="noStrike">
              <a:solidFill>
                <a:schemeClr val="dk1"/>
              </a:solidFill>
              <a:latin typeface="Calibri"/>
              <a:ea typeface="Calibri"/>
              <a:cs typeface="Calibri"/>
              <a:sym typeface="Calibri"/>
            </a:endParaRPr>
          </a:p>
        </p:txBody>
      </p:sp>
      <p:sp>
        <p:nvSpPr>
          <p:cNvPr id="1414" name="Google Shape;1414;p38"/>
          <p:cNvSpPr/>
          <p:nvPr/>
        </p:nvSpPr>
        <p:spPr>
          <a:xfrm>
            <a:off x="5760720" y="2852928"/>
            <a:ext cx="73152" cy="73152"/>
          </a:xfrm>
          <a:prstGeom prst="ellipse">
            <a:avLst/>
          </a:prstGeom>
          <a:solidFill>
            <a:srgbClr val="C74634"/>
          </a:solidFill>
          <a:ln cap="flat" cmpd="sng" w="12700">
            <a:solidFill>
              <a:srgbClr val="C7463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5" name="Google Shape;1415;p38"/>
          <p:cNvSpPr/>
          <p:nvPr/>
        </p:nvSpPr>
        <p:spPr>
          <a:xfrm>
            <a:off x="5897880" y="2788920"/>
            <a:ext cx="2697480" cy="2286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791F1F"/>
              </a:buClr>
              <a:buSzPts val="1100"/>
              <a:buFont typeface="Calibri"/>
              <a:buNone/>
            </a:pPr>
            <a:r>
              <a:rPr b="1" i="0" lang="en-US" sz="1100" u="none" cap="none" strike="noStrike">
                <a:solidFill>
                  <a:srgbClr val="791F1F"/>
                </a:solidFill>
                <a:latin typeface="Calibri"/>
                <a:ea typeface="Calibri"/>
                <a:cs typeface="Calibri"/>
                <a:sym typeface="Calibri"/>
              </a:rPr>
              <a:t>LLM cache</a:t>
            </a:r>
            <a:endParaRPr b="0" i="0" sz="1100" u="none" cap="none" strike="noStrike">
              <a:solidFill>
                <a:schemeClr val="dk1"/>
              </a:solidFill>
              <a:latin typeface="Calibri"/>
              <a:ea typeface="Calibri"/>
              <a:cs typeface="Calibri"/>
              <a:sym typeface="Calibri"/>
            </a:endParaRPr>
          </a:p>
        </p:txBody>
      </p:sp>
      <p:sp>
        <p:nvSpPr>
          <p:cNvPr id="1416" name="Google Shape;1416;p38"/>
          <p:cNvSpPr/>
          <p:nvPr/>
        </p:nvSpPr>
        <p:spPr>
          <a:xfrm>
            <a:off x="5897880" y="2990088"/>
            <a:ext cx="2697480" cy="201168"/>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A32D2D"/>
              </a:buClr>
              <a:buSzPts val="900"/>
              <a:buFont typeface="Calibri"/>
              <a:buNone/>
            </a:pPr>
            <a:r>
              <a:rPr b="0" i="1" lang="en-US" sz="900" u="none" cap="none" strike="noStrike">
                <a:solidFill>
                  <a:srgbClr val="A32D2D"/>
                </a:solidFill>
                <a:latin typeface="Calibri"/>
                <a:ea typeface="Calibri"/>
                <a:cs typeface="Calibri"/>
                <a:sym typeface="Calibri"/>
              </a:rPr>
              <a:t>semantic</a:t>
            </a:r>
            <a:endParaRPr b="0" i="0" sz="900" u="none" cap="none" strike="noStrike">
              <a:solidFill>
                <a:schemeClr val="dk1"/>
              </a:solidFill>
              <a:latin typeface="Calibri"/>
              <a:ea typeface="Calibri"/>
              <a:cs typeface="Calibri"/>
              <a:sym typeface="Calibri"/>
            </a:endParaRPr>
          </a:p>
        </p:txBody>
      </p:sp>
      <p:sp>
        <p:nvSpPr>
          <p:cNvPr id="1417" name="Google Shape;1417;p38"/>
          <p:cNvSpPr/>
          <p:nvPr/>
        </p:nvSpPr>
        <p:spPr>
          <a:xfrm>
            <a:off x="2697480" y="3611880"/>
            <a:ext cx="1463040" cy="640080"/>
          </a:xfrm>
          <a:prstGeom prst="roundRect">
            <a:avLst>
              <a:gd fmla="val 8571" name="adj"/>
            </a:avLst>
          </a:prstGeom>
          <a:solidFill>
            <a:srgbClr val="FFFFFF"/>
          </a:solidFill>
          <a:ln cap="flat" cmpd="sng" w="9525">
            <a:solidFill>
              <a:srgbClr val="D3D1C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8" name="Google Shape;1418;p38"/>
          <p:cNvSpPr/>
          <p:nvPr/>
        </p:nvSpPr>
        <p:spPr>
          <a:xfrm>
            <a:off x="2697480" y="3611880"/>
            <a:ext cx="1463040" cy="64008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1F2937"/>
              </a:buClr>
              <a:buSzPts val="1200"/>
              <a:buFont typeface="Calibri"/>
              <a:buNone/>
            </a:pPr>
            <a:r>
              <a:rPr b="1" i="0" lang="en-US" sz="1200" u="none" cap="none" strike="noStrike">
                <a:solidFill>
                  <a:srgbClr val="1F2937"/>
                </a:solidFill>
                <a:latin typeface="Calibri"/>
                <a:ea typeface="Calibri"/>
                <a:cs typeface="Calibri"/>
                <a:sym typeface="Calibri"/>
              </a:rPr>
              <a:t>LLM</a:t>
            </a:r>
            <a:endParaRPr b="0" i="0" sz="12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4B5563"/>
              </a:buClr>
              <a:buSzPts val="900"/>
              <a:buFont typeface="Calibri"/>
              <a:buNone/>
            </a:pPr>
            <a:r>
              <a:rPr b="0" i="0" lang="en-US" sz="900" u="none" cap="none" strike="noStrike">
                <a:solidFill>
                  <a:srgbClr val="4B5563"/>
                </a:solidFill>
                <a:latin typeface="Calibri"/>
                <a:ea typeface="Calibri"/>
                <a:cs typeface="Calibri"/>
                <a:sym typeface="Calibri"/>
              </a:rPr>
              <a:t>OpenAI · OCI GenAI</a:t>
            </a:r>
            <a:endParaRPr b="0" i="0" sz="1200" u="none" cap="none" strike="noStrike">
              <a:solidFill>
                <a:schemeClr val="dk1"/>
              </a:solidFill>
              <a:latin typeface="Calibri"/>
              <a:ea typeface="Calibri"/>
              <a:cs typeface="Calibri"/>
              <a:sym typeface="Calibri"/>
            </a:endParaRPr>
          </a:p>
        </p:txBody>
      </p:sp>
      <p:cxnSp>
        <p:nvCxnSpPr>
          <p:cNvPr id="1419" name="Google Shape;1419;p38"/>
          <p:cNvCxnSpPr/>
          <p:nvPr/>
        </p:nvCxnSpPr>
        <p:spPr>
          <a:xfrm>
            <a:off x="1554480" y="2240280"/>
            <a:ext cx="274320" cy="0"/>
          </a:xfrm>
          <a:prstGeom prst="straightConnector1">
            <a:avLst/>
          </a:prstGeom>
          <a:noFill/>
          <a:ln cap="flat" cmpd="sng" w="12700">
            <a:solidFill>
              <a:srgbClr val="4B5563"/>
            </a:solidFill>
            <a:prstDash val="solid"/>
            <a:round/>
            <a:headEnd len="sm" w="sm" type="none"/>
            <a:tailEnd len="med" w="med" type="triangle"/>
          </a:ln>
        </p:spPr>
      </p:cxnSp>
      <p:sp>
        <p:nvSpPr>
          <p:cNvPr id="1420" name="Google Shape;1420;p38"/>
          <p:cNvSpPr/>
          <p:nvPr/>
        </p:nvSpPr>
        <p:spPr>
          <a:xfrm>
            <a:off x="1508760" y="2057400"/>
            <a:ext cx="365760" cy="164592"/>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6B7280"/>
              </a:buClr>
              <a:buSzPts val="800"/>
              <a:buFont typeface="Calibri"/>
              <a:buNone/>
            </a:pPr>
            <a:r>
              <a:rPr b="0" i="1" lang="en-US" sz="800" u="none" cap="none" strike="noStrike">
                <a:solidFill>
                  <a:srgbClr val="6B7280"/>
                </a:solidFill>
                <a:latin typeface="Calibri"/>
                <a:ea typeface="Calibri"/>
                <a:cs typeface="Calibri"/>
                <a:sym typeface="Calibri"/>
              </a:rPr>
              <a:t>ask</a:t>
            </a:r>
            <a:endParaRPr b="0" i="0" sz="800" u="none" cap="none" strike="noStrike">
              <a:solidFill>
                <a:schemeClr val="dk1"/>
              </a:solidFill>
              <a:latin typeface="Calibri"/>
              <a:ea typeface="Calibri"/>
              <a:cs typeface="Calibri"/>
              <a:sym typeface="Calibri"/>
            </a:endParaRPr>
          </a:p>
        </p:txBody>
      </p:sp>
      <p:cxnSp>
        <p:nvCxnSpPr>
          <p:cNvPr id="1421" name="Google Shape;1421;p38"/>
          <p:cNvCxnSpPr/>
          <p:nvPr/>
        </p:nvCxnSpPr>
        <p:spPr>
          <a:xfrm rot="10800000">
            <a:off x="1554480" y="2423160"/>
            <a:ext cx="274320" cy="0"/>
          </a:xfrm>
          <a:prstGeom prst="straightConnector1">
            <a:avLst/>
          </a:prstGeom>
          <a:noFill/>
          <a:ln cap="flat" cmpd="sng" w="12700">
            <a:solidFill>
              <a:srgbClr val="4B5563"/>
            </a:solidFill>
            <a:prstDash val="solid"/>
            <a:round/>
            <a:headEnd len="sm" w="sm" type="none"/>
            <a:tailEnd len="med" w="med" type="triangle"/>
          </a:ln>
        </p:spPr>
      </p:cxnSp>
      <p:sp>
        <p:nvSpPr>
          <p:cNvPr id="1422" name="Google Shape;1422;p38"/>
          <p:cNvSpPr/>
          <p:nvPr/>
        </p:nvSpPr>
        <p:spPr>
          <a:xfrm>
            <a:off x="1444752" y="2514600"/>
            <a:ext cx="502920" cy="164592"/>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6B7280"/>
              </a:buClr>
              <a:buSzPts val="800"/>
              <a:buFont typeface="Calibri"/>
              <a:buNone/>
            </a:pPr>
            <a:r>
              <a:rPr b="0" i="1" lang="en-US" sz="800" u="none" cap="none" strike="noStrike">
                <a:solidFill>
                  <a:srgbClr val="6B7280"/>
                </a:solidFill>
                <a:latin typeface="Calibri"/>
                <a:ea typeface="Calibri"/>
                <a:cs typeface="Calibri"/>
                <a:sym typeface="Calibri"/>
              </a:rPr>
              <a:t>answer</a:t>
            </a:r>
            <a:endParaRPr b="0" i="0" sz="800" u="none" cap="none" strike="noStrike">
              <a:solidFill>
                <a:schemeClr val="dk1"/>
              </a:solidFill>
              <a:latin typeface="Calibri"/>
              <a:ea typeface="Calibri"/>
              <a:cs typeface="Calibri"/>
              <a:sym typeface="Calibri"/>
            </a:endParaRPr>
          </a:p>
        </p:txBody>
      </p:sp>
      <p:cxnSp>
        <p:nvCxnSpPr>
          <p:cNvPr id="1423" name="Google Shape;1423;p38"/>
          <p:cNvCxnSpPr/>
          <p:nvPr/>
        </p:nvCxnSpPr>
        <p:spPr>
          <a:xfrm>
            <a:off x="4937760" y="2194560"/>
            <a:ext cx="548640" cy="0"/>
          </a:xfrm>
          <a:prstGeom prst="straightConnector1">
            <a:avLst/>
          </a:prstGeom>
          <a:noFill/>
          <a:ln cap="flat" cmpd="sng" w="15875">
            <a:solidFill>
              <a:srgbClr val="C74634"/>
            </a:solidFill>
            <a:prstDash val="solid"/>
            <a:round/>
            <a:headEnd len="med" w="med" type="triangle"/>
            <a:tailEnd len="med" w="med" type="triangle"/>
          </a:ln>
        </p:spPr>
      </p:cxnSp>
      <p:sp>
        <p:nvSpPr>
          <p:cNvPr id="1424" name="Google Shape;1424;p38"/>
          <p:cNvSpPr/>
          <p:nvPr/>
        </p:nvSpPr>
        <p:spPr>
          <a:xfrm>
            <a:off x="4892040" y="2267712"/>
            <a:ext cx="640080" cy="164592"/>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4B5563"/>
              </a:buClr>
              <a:buSzPts val="800"/>
              <a:buFont typeface="Calibri"/>
              <a:buNone/>
            </a:pPr>
            <a:r>
              <a:rPr b="0" i="1" lang="en-US" sz="800" u="none" cap="none" strike="noStrike">
                <a:solidFill>
                  <a:srgbClr val="4B5563"/>
                </a:solidFill>
                <a:latin typeface="Calibri"/>
                <a:ea typeface="Calibri"/>
                <a:cs typeface="Calibri"/>
                <a:sym typeface="Calibri"/>
              </a:rPr>
              <a:t>retrieve</a:t>
            </a:r>
            <a:endParaRPr b="0" i="0" sz="800" u="none" cap="none" strike="noStrike">
              <a:solidFill>
                <a:schemeClr val="dk1"/>
              </a:solidFill>
              <a:latin typeface="Calibri"/>
              <a:ea typeface="Calibri"/>
              <a:cs typeface="Calibri"/>
              <a:sym typeface="Calibri"/>
            </a:endParaRPr>
          </a:p>
        </p:txBody>
      </p:sp>
      <p:sp>
        <p:nvSpPr>
          <p:cNvPr id="1425" name="Google Shape;1425;p38"/>
          <p:cNvSpPr/>
          <p:nvPr/>
        </p:nvSpPr>
        <p:spPr>
          <a:xfrm>
            <a:off x="4892040" y="2423160"/>
            <a:ext cx="640080" cy="164592"/>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4B5563"/>
              </a:buClr>
              <a:buSzPts val="800"/>
              <a:buFont typeface="Calibri"/>
              <a:buNone/>
            </a:pPr>
            <a:r>
              <a:rPr b="0" i="1" lang="en-US" sz="800" u="none" cap="none" strike="noStrike">
                <a:solidFill>
                  <a:srgbClr val="4B5563"/>
                </a:solidFill>
                <a:latin typeface="Calibri"/>
                <a:ea typeface="Calibri"/>
                <a:cs typeface="Calibri"/>
                <a:sym typeface="Calibri"/>
              </a:rPr>
              <a:t>+ persist</a:t>
            </a:r>
            <a:endParaRPr b="0" i="0" sz="800" u="none" cap="none" strike="noStrike">
              <a:solidFill>
                <a:schemeClr val="dk1"/>
              </a:solidFill>
              <a:latin typeface="Calibri"/>
              <a:ea typeface="Calibri"/>
              <a:cs typeface="Calibri"/>
              <a:sym typeface="Calibri"/>
            </a:endParaRPr>
          </a:p>
        </p:txBody>
      </p:sp>
      <p:cxnSp>
        <p:nvCxnSpPr>
          <p:cNvPr id="1426" name="Google Shape;1426;p38"/>
          <p:cNvCxnSpPr/>
          <p:nvPr/>
        </p:nvCxnSpPr>
        <p:spPr>
          <a:xfrm>
            <a:off x="3429000" y="3383280"/>
            <a:ext cx="0" cy="228600"/>
          </a:xfrm>
          <a:prstGeom prst="straightConnector1">
            <a:avLst/>
          </a:prstGeom>
          <a:noFill/>
          <a:ln cap="flat" cmpd="sng" w="12700">
            <a:solidFill>
              <a:srgbClr val="4B5563"/>
            </a:solidFill>
            <a:prstDash val="solid"/>
            <a:round/>
            <a:headEnd len="med" w="med" type="triangle"/>
            <a:tailEnd len="med" w="med" type="triangle"/>
          </a:ln>
        </p:spPr>
      </p:cxnSp>
      <p:sp>
        <p:nvSpPr>
          <p:cNvPr id="1427" name="Google Shape;1427;p38"/>
          <p:cNvSpPr/>
          <p:nvPr/>
        </p:nvSpPr>
        <p:spPr>
          <a:xfrm>
            <a:off x="3474720" y="3406140"/>
            <a:ext cx="822960" cy="164592"/>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6B7280"/>
              </a:buClr>
              <a:buSzPts val="800"/>
              <a:buFont typeface="Calibri"/>
              <a:buNone/>
            </a:pPr>
            <a:r>
              <a:rPr b="0" i="1" lang="en-US" sz="800" u="none" cap="none" strike="noStrike">
                <a:solidFill>
                  <a:srgbClr val="6B7280"/>
                </a:solidFill>
                <a:latin typeface="Calibri"/>
                <a:ea typeface="Calibri"/>
                <a:cs typeface="Calibri"/>
                <a:sym typeface="Calibri"/>
              </a:rPr>
              <a:t>completions</a:t>
            </a:r>
            <a:endParaRPr b="0" i="0" sz="800" u="none" cap="none" strike="noStrike">
              <a:solidFill>
                <a:schemeClr val="dk1"/>
              </a:solidFill>
              <a:latin typeface="Calibri"/>
              <a:ea typeface="Calibri"/>
              <a:cs typeface="Calibri"/>
              <a:sym typeface="Calibri"/>
            </a:endParaRPr>
          </a:p>
        </p:txBody>
      </p:sp>
      <p:sp>
        <p:nvSpPr>
          <p:cNvPr id="1428" name="Google Shape;1428;p38"/>
          <p:cNvSpPr/>
          <p:nvPr/>
        </p:nvSpPr>
        <p:spPr>
          <a:xfrm>
            <a:off x="365760" y="4572000"/>
            <a:ext cx="8412480" cy="41148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4B5563"/>
              </a:buClr>
              <a:buSzPts val="1100"/>
              <a:buFont typeface="Calibri"/>
              <a:buNone/>
            </a:pPr>
            <a:r>
              <a:rPr b="0" i="1" lang="en-US" sz="1100" u="none" cap="none" strike="noStrike">
                <a:solidFill>
                  <a:srgbClr val="4B5563"/>
                </a:solidFill>
                <a:latin typeface="Calibri"/>
                <a:ea typeface="Calibri"/>
                <a:cs typeface="Calibri"/>
                <a:sym typeface="Calibri"/>
              </a:rPr>
              <a:t>A LangGraph supervisor and two specialist agents — all of their knowledge, memory, and LLM cache live on Oracle AI Database.</a:t>
            </a:r>
            <a:endParaRPr b="0" i="0" sz="1100" u="none" cap="none" strike="noStrike">
              <a:solidFill>
                <a:schemeClr val="dk1"/>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433" name="Shape 1433"/>
        <p:cNvGrpSpPr/>
        <p:nvPr/>
      </p:nvGrpSpPr>
      <p:grpSpPr>
        <a:xfrm>
          <a:off x="0" y="0"/>
          <a:ext cx="0" cy="0"/>
          <a:chOff x="0" y="0"/>
          <a:chExt cx="0" cy="0"/>
        </a:xfrm>
      </p:grpSpPr>
      <p:sp>
        <p:nvSpPr>
          <p:cNvPr id="1434" name="Google Shape;1434;p39"/>
          <p:cNvSpPr/>
          <p:nvPr/>
        </p:nvSpPr>
        <p:spPr>
          <a:xfrm>
            <a:off x="365760" y="164592"/>
            <a:ext cx="8412480" cy="36576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1F2937"/>
              </a:buClr>
              <a:buSzPts val="1800"/>
              <a:buFont typeface="Calibri"/>
              <a:buNone/>
            </a:pPr>
            <a:r>
              <a:rPr b="1" i="0" lang="en-US" sz="1800" u="none" cap="none" strike="noStrike">
                <a:solidFill>
                  <a:srgbClr val="1F2937"/>
                </a:solidFill>
                <a:latin typeface="Calibri"/>
                <a:ea typeface="Calibri"/>
                <a:cs typeface="Calibri"/>
                <a:sym typeface="Calibri"/>
              </a:rPr>
              <a:t>Multi-agent topology: supervisor, specialists, and Oracle</a:t>
            </a:r>
            <a:endParaRPr b="0" i="0" sz="1800" u="none" cap="none" strike="noStrike">
              <a:solidFill>
                <a:schemeClr val="dk1"/>
              </a:solidFill>
              <a:latin typeface="Calibri"/>
              <a:ea typeface="Calibri"/>
              <a:cs typeface="Calibri"/>
              <a:sym typeface="Calibri"/>
            </a:endParaRPr>
          </a:p>
        </p:txBody>
      </p:sp>
      <p:sp>
        <p:nvSpPr>
          <p:cNvPr id="1435" name="Google Shape;1435;p39"/>
          <p:cNvSpPr/>
          <p:nvPr/>
        </p:nvSpPr>
        <p:spPr>
          <a:xfrm>
            <a:off x="7772400" y="201168"/>
            <a:ext cx="914400" cy="274320"/>
          </a:xfrm>
          <a:prstGeom prst="rect">
            <a:avLst/>
          </a:prstGeom>
          <a:noFill/>
          <a:ln>
            <a:noFill/>
          </a:ln>
        </p:spPr>
        <p:txBody>
          <a:bodyPr anchorCtr="0" anchor="ctr" bIns="0" lIns="0" spcFirstLastPara="1" rIns="0" wrap="square" tIns="0">
            <a:noAutofit/>
          </a:bodyPr>
          <a:lstStyle/>
          <a:p>
            <a:pPr indent="0" lvl="0" marL="0" marR="0" rtl="0" algn="r">
              <a:spcBef>
                <a:spcPts val="0"/>
              </a:spcBef>
              <a:spcAft>
                <a:spcPts val="0"/>
              </a:spcAft>
              <a:buClr>
                <a:srgbClr val="C74634"/>
              </a:buClr>
              <a:buSzPts val="1100"/>
              <a:buFont typeface="Calibri"/>
              <a:buNone/>
            </a:pPr>
            <a:r>
              <a:rPr b="1" i="0" lang="en-US" sz="1100" u="none" cap="none" strike="noStrike">
                <a:solidFill>
                  <a:srgbClr val="C74634"/>
                </a:solidFill>
                <a:latin typeface="Calibri"/>
                <a:ea typeface="Calibri"/>
                <a:cs typeface="Calibri"/>
                <a:sym typeface="Calibri"/>
              </a:rPr>
              <a:t>ORACLE</a:t>
            </a:r>
            <a:endParaRPr b="0" i="0" sz="1100" u="none" cap="none" strike="noStrike">
              <a:solidFill>
                <a:schemeClr val="dk1"/>
              </a:solidFill>
              <a:latin typeface="Calibri"/>
              <a:ea typeface="Calibri"/>
              <a:cs typeface="Calibri"/>
              <a:sym typeface="Calibri"/>
            </a:endParaRPr>
          </a:p>
        </p:txBody>
      </p:sp>
      <p:sp>
        <p:nvSpPr>
          <p:cNvPr id="1436" name="Google Shape;1436;p39"/>
          <p:cNvSpPr/>
          <p:nvPr/>
        </p:nvSpPr>
        <p:spPr>
          <a:xfrm>
            <a:off x="3474720" y="640080"/>
            <a:ext cx="2194560" cy="457200"/>
          </a:xfrm>
          <a:prstGeom prst="roundRect">
            <a:avLst>
              <a:gd fmla="val 12000" name="adj"/>
            </a:avLst>
          </a:prstGeom>
          <a:solidFill>
            <a:srgbClr val="FFFFFF"/>
          </a:solidFill>
          <a:ln cap="flat" cmpd="sng" w="9525">
            <a:solidFill>
              <a:srgbClr val="D3D1C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7" name="Google Shape;1437;p39"/>
          <p:cNvSpPr/>
          <p:nvPr/>
        </p:nvSpPr>
        <p:spPr>
          <a:xfrm>
            <a:off x="3474720" y="640080"/>
            <a:ext cx="2194560" cy="457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1F2937"/>
              </a:buClr>
              <a:buSzPts val="1100"/>
              <a:buFont typeface="Calibri"/>
              <a:buNone/>
            </a:pPr>
            <a:r>
              <a:rPr b="1" i="0" lang="en-US" sz="1100" u="none" cap="none" strike="noStrike">
                <a:solidFill>
                  <a:srgbClr val="1F2937"/>
                </a:solidFill>
                <a:latin typeface="Calibri"/>
                <a:ea typeface="Calibri"/>
                <a:cs typeface="Calibri"/>
                <a:sym typeface="Calibri"/>
              </a:rPr>
              <a:t>Planner request</a:t>
            </a:r>
            <a:endParaRPr b="0" i="0" sz="11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4B5563"/>
              </a:buClr>
              <a:buSzPts val="800"/>
              <a:buFont typeface="Calibri"/>
              <a:buNone/>
            </a:pPr>
            <a:r>
              <a:rPr b="0" i="1" lang="en-US" sz="800" u="none" cap="none" strike="noStrike">
                <a:solidFill>
                  <a:srgbClr val="4B5563"/>
                </a:solidFill>
                <a:latin typeface="Calibri"/>
                <a:ea typeface="Calibri"/>
                <a:cs typeface="Calibri"/>
                <a:sym typeface="Calibri"/>
              </a:rPr>
              <a:t>carries user_id + thread_id</a:t>
            </a:r>
            <a:endParaRPr b="0" i="0" sz="1100" u="none" cap="none" strike="noStrike">
              <a:solidFill>
                <a:schemeClr val="dk1"/>
              </a:solidFill>
              <a:latin typeface="Calibri"/>
              <a:ea typeface="Calibri"/>
              <a:cs typeface="Calibri"/>
              <a:sym typeface="Calibri"/>
            </a:endParaRPr>
          </a:p>
        </p:txBody>
      </p:sp>
      <p:sp>
        <p:nvSpPr>
          <p:cNvPr id="1438" name="Google Shape;1438;p39"/>
          <p:cNvSpPr/>
          <p:nvPr/>
        </p:nvSpPr>
        <p:spPr>
          <a:xfrm>
            <a:off x="2926080" y="1554480"/>
            <a:ext cx="3291840" cy="685800"/>
          </a:xfrm>
          <a:prstGeom prst="roundRect">
            <a:avLst>
              <a:gd fmla="val 10667" name="adj"/>
            </a:avLst>
          </a:prstGeom>
          <a:solidFill>
            <a:srgbClr val="FFFFFF"/>
          </a:solidFill>
          <a:ln cap="flat" cmpd="sng" w="15875">
            <a:solidFill>
              <a:srgbClr val="6B728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9" name="Google Shape;1439;p39"/>
          <p:cNvSpPr/>
          <p:nvPr/>
        </p:nvSpPr>
        <p:spPr>
          <a:xfrm>
            <a:off x="2926080" y="1554480"/>
            <a:ext cx="3291840" cy="685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1F2937"/>
              </a:buClr>
              <a:buSzPts val="1400"/>
              <a:buFont typeface="Calibri"/>
              <a:buNone/>
            </a:pPr>
            <a:r>
              <a:rPr b="1" i="0" lang="en-US" sz="1400" u="none" cap="none" strike="noStrike">
                <a:solidFill>
                  <a:srgbClr val="1F2937"/>
                </a:solidFill>
                <a:latin typeface="Calibri"/>
                <a:ea typeface="Calibri"/>
                <a:cs typeface="Calibri"/>
                <a:sym typeface="Calibri"/>
              </a:rPr>
              <a:t>Supervisor</a:t>
            </a:r>
            <a:endParaRPr b="0" i="0" sz="14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4B5563"/>
              </a:buClr>
              <a:buSzPts val="900"/>
              <a:buFont typeface="Calibri"/>
              <a:buNone/>
            </a:pPr>
            <a:r>
              <a:rPr b="0" i="0" lang="en-US" sz="900" u="none" cap="none" strike="noStrike">
                <a:solidFill>
                  <a:srgbClr val="4B5563"/>
                </a:solidFill>
                <a:latin typeface="Calibri"/>
                <a:ea typeface="Calibri"/>
                <a:cs typeface="Calibri"/>
                <a:sym typeface="Calibri"/>
              </a:rPr>
              <a:t>plans · delegates · synthesises</a:t>
            </a:r>
            <a:endParaRPr b="0" i="0" sz="14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6B7280"/>
              </a:buClr>
              <a:buSzPts val="750"/>
              <a:buFont typeface="Calibri"/>
              <a:buNone/>
            </a:pPr>
            <a:r>
              <a:rPr b="0" i="1" lang="en-US" sz="750" u="none" cap="none" strike="noStrike">
                <a:solidFill>
                  <a:srgbClr val="6B7280"/>
                </a:solidFill>
                <a:latin typeface="Calibri"/>
                <a:ea typeface="Calibri"/>
                <a:cs typeface="Calibri"/>
                <a:sym typeface="Calibri"/>
              </a:rPr>
              <a:t>orchestrator LLM · LangGraph</a:t>
            </a:r>
            <a:endParaRPr b="0" i="0" sz="1400" u="none" cap="none" strike="noStrike">
              <a:solidFill>
                <a:schemeClr val="dk1"/>
              </a:solidFill>
              <a:latin typeface="Calibri"/>
              <a:ea typeface="Calibri"/>
              <a:cs typeface="Calibri"/>
              <a:sym typeface="Calibri"/>
            </a:endParaRPr>
          </a:p>
        </p:txBody>
      </p:sp>
      <p:sp>
        <p:nvSpPr>
          <p:cNvPr id="1440" name="Google Shape;1440;p39"/>
          <p:cNvSpPr/>
          <p:nvPr/>
        </p:nvSpPr>
        <p:spPr>
          <a:xfrm>
            <a:off x="457200" y="2606048"/>
            <a:ext cx="2377500" cy="1003800"/>
          </a:xfrm>
          <a:prstGeom prst="roundRect">
            <a:avLst>
              <a:gd fmla="val 4286" name="adj"/>
            </a:avLst>
          </a:prstGeom>
          <a:solidFill>
            <a:srgbClr val="FFFFFF"/>
          </a:solidFill>
          <a:ln cap="flat" cmpd="sng" w="9525">
            <a:solidFill>
              <a:srgbClr val="D3D1C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1" name="Google Shape;1441;p39"/>
          <p:cNvSpPr/>
          <p:nvPr/>
        </p:nvSpPr>
        <p:spPr>
          <a:xfrm>
            <a:off x="548640" y="2660904"/>
            <a:ext cx="2194560" cy="256032"/>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1F2937"/>
              </a:buClr>
              <a:buSzPts val="1200"/>
              <a:buFont typeface="Calibri"/>
              <a:buNone/>
            </a:pPr>
            <a:r>
              <a:rPr b="1" i="0" lang="en-US" sz="1200" u="none" cap="none" strike="noStrike">
                <a:solidFill>
                  <a:srgbClr val="1F2937"/>
                </a:solidFill>
                <a:latin typeface="Calibri"/>
                <a:ea typeface="Calibri"/>
                <a:cs typeface="Calibri"/>
                <a:sym typeface="Calibri"/>
              </a:rPr>
              <a:t>policy_agent</a:t>
            </a:r>
            <a:endParaRPr b="0" i="0" sz="1200" u="none" cap="none" strike="noStrike">
              <a:solidFill>
                <a:schemeClr val="dk1"/>
              </a:solidFill>
              <a:latin typeface="Calibri"/>
              <a:ea typeface="Calibri"/>
              <a:cs typeface="Calibri"/>
              <a:sym typeface="Calibri"/>
            </a:endParaRPr>
          </a:p>
        </p:txBody>
      </p:sp>
      <p:sp>
        <p:nvSpPr>
          <p:cNvPr id="1442" name="Google Shape;1442;p39"/>
          <p:cNvSpPr/>
          <p:nvPr/>
        </p:nvSpPr>
        <p:spPr>
          <a:xfrm>
            <a:off x="1965960" y="2679192"/>
            <a:ext cx="777240" cy="219456"/>
          </a:xfrm>
          <a:prstGeom prst="roundRect">
            <a:avLst>
              <a:gd fmla="val 50000" name="adj"/>
            </a:avLst>
          </a:prstGeom>
          <a:solidFill>
            <a:srgbClr val="FCEBEB"/>
          </a:solidFill>
          <a:ln cap="flat" cmpd="sng" w="9525">
            <a:solidFill>
              <a:srgbClr val="C7463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3" name="Google Shape;1443;p39"/>
          <p:cNvSpPr/>
          <p:nvPr/>
        </p:nvSpPr>
        <p:spPr>
          <a:xfrm>
            <a:off x="1965960" y="2679192"/>
            <a:ext cx="777240" cy="219456"/>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791F1F"/>
              </a:buClr>
              <a:buSzPts val="750"/>
              <a:buFont typeface="Calibri"/>
              <a:buNone/>
            </a:pPr>
            <a:r>
              <a:rPr b="1" i="0" lang="en-US" sz="750" u="none" cap="none" strike="noStrike">
                <a:solidFill>
                  <a:srgbClr val="791F1F"/>
                </a:solidFill>
                <a:latin typeface="Calibri"/>
                <a:ea typeface="Calibri"/>
                <a:cs typeface="Calibri"/>
                <a:sym typeface="Calibri"/>
              </a:rPr>
              <a:t>↻ ReAct loop</a:t>
            </a:r>
            <a:endParaRPr b="0" i="0" sz="750" u="none" cap="none" strike="noStrike">
              <a:solidFill>
                <a:schemeClr val="dk1"/>
              </a:solidFill>
              <a:latin typeface="Calibri"/>
              <a:ea typeface="Calibri"/>
              <a:cs typeface="Calibri"/>
              <a:sym typeface="Calibri"/>
            </a:endParaRPr>
          </a:p>
        </p:txBody>
      </p:sp>
      <p:sp>
        <p:nvSpPr>
          <p:cNvPr id="1444" name="Google Shape;1444;p39"/>
          <p:cNvSpPr/>
          <p:nvPr/>
        </p:nvSpPr>
        <p:spPr>
          <a:xfrm>
            <a:off x="548640" y="2990088"/>
            <a:ext cx="2194560" cy="18288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6B7280"/>
              </a:buClr>
              <a:buSzPts val="800"/>
              <a:buFont typeface="Calibri"/>
              <a:buNone/>
            </a:pPr>
            <a:r>
              <a:rPr b="1" i="0" lang="en-US" sz="800" u="none" cap="none" strike="noStrike">
                <a:solidFill>
                  <a:srgbClr val="6B7280"/>
                </a:solidFill>
                <a:latin typeface="Calibri"/>
                <a:ea typeface="Calibri"/>
                <a:cs typeface="Calibri"/>
                <a:sym typeface="Calibri"/>
              </a:rPr>
              <a:t>tools</a:t>
            </a:r>
            <a:endParaRPr b="0" i="0" sz="800" u="none" cap="none" strike="noStrike">
              <a:solidFill>
                <a:schemeClr val="dk1"/>
              </a:solidFill>
              <a:latin typeface="Calibri"/>
              <a:ea typeface="Calibri"/>
              <a:cs typeface="Calibri"/>
              <a:sym typeface="Calibri"/>
            </a:endParaRPr>
          </a:p>
        </p:txBody>
      </p:sp>
      <p:sp>
        <p:nvSpPr>
          <p:cNvPr id="1445" name="Google Shape;1445;p39"/>
          <p:cNvSpPr/>
          <p:nvPr/>
        </p:nvSpPr>
        <p:spPr>
          <a:xfrm>
            <a:off x="548650" y="3172972"/>
            <a:ext cx="2194500" cy="365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74634"/>
              </a:buClr>
              <a:buSzPts val="900"/>
              <a:buFont typeface="Calibri"/>
              <a:buNone/>
            </a:pPr>
            <a:r>
              <a:rPr b="0" i="0" lang="en-US" sz="900" u="none" cap="none" strike="noStrike">
                <a:solidFill>
                  <a:srgbClr val="C74634"/>
                </a:solidFill>
                <a:latin typeface="Calibri"/>
                <a:ea typeface="Calibri"/>
                <a:cs typeface="Calibri"/>
                <a:sym typeface="Calibri"/>
              </a:rPr>
              <a:t>•  </a:t>
            </a:r>
            <a:r>
              <a:rPr b="0" i="1" lang="en-US" sz="900" u="none" cap="none" strike="noStrike">
                <a:solidFill>
                  <a:srgbClr val="1F2937"/>
                </a:solidFill>
                <a:latin typeface="Calibri"/>
                <a:ea typeface="Calibri"/>
                <a:cs typeface="Calibri"/>
                <a:sym typeface="Calibri"/>
              </a:rPr>
              <a:t>get_planner_policy()</a:t>
            </a:r>
            <a:endParaRPr b="0" i="0" sz="900" u="none" cap="none" strike="noStrike">
              <a:solidFill>
                <a:schemeClr val="dk1"/>
              </a:solidFill>
              <a:latin typeface="Calibri"/>
              <a:ea typeface="Calibri"/>
              <a:cs typeface="Calibri"/>
              <a:sym typeface="Calibri"/>
            </a:endParaRPr>
          </a:p>
          <a:p>
            <a:pPr indent="0" lvl="0" marL="0" marR="0" rtl="0" algn="l">
              <a:spcBef>
                <a:spcPts val="400"/>
              </a:spcBef>
              <a:spcAft>
                <a:spcPts val="0"/>
              </a:spcAft>
              <a:buClr>
                <a:srgbClr val="C74634"/>
              </a:buClr>
              <a:buSzPts val="900"/>
              <a:buFont typeface="Calibri"/>
              <a:buNone/>
            </a:pPr>
            <a:r>
              <a:rPr b="0" i="0" lang="en-US" sz="900" u="none" cap="none" strike="noStrike">
                <a:solidFill>
                  <a:srgbClr val="C74634"/>
                </a:solidFill>
                <a:latin typeface="Calibri"/>
                <a:ea typeface="Calibri"/>
                <a:cs typeface="Calibri"/>
                <a:sym typeface="Calibri"/>
              </a:rPr>
              <a:t>•  </a:t>
            </a:r>
            <a:r>
              <a:rPr b="0" i="1" lang="en-US" sz="900" u="none" cap="none" strike="noStrike">
                <a:solidFill>
                  <a:srgbClr val="1F2937"/>
                </a:solidFill>
                <a:latin typeface="Calibri"/>
                <a:ea typeface="Calibri"/>
                <a:cs typeface="Calibri"/>
                <a:sym typeface="Calibri"/>
              </a:rPr>
              <a:t>get_user_memory(user_id)</a:t>
            </a:r>
            <a:endParaRPr b="0" i="0" sz="900" u="none" cap="none" strike="noStrike">
              <a:solidFill>
                <a:schemeClr val="dk1"/>
              </a:solidFill>
              <a:latin typeface="Calibri"/>
              <a:ea typeface="Calibri"/>
              <a:cs typeface="Calibri"/>
              <a:sym typeface="Calibri"/>
            </a:endParaRPr>
          </a:p>
        </p:txBody>
      </p:sp>
      <p:sp>
        <p:nvSpPr>
          <p:cNvPr id="1446" name="Google Shape;1446;p39"/>
          <p:cNvSpPr/>
          <p:nvPr/>
        </p:nvSpPr>
        <p:spPr>
          <a:xfrm>
            <a:off x="6309350" y="2606047"/>
            <a:ext cx="2377500" cy="932700"/>
          </a:xfrm>
          <a:prstGeom prst="roundRect">
            <a:avLst>
              <a:gd fmla="val 4286" name="adj"/>
            </a:avLst>
          </a:prstGeom>
          <a:solidFill>
            <a:srgbClr val="FFFFFF"/>
          </a:solidFill>
          <a:ln cap="flat" cmpd="sng" w="9525">
            <a:solidFill>
              <a:srgbClr val="D3D1C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7" name="Google Shape;1447;p39"/>
          <p:cNvSpPr/>
          <p:nvPr/>
        </p:nvSpPr>
        <p:spPr>
          <a:xfrm>
            <a:off x="6400800" y="2660904"/>
            <a:ext cx="2194560" cy="256032"/>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1F2937"/>
              </a:buClr>
              <a:buSzPts val="1200"/>
              <a:buFont typeface="Calibri"/>
              <a:buNone/>
            </a:pPr>
            <a:r>
              <a:rPr b="1" i="0" lang="en-US" sz="1200" u="none" cap="none" strike="noStrike">
                <a:solidFill>
                  <a:srgbClr val="1F2937"/>
                </a:solidFill>
                <a:latin typeface="Calibri"/>
                <a:ea typeface="Calibri"/>
                <a:cs typeface="Calibri"/>
                <a:sym typeface="Calibri"/>
              </a:rPr>
              <a:t>demand_analyst</a:t>
            </a:r>
            <a:endParaRPr b="0" i="0" sz="1200" u="none" cap="none" strike="noStrike">
              <a:solidFill>
                <a:schemeClr val="dk1"/>
              </a:solidFill>
              <a:latin typeface="Calibri"/>
              <a:ea typeface="Calibri"/>
              <a:cs typeface="Calibri"/>
              <a:sym typeface="Calibri"/>
            </a:endParaRPr>
          </a:p>
        </p:txBody>
      </p:sp>
      <p:sp>
        <p:nvSpPr>
          <p:cNvPr id="1448" name="Google Shape;1448;p39"/>
          <p:cNvSpPr/>
          <p:nvPr/>
        </p:nvSpPr>
        <p:spPr>
          <a:xfrm>
            <a:off x="7818120" y="2679192"/>
            <a:ext cx="777240" cy="219456"/>
          </a:xfrm>
          <a:prstGeom prst="roundRect">
            <a:avLst>
              <a:gd fmla="val 50000" name="adj"/>
            </a:avLst>
          </a:prstGeom>
          <a:solidFill>
            <a:srgbClr val="FCEBEB"/>
          </a:solidFill>
          <a:ln cap="flat" cmpd="sng" w="9525">
            <a:solidFill>
              <a:srgbClr val="C7463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9" name="Google Shape;1449;p39"/>
          <p:cNvSpPr/>
          <p:nvPr/>
        </p:nvSpPr>
        <p:spPr>
          <a:xfrm>
            <a:off x="7818120" y="2679192"/>
            <a:ext cx="777240" cy="219456"/>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791F1F"/>
              </a:buClr>
              <a:buSzPts val="750"/>
              <a:buFont typeface="Calibri"/>
              <a:buNone/>
            </a:pPr>
            <a:r>
              <a:rPr b="1" i="0" lang="en-US" sz="750" u="none" cap="none" strike="noStrike">
                <a:solidFill>
                  <a:srgbClr val="791F1F"/>
                </a:solidFill>
                <a:latin typeface="Calibri"/>
                <a:ea typeface="Calibri"/>
                <a:cs typeface="Calibri"/>
                <a:sym typeface="Calibri"/>
              </a:rPr>
              <a:t>↻ ReAct loop</a:t>
            </a:r>
            <a:endParaRPr b="0" i="0" sz="750" u="none" cap="none" strike="noStrike">
              <a:solidFill>
                <a:schemeClr val="dk1"/>
              </a:solidFill>
              <a:latin typeface="Calibri"/>
              <a:ea typeface="Calibri"/>
              <a:cs typeface="Calibri"/>
              <a:sym typeface="Calibri"/>
            </a:endParaRPr>
          </a:p>
        </p:txBody>
      </p:sp>
      <p:sp>
        <p:nvSpPr>
          <p:cNvPr id="1450" name="Google Shape;1450;p39"/>
          <p:cNvSpPr/>
          <p:nvPr/>
        </p:nvSpPr>
        <p:spPr>
          <a:xfrm>
            <a:off x="6400800" y="2990088"/>
            <a:ext cx="2194560" cy="18288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6B7280"/>
              </a:buClr>
              <a:buSzPts val="800"/>
              <a:buFont typeface="Calibri"/>
              <a:buNone/>
            </a:pPr>
            <a:r>
              <a:rPr b="1" i="0" lang="en-US" sz="800" u="none" cap="none" strike="noStrike">
                <a:solidFill>
                  <a:srgbClr val="6B7280"/>
                </a:solidFill>
                <a:latin typeface="Calibri"/>
                <a:ea typeface="Calibri"/>
                <a:cs typeface="Calibri"/>
                <a:sym typeface="Calibri"/>
              </a:rPr>
              <a:t>tools</a:t>
            </a:r>
            <a:endParaRPr b="0" i="0" sz="800" u="none" cap="none" strike="noStrike">
              <a:solidFill>
                <a:schemeClr val="dk1"/>
              </a:solidFill>
              <a:latin typeface="Calibri"/>
              <a:ea typeface="Calibri"/>
              <a:cs typeface="Calibri"/>
              <a:sym typeface="Calibri"/>
            </a:endParaRPr>
          </a:p>
        </p:txBody>
      </p:sp>
      <p:sp>
        <p:nvSpPr>
          <p:cNvPr id="1451" name="Google Shape;1451;p39"/>
          <p:cNvSpPr/>
          <p:nvPr/>
        </p:nvSpPr>
        <p:spPr>
          <a:xfrm>
            <a:off x="6400800" y="3172972"/>
            <a:ext cx="2194500" cy="365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74634"/>
              </a:buClr>
              <a:buSzPts val="900"/>
              <a:buFont typeface="Calibri"/>
              <a:buNone/>
            </a:pPr>
            <a:r>
              <a:rPr b="0" i="0" lang="en-US" sz="900" u="none" cap="none" strike="noStrike">
                <a:solidFill>
                  <a:srgbClr val="C74634"/>
                </a:solidFill>
                <a:latin typeface="Calibri"/>
                <a:ea typeface="Calibri"/>
                <a:cs typeface="Calibri"/>
                <a:sym typeface="Calibri"/>
              </a:rPr>
              <a:t>•  </a:t>
            </a:r>
            <a:r>
              <a:rPr b="0" i="1" lang="en-US" sz="900" u="none" cap="none" strike="noStrike">
                <a:solidFill>
                  <a:srgbClr val="1F2937"/>
                </a:solidFill>
                <a:latin typeface="Calibri"/>
                <a:ea typeface="Calibri"/>
                <a:cs typeface="Calibri"/>
                <a:sym typeface="Calibri"/>
              </a:rPr>
              <a:t>search_demand_reports(query)</a:t>
            </a:r>
            <a:r>
              <a:rPr b="0" i="1" lang="en-US" sz="800" u="none" cap="none" strike="noStrike">
                <a:solidFill>
                  <a:srgbClr val="6B7280"/>
                </a:solidFill>
                <a:latin typeface="Calibri"/>
                <a:ea typeface="Calibri"/>
                <a:cs typeface="Calibri"/>
                <a:sym typeface="Calibri"/>
              </a:rPr>
              <a:t>  vector similarity, k=5</a:t>
            </a:r>
            <a:endParaRPr b="0" i="0" sz="900" u="none" cap="none" strike="noStrike">
              <a:solidFill>
                <a:schemeClr val="dk1"/>
              </a:solidFill>
              <a:latin typeface="Calibri"/>
              <a:ea typeface="Calibri"/>
              <a:cs typeface="Calibri"/>
              <a:sym typeface="Calibri"/>
            </a:endParaRPr>
          </a:p>
        </p:txBody>
      </p:sp>
      <p:sp>
        <p:nvSpPr>
          <p:cNvPr id="1452" name="Google Shape;1452;p39"/>
          <p:cNvSpPr/>
          <p:nvPr/>
        </p:nvSpPr>
        <p:spPr>
          <a:xfrm>
            <a:off x="2743200" y="4069080"/>
            <a:ext cx="3657600" cy="713232"/>
          </a:xfrm>
          <a:prstGeom prst="roundRect">
            <a:avLst>
              <a:gd fmla="val 10256" name="adj"/>
            </a:avLst>
          </a:prstGeom>
          <a:solidFill>
            <a:srgbClr val="FCEBEB"/>
          </a:solidFill>
          <a:ln cap="flat" cmpd="sng" w="19050">
            <a:solidFill>
              <a:srgbClr val="C7463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3" name="Google Shape;1453;p39"/>
          <p:cNvSpPr/>
          <p:nvPr/>
        </p:nvSpPr>
        <p:spPr>
          <a:xfrm>
            <a:off x="2880360" y="4123944"/>
            <a:ext cx="1554480" cy="256032"/>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791F1F"/>
              </a:buClr>
              <a:buSzPts val="1100"/>
              <a:buFont typeface="Calibri"/>
              <a:buNone/>
            </a:pPr>
            <a:r>
              <a:rPr b="1" i="0" lang="en-US" sz="1100" u="none" cap="none" strike="noStrike">
                <a:solidFill>
                  <a:srgbClr val="791F1F"/>
                </a:solidFill>
                <a:latin typeface="Calibri"/>
                <a:ea typeface="Calibri"/>
                <a:cs typeface="Calibri"/>
                <a:sym typeface="Calibri"/>
              </a:rPr>
              <a:t>Oracle AI Database</a:t>
            </a:r>
            <a:endParaRPr b="0" i="0" sz="1100" u="none" cap="none" strike="noStrike">
              <a:solidFill>
                <a:schemeClr val="dk1"/>
              </a:solidFill>
              <a:latin typeface="Calibri"/>
              <a:ea typeface="Calibri"/>
              <a:cs typeface="Calibri"/>
              <a:sym typeface="Calibri"/>
            </a:endParaRPr>
          </a:p>
        </p:txBody>
      </p:sp>
      <p:sp>
        <p:nvSpPr>
          <p:cNvPr id="1454" name="Google Shape;1454;p39"/>
          <p:cNvSpPr/>
          <p:nvPr/>
        </p:nvSpPr>
        <p:spPr>
          <a:xfrm>
            <a:off x="2880360" y="4471416"/>
            <a:ext cx="64008" cy="64008"/>
          </a:xfrm>
          <a:prstGeom prst="ellipse">
            <a:avLst/>
          </a:prstGeom>
          <a:solidFill>
            <a:srgbClr val="C74634"/>
          </a:solidFill>
          <a:ln cap="flat" cmpd="sng" w="12700">
            <a:solidFill>
              <a:srgbClr val="C7463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5" name="Google Shape;1455;p39"/>
          <p:cNvSpPr/>
          <p:nvPr/>
        </p:nvSpPr>
        <p:spPr>
          <a:xfrm>
            <a:off x="2980944" y="4434840"/>
            <a:ext cx="1691640" cy="27432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791F1F"/>
              </a:buClr>
              <a:buSzPts val="900"/>
              <a:buFont typeface="Calibri"/>
              <a:buNone/>
            </a:pPr>
            <a:r>
              <a:rPr b="1" i="0" lang="en-US" sz="900" u="none" cap="none" strike="noStrike">
                <a:solidFill>
                  <a:srgbClr val="791F1F"/>
                </a:solidFill>
                <a:latin typeface="Calibri"/>
                <a:ea typeface="Calibri"/>
                <a:cs typeface="Calibri"/>
                <a:sym typeface="Calibri"/>
              </a:rPr>
              <a:t>Knowledge </a:t>
            </a:r>
            <a:r>
              <a:rPr b="0" i="1" lang="en-US" sz="800" u="none" cap="none" strike="noStrike">
                <a:solidFill>
                  <a:srgbClr val="A32D2D"/>
                </a:solidFill>
                <a:latin typeface="Calibri"/>
                <a:ea typeface="Calibri"/>
                <a:cs typeface="Calibri"/>
                <a:sym typeface="Calibri"/>
              </a:rPr>
              <a:t>demand reports + policy memo</a:t>
            </a:r>
            <a:endParaRPr b="0" i="0" sz="900" u="none" cap="none" strike="noStrike">
              <a:solidFill>
                <a:schemeClr val="dk1"/>
              </a:solidFill>
              <a:latin typeface="Calibri"/>
              <a:ea typeface="Calibri"/>
              <a:cs typeface="Calibri"/>
              <a:sym typeface="Calibri"/>
            </a:endParaRPr>
          </a:p>
        </p:txBody>
      </p:sp>
      <p:sp>
        <p:nvSpPr>
          <p:cNvPr id="1456" name="Google Shape;1456;p39"/>
          <p:cNvSpPr/>
          <p:nvPr/>
        </p:nvSpPr>
        <p:spPr>
          <a:xfrm>
            <a:off x="4709160" y="4471416"/>
            <a:ext cx="64008" cy="64008"/>
          </a:xfrm>
          <a:prstGeom prst="ellipse">
            <a:avLst/>
          </a:prstGeom>
          <a:solidFill>
            <a:srgbClr val="C74634"/>
          </a:solidFill>
          <a:ln cap="flat" cmpd="sng" w="12700">
            <a:solidFill>
              <a:srgbClr val="C7463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7" name="Google Shape;1457;p39"/>
          <p:cNvSpPr/>
          <p:nvPr/>
        </p:nvSpPr>
        <p:spPr>
          <a:xfrm>
            <a:off x="4809744" y="4434840"/>
            <a:ext cx="1508760" cy="27432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791F1F"/>
              </a:buClr>
              <a:buSzPts val="900"/>
              <a:buFont typeface="Calibri"/>
              <a:buNone/>
            </a:pPr>
            <a:r>
              <a:rPr b="1" i="0" lang="en-US" sz="900" u="none" cap="none" strike="noStrike">
                <a:solidFill>
                  <a:srgbClr val="791F1F"/>
                </a:solidFill>
                <a:latin typeface="Calibri"/>
                <a:ea typeface="Calibri"/>
                <a:cs typeface="Calibri"/>
                <a:sym typeface="Calibri"/>
              </a:rPr>
              <a:t>Memory </a:t>
            </a:r>
            <a:r>
              <a:rPr b="0" i="1" lang="en-US" sz="800" u="none" cap="none" strike="noStrike">
                <a:solidFill>
                  <a:srgbClr val="A32D2D"/>
                </a:solidFill>
                <a:latin typeface="Calibri"/>
                <a:ea typeface="Calibri"/>
                <a:cs typeface="Calibri"/>
                <a:sym typeface="Calibri"/>
              </a:rPr>
              <a:t>user prefs + thread checkpoints</a:t>
            </a:r>
            <a:endParaRPr b="0" i="0" sz="900" u="none" cap="none" strike="noStrike">
              <a:solidFill>
                <a:schemeClr val="dk1"/>
              </a:solidFill>
              <a:latin typeface="Calibri"/>
              <a:ea typeface="Calibri"/>
              <a:cs typeface="Calibri"/>
              <a:sym typeface="Calibri"/>
            </a:endParaRPr>
          </a:p>
        </p:txBody>
      </p:sp>
      <p:sp>
        <p:nvSpPr>
          <p:cNvPr id="1458" name="Google Shape;1458;p39"/>
          <p:cNvSpPr/>
          <p:nvPr/>
        </p:nvSpPr>
        <p:spPr>
          <a:xfrm>
            <a:off x="5303520" y="4114800"/>
            <a:ext cx="1005840" cy="182880"/>
          </a:xfrm>
          <a:prstGeom prst="rect">
            <a:avLst/>
          </a:prstGeom>
          <a:noFill/>
          <a:ln>
            <a:noFill/>
          </a:ln>
        </p:spPr>
        <p:txBody>
          <a:bodyPr anchorCtr="0" anchor="ctr" bIns="0" lIns="0" spcFirstLastPara="1" rIns="0" wrap="square" tIns="0">
            <a:noAutofit/>
          </a:bodyPr>
          <a:lstStyle/>
          <a:p>
            <a:pPr indent="0" lvl="0" marL="0" marR="0" rtl="0" algn="r">
              <a:spcBef>
                <a:spcPts val="0"/>
              </a:spcBef>
              <a:spcAft>
                <a:spcPts val="0"/>
              </a:spcAft>
              <a:buClr>
                <a:srgbClr val="A32D2D"/>
              </a:buClr>
              <a:buSzPts val="700"/>
              <a:buFont typeface="Calibri"/>
              <a:buNone/>
            </a:pPr>
            <a:r>
              <a:rPr b="0" i="1" lang="en-US" sz="700" u="none" cap="none" strike="noStrike">
                <a:solidFill>
                  <a:srgbClr val="A32D2D"/>
                </a:solidFill>
                <a:latin typeface="Calibri"/>
                <a:ea typeface="Calibri"/>
                <a:cs typeface="Calibri"/>
                <a:sym typeface="Calibri"/>
              </a:rPr>
              <a:t>all state lives here</a:t>
            </a:r>
            <a:endParaRPr b="0" i="0" sz="700" u="none" cap="none" strike="noStrike">
              <a:solidFill>
                <a:schemeClr val="dk1"/>
              </a:solidFill>
              <a:latin typeface="Calibri"/>
              <a:ea typeface="Calibri"/>
              <a:cs typeface="Calibri"/>
              <a:sym typeface="Calibri"/>
            </a:endParaRPr>
          </a:p>
        </p:txBody>
      </p:sp>
      <p:cxnSp>
        <p:nvCxnSpPr>
          <p:cNvPr id="1459" name="Google Shape;1459;p39"/>
          <p:cNvCxnSpPr/>
          <p:nvPr/>
        </p:nvCxnSpPr>
        <p:spPr>
          <a:xfrm>
            <a:off x="4297680" y="1097280"/>
            <a:ext cx="0" cy="457200"/>
          </a:xfrm>
          <a:prstGeom prst="straightConnector1">
            <a:avLst/>
          </a:prstGeom>
          <a:noFill/>
          <a:ln cap="flat" cmpd="sng" w="15875">
            <a:solidFill>
              <a:srgbClr val="4B5563"/>
            </a:solidFill>
            <a:prstDash val="solid"/>
            <a:round/>
            <a:headEnd len="sm" w="sm" type="none"/>
            <a:tailEnd len="med" w="med" type="triangle"/>
          </a:ln>
        </p:spPr>
      </p:cxnSp>
      <p:sp>
        <p:nvSpPr>
          <p:cNvPr id="1460" name="Google Shape;1460;p39"/>
          <p:cNvSpPr/>
          <p:nvPr/>
        </p:nvSpPr>
        <p:spPr>
          <a:xfrm>
            <a:off x="3931920" y="1234440"/>
            <a:ext cx="182880" cy="182880"/>
          </a:xfrm>
          <a:prstGeom prst="ellipse">
            <a:avLst/>
          </a:prstGeom>
          <a:solidFill>
            <a:srgbClr val="1F2937"/>
          </a:solidFill>
          <a:ln cap="flat" cmpd="sng" w="12700">
            <a:solidFill>
              <a:srgbClr val="1F293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1" name="Google Shape;1461;p39"/>
          <p:cNvSpPr/>
          <p:nvPr/>
        </p:nvSpPr>
        <p:spPr>
          <a:xfrm>
            <a:off x="3931920" y="1234440"/>
            <a:ext cx="182880" cy="18288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900"/>
              <a:buFont typeface="Calibri"/>
              <a:buNone/>
            </a:pPr>
            <a:r>
              <a:rPr b="1" i="0" lang="en-US" sz="900" u="none" cap="none" strike="noStrike">
                <a:solidFill>
                  <a:srgbClr val="FFFFFF"/>
                </a:solidFill>
                <a:latin typeface="Calibri"/>
                <a:ea typeface="Calibri"/>
                <a:cs typeface="Calibri"/>
                <a:sym typeface="Calibri"/>
              </a:rPr>
              <a:t>1</a:t>
            </a:r>
            <a:endParaRPr b="0" i="0" sz="900" u="none" cap="none" strike="noStrike">
              <a:solidFill>
                <a:schemeClr val="dk1"/>
              </a:solidFill>
              <a:latin typeface="Calibri"/>
              <a:ea typeface="Calibri"/>
              <a:cs typeface="Calibri"/>
              <a:sym typeface="Calibri"/>
            </a:endParaRPr>
          </a:p>
        </p:txBody>
      </p:sp>
      <p:sp>
        <p:nvSpPr>
          <p:cNvPr id="1462" name="Google Shape;1462;p39"/>
          <p:cNvSpPr/>
          <p:nvPr/>
        </p:nvSpPr>
        <p:spPr>
          <a:xfrm>
            <a:off x="3200400" y="1234440"/>
            <a:ext cx="594360" cy="182880"/>
          </a:xfrm>
          <a:prstGeom prst="rect">
            <a:avLst/>
          </a:prstGeom>
          <a:noFill/>
          <a:ln>
            <a:noFill/>
          </a:ln>
        </p:spPr>
        <p:txBody>
          <a:bodyPr anchorCtr="0" anchor="ctr" bIns="0" lIns="0" spcFirstLastPara="1" rIns="0" wrap="square" tIns="0">
            <a:noAutofit/>
          </a:bodyPr>
          <a:lstStyle/>
          <a:p>
            <a:pPr indent="0" lvl="0" marL="0" marR="0" rtl="0" algn="r">
              <a:spcBef>
                <a:spcPts val="0"/>
              </a:spcBef>
              <a:spcAft>
                <a:spcPts val="0"/>
              </a:spcAft>
              <a:buClr>
                <a:srgbClr val="4B5563"/>
              </a:buClr>
              <a:buSzPts val="800"/>
              <a:buFont typeface="Calibri"/>
              <a:buNone/>
            </a:pPr>
            <a:r>
              <a:rPr b="0" i="1" lang="en-US" sz="800" u="none" cap="none" strike="noStrike">
                <a:solidFill>
                  <a:srgbClr val="4B5563"/>
                </a:solidFill>
                <a:latin typeface="Calibri"/>
                <a:ea typeface="Calibri"/>
                <a:cs typeface="Calibri"/>
                <a:sym typeface="Calibri"/>
              </a:rPr>
              <a:t>request</a:t>
            </a:r>
            <a:endParaRPr b="0" i="0" sz="800" u="none" cap="none" strike="noStrike">
              <a:solidFill>
                <a:schemeClr val="dk1"/>
              </a:solidFill>
              <a:latin typeface="Calibri"/>
              <a:ea typeface="Calibri"/>
              <a:cs typeface="Calibri"/>
              <a:sym typeface="Calibri"/>
            </a:endParaRPr>
          </a:p>
        </p:txBody>
      </p:sp>
      <p:cxnSp>
        <p:nvCxnSpPr>
          <p:cNvPr id="1463" name="Google Shape;1463;p39"/>
          <p:cNvCxnSpPr/>
          <p:nvPr/>
        </p:nvCxnSpPr>
        <p:spPr>
          <a:xfrm rot="10800000">
            <a:off x="4846320" y="1097280"/>
            <a:ext cx="0" cy="457200"/>
          </a:xfrm>
          <a:prstGeom prst="straightConnector1">
            <a:avLst/>
          </a:prstGeom>
          <a:noFill/>
          <a:ln cap="flat" cmpd="sng" w="15875">
            <a:solidFill>
              <a:srgbClr val="4B5563"/>
            </a:solidFill>
            <a:prstDash val="solid"/>
            <a:round/>
            <a:headEnd len="sm" w="sm" type="none"/>
            <a:tailEnd len="med" w="med" type="triangle"/>
          </a:ln>
        </p:spPr>
      </p:cxnSp>
      <p:sp>
        <p:nvSpPr>
          <p:cNvPr id="1464" name="Google Shape;1464;p39"/>
          <p:cNvSpPr/>
          <p:nvPr/>
        </p:nvSpPr>
        <p:spPr>
          <a:xfrm>
            <a:off x="5029200" y="1234440"/>
            <a:ext cx="182880" cy="182880"/>
          </a:xfrm>
          <a:prstGeom prst="ellipse">
            <a:avLst/>
          </a:prstGeom>
          <a:solidFill>
            <a:srgbClr val="1F2937"/>
          </a:solidFill>
          <a:ln cap="flat" cmpd="sng" w="12700">
            <a:solidFill>
              <a:srgbClr val="1F293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5" name="Google Shape;1465;p39"/>
          <p:cNvSpPr/>
          <p:nvPr/>
        </p:nvSpPr>
        <p:spPr>
          <a:xfrm>
            <a:off x="5029200" y="1234440"/>
            <a:ext cx="182880" cy="18288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900"/>
              <a:buFont typeface="Calibri"/>
              <a:buNone/>
            </a:pPr>
            <a:r>
              <a:rPr b="1" i="0" lang="en-US" sz="900" u="none" cap="none" strike="noStrike">
                <a:solidFill>
                  <a:srgbClr val="FFFFFF"/>
                </a:solidFill>
                <a:latin typeface="Calibri"/>
                <a:ea typeface="Calibri"/>
                <a:cs typeface="Calibri"/>
                <a:sym typeface="Calibri"/>
              </a:rPr>
              <a:t>4</a:t>
            </a:r>
            <a:endParaRPr b="0" i="0" sz="900" u="none" cap="none" strike="noStrike">
              <a:solidFill>
                <a:schemeClr val="dk1"/>
              </a:solidFill>
              <a:latin typeface="Calibri"/>
              <a:ea typeface="Calibri"/>
              <a:cs typeface="Calibri"/>
              <a:sym typeface="Calibri"/>
            </a:endParaRPr>
          </a:p>
        </p:txBody>
      </p:sp>
      <p:sp>
        <p:nvSpPr>
          <p:cNvPr id="1466" name="Google Shape;1466;p39"/>
          <p:cNvSpPr/>
          <p:nvPr/>
        </p:nvSpPr>
        <p:spPr>
          <a:xfrm>
            <a:off x="5349240" y="1234440"/>
            <a:ext cx="640080" cy="18288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4B5563"/>
              </a:buClr>
              <a:buSzPts val="800"/>
              <a:buFont typeface="Calibri"/>
              <a:buNone/>
            </a:pPr>
            <a:r>
              <a:rPr b="0" i="1" lang="en-US" sz="800" u="none" cap="none" strike="noStrike">
                <a:solidFill>
                  <a:srgbClr val="4B5563"/>
                </a:solidFill>
                <a:latin typeface="Calibri"/>
                <a:ea typeface="Calibri"/>
                <a:cs typeface="Calibri"/>
                <a:sym typeface="Calibri"/>
              </a:rPr>
              <a:t>answer</a:t>
            </a:r>
            <a:endParaRPr b="0" i="0" sz="800" u="none" cap="none" strike="noStrike">
              <a:solidFill>
                <a:schemeClr val="dk1"/>
              </a:solidFill>
              <a:latin typeface="Calibri"/>
              <a:ea typeface="Calibri"/>
              <a:cs typeface="Calibri"/>
              <a:sym typeface="Calibri"/>
            </a:endParaRPr>
          </a:p>
        </p:txBody>
      </p:sp>
      <p:sp>
        <p:nvSpPr>
          <p:cNvPr id="1467" name="Google Shape;1467;p39"/>
          <p:cNvSpPr/>
          <p:nvPr/>
        </p:nvSpPr>
        <p:spPr>
          <a:xfrm>
            <a:off x="365760" y="1188720"/>
            <a:ext cx="2697480" cy="27432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6B7280"/>
              </a:buClr>
              <a:buSzPts val="750"/>
              <a:buFont typeface="Calibri"/>
              <a:buNone/>
            </a:pPr>
            <a:r>
              <a:rPr b="0" i="1" lang="en-US" sz="750" u="none" cap="none" strike="noStrike">
                <a:solidFill>
                  <a:srgbClr val="6B7280"/>
                </a:solidFill>
                <a:latin typeface="Calibri"/>
                <a:ea typeface="Calibri"/>
                <a:cs typeface="Calibri"/>
                <a:sym typeface="Calibri"/>
              </a:rPr>
              <a:t>⤷  user_id unlocks her saved preferences — even on a brand-new thread</a:t>
            </a:r>
            <a:endParaRPr b="0" i="0" sz="750" u="none" cap="none" strike="noStrike">
              <a:solidFill>
                <a:schemeClr val="dk1"/>
              </a:solidFill>
              <a:latin typeface="Calibri"/>
              <a:ea typeface="Calibri"/>
              <a:cs typeface="Calibri"/>
              <a:sym typeface="Calibri"/>
            </a:endParaRPr>
          </a:p>
        </p:txBody>
      </p:sp>
      <p:cxnSp>
        <p:nvCxnSpPr>
          <p:cNvPr id="1468" name="Google Shape;1468;p39"/>
          <p:cNvCxnSpPr/>
          <p:nvPr/>
        </p:nvCxnSpPr>
        <p:spPr>
          <a:xfrm flipH="1">
            <a:off x="1645920" y="2240280"/>
            <a:ext cx="1828800" cy="365700"/>
          </a:xfrm>
          <a:prstGeom prst="straightConnector1">
            <a:avLst/>
          </a:prstGeom>
          <a:noFill/>
          <a:ln cap="flat" cmpd="sng" w="15875">
            <a:solidFill>
              <a:srgbClr val="4B5563"/>
            </a:solidFill>
            <a:prstDash val="solid"/>
            <a:round/>
            <a:headEnd len="med" w="med" type="triangle"/>
            <a:tailEnd len="med" w="med" type="triangle"/>
          </a:ln>
        </p:spPr>
      </p:cxnSp>
      <p:sp>
        <p:nvSpPr>
          <p:cNvPr id="1469" name="Google Shape;1469;p39"/>
          <p:cNvSpPr/>
          <p:nvPr/>
        </p:nvSpPr>
        <p:spPr>
          <a:xfrm>
            <a:off x="2555358" y="2302119"/>
            <a:ext cx="183000" cy="183000"/>
          </a:xfrm>
          <a:prstGeom prst="ellipse">
            <a:avLst/>
          </a:prstGeom>
          <a:solidFill>
            <a:srgbClr val="1F2937"/>
          </a:solidFill>
          <a:ln cap="flat" cmpd="sng" w="12700">
            <a:solidFill>
              <a:srgbClr val="1F293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0" name="Google Shape;1470;p39"/>
          <p:cNvSpPr/>
          <p:nvPr/>
        </p:nvSpPr>
        <p:spPr>
          <a:xfrm>
            <a:off x="2555358" y="2302119"/>
            <a:ext cx="183000" cy="183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900"/>
              <a:buFont typeface="Calibri"/>
              <a:buNone/>
            </a:pPr>
            <a:r>
              <a:rPr b="1" i="0" lang="en-US" sz="900" u="none" cap="none" strike="noStrike">
                <a:solidFill>
                  <a:srgbClr val="FFFFFF"/>
                </a:solidFill>
                <a:latin typeface="Calibri"/>
                <a:ea typeface="Calibri"/>
                <a:cs typeface="Calibri"/>
                <a:sym typeface="Calibri"/>
              </a:rPr>
              <a:t>2</a:t>
            </a:r>
            <a:endParaRPr b="0" i="0" sz="900" u="none" cap="none" strike="noStrike">
              <a:solidFill>
                <a:schemeClr val="dk1"/>
              </a:solidFill>
              <a:latin typeface="Calibri"/>
              <a:ea typeface="Calibri"/>
              <a:cs typeface="Calibri"/>
              <a:sym typeface="Calibri"/>
            </a:endParaRPr>
          </a:p>
        </p:txBody>
      </p:sp>
      <p:sp>
        <p:nvSpPr>
          <p:cNvPr id="1471" name="Google Shape;1471;p39"/>
          <p:cNvSpPr/>
          <p:nvPr/>
        </p:nvSpPr>
        <p:spPr>
          <a:xfrm>
            <a:off x="1284950" y="2267975"/>
            <a:ext cx="1143000" cy="183000"/>
          </a:xfrm>
          <a:prstGeom prst="rect">
            <a:avLst/>
          </a:prstGeom>
          <a:noFill/>
          <a:ln>
            <a:noFill/>
          </a:ln>
        </p:spPr>
        <p:txBody>
          <a:bodyPr anchorCtr="0" anchor="ctr" bIns="0" lIns="0" spcFirstLastPara="1" rIns="0" wrap="square" tIns="0">
            <a:noAutofit/>
          </a:bodyPr>
          <a:lstStyle/>
          <a:p>
            <a:pPr indent="0" lvl="0" marL="0" marR="0" rtl="0" algn="r">
              <a:spcBef>
                <a:spcPts val="0"/>
              </a:spcBef>
              <a:spcAft>
                <a:spcPts val="0"/>
              </a:spcAft>
              <a:buClr>
                <a:srgbClr val="4B5563"/>
              </a:buClr>
              <a:buSzPts val="750"/>
              <a:buFont typeface="Calibri"/>
              <a:buNone/>
            </a:pPr>
            <a:r>
              <a:rPr b="0" i="1" lang="en-US" sz="750" u="none" cap="none" strike="noStrike">
                <a:solidFill>
                  <a:srgbClr val="4B5563"/>
                </a:solidFill>
                <a:latin typeface="Calibri"/>
                <a:ea typeface="Calibri"/>
                <a:cs typeface="Calibri"/>
                <a:sym typeface="Calibri"/>
              </a:rPr>
              <a:t>delegate ⇄ summary</a:t>
            </a:r>
            <a:endParaRPr b="0" i="0" sz="750" u="none" cap="none" strike="noStrike">
              <a:solidFill>
                <a:schemeClr val="dk1"/>
              </a:solidFill>
              <a:latin typeface="Calibri"/>
              <a:ea typeface="Calibri"/>
              <a:cs typeface="Calibri"/>
              <a:sym typeface="Calibri"/>
            </a:endParaRPr>
          </a:p>
        </p:txBody>
      </p:sp>
      <p:cxnSp>
        <p:nvCxnSpPr>
          <p:cNvPr id="1472" name="Google Shape;1472;p39"/>
          <p:cNvCxnSpPr/>
          <p:nvPr/>
        </p:nvCxnSpPr>
        <p:spPr>
          <a:xfrm>
            <a:off x="5669280" y="2240280"/>
            <a:ext cx="1828800" cy="365760"/>
          </a:xfrm>
          <a:prstGeom prst="straightConnector1">
            <a:avLst/>
          </a:prstGeom>
          <a:noFill/>
          <a:ln cap="flat" cmpd="sng" w="15875">
            <a:solidFill>
              <a:srgbClr val="4B5563"/>
            </a:solidFill>
            <a:prstDash val="solid"/>
            <a:round/>
            <a:headEnd len="med" w="med" type="triangle"/>
            <a:tailEnd len="med" w="med" type="triangle"/>
          </a:ln>
        </p:spPr>
      </p:cxnSp>
      <p:sp>
        <p:nvSpPr>
          <p:cNvPr id="1473" name="Google Shape;1473;p39"/>
          <p:cNvSpPr/>
          <p:nvPr/>
        </p:nvSpPr>
        <p:spPr>
          <a:xfrm>
            <a:off x="6629400" y="2331720"/>
            <a:ext cx="182880" cy="182880"/>
          </a:xfrm>
          <a:prstGeom prst="ellipse">
            <a:avLst/>
          </a:prstGeom>
          <a:solidFill>
            <a:srgbClr val="1F2937"/>
          </a:solidFill>
          <a:ln cap="flat" cmpd="sng" w="12700">
            <a:solidFill>
              <a:srgbClr val="1F293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4" name="Google Shape;1474;p39"/>
          <p:cNvSpPr/>
          <p:nvPr/>
        </p:nvSpPr>
        <p:spPr>
          <a:xfrm>
            <a:off x="6629400" y="2331720"/>
            <a:ext cx="182880" cy="18288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900"/>
              <a:buFont typeface="Calibri"/>
              <a:buNone/>
            </a:pPr>
            <a:r>
              <a:rPr b="1" i="0" lang="en-US" sz="900" u="none" cap="none" strike="noStrike">
                <a:solidFill>
                  <a:srgbClr val="FFFFFF"/>
                </a:solidFill>
                <a:latin typeface="Calibri"/>
                <a:ea typeface="Calibri"/>
                <a:cs typeface="Calibri"/>
                <a:sym typeface="Calibri"/>
              </a:rPr>
              <a:t>3</a:t>
            </a:r>
            <a:endParaRPr b="0" i="0" sz="900" u="none" cap="none" strike="noStrike">
              <a:solidFill>
                <a:schemeClr val="dk1"/>
              </a:solidFill>
              <a:latin typeface="Calibri"/>
              <a:ea typeface="Calibri"/>
              <a:cs typeface="Calibri"/>
              <a:sym typeface="Calibri"/>
            </a:endParaRPr>
          </a:p>
        </p:txBody>
      </p:sp>
      <p:sp>
        <p:nvSpPr>
          <p:cNvPr id="1475" name="Google Shape;1475;p39"/>
          <p:cNvSpPr/>
          <p:nvPr/>
        </p:nvSpPr>
        <p:spPr>
          <a:xfrm>
            <a:off x="7004550" y="2302178"/>
            <a:ext cx="868800" cy="183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4B5563"/>
              </a:buClr>
              <a:buSzPts val="750"/>
              <a:buFont typeface="Calibri"/>
              <a:buNone/>
            </a:pPr>
            <a:r>
              <a:rPr b="0" i="1" lang="en-US" sz="750" u="none" cap="none" strike="noStrike">
                <a:solidFill>
                  <a:srgbClr val="4B5563"/>
                </a:solidFill>
                <a:latin typeface="Calibri"/>
                <a:ea typeface="Calibri"/>
                <a:cs typeface="Calibri"/>
                <a:sym typeface="Calibri"/>
              </a:rPr>
              <a:t>delegate ⇄ summary</a:t>
            </a:r>
            <a:endParaRPr b="0" i="0" sz="750" u="none" cap="none" strike="noStrike">
              <a:solidFill>
                <a:schemeClr val="dk1"/>
              </a:solidFill>
              <a:latin typeface="Calibri"/>
              <a:ea typeface="Calibri"/>
              <a:cs typeface="Calibri"/>
              <a:sym typeface="Calibri"/>
            </a:endParaRPr>
          </a:p>
        </p:txBody>
      </p:sp>
      <p:cxnSp>
        <p:nvCxnSpPr>
          <p:cNvPr id="1476" name="Google Shape;1476;p39"/>
          <p:cNvCxnSpPr>
            <a:stCxn id="1440" idx="2"/>
          </p:cNvCxnSpPr>
          <p:nvPr/>
        </p:nvCxnSpPr>
        <p:spPr>
          <a:xfrm>
            <a:off x="1645950" y="3609848"/>
            <a:ext cx="1737300" cy="459300"/>
          </a:xfrm>
          <a:prstGeom prst="straightConnector1">
            <a:avLst/>
          </a:prstGeom>
          <a:noFill/>
          <a:ln cap="flat" cmpd="sng" w="12700">
            <a:solidFill>
              <a:srgbClr val="C74634"/>
            </a:solidFill>
            <a:prstDash val="dash"/>
            <a:round/>
            <a:headEnd len="med" w="med" type="triangle"/>
            <a:tailEnd len="med" w="med" type="triangle"/>
          </a:ln>
        </p:spPr>
      </p:cxnSp>
      <p:sp>
        <p:nvSpPr>
          <p:cNvPr id="1477" name="Google Shape;1477;p39"/>
          <p:cNvSpPr/>
          <p:nvPr/>
        </p:nvSpPr>
        <p:spPr>
          <a:xfrm>
            <a:off x="2125980" y="3813000"/>
            <a:ext cx="183000" cy="183000"/>
          </a:xfrm>
          <a:prstGeom prst="ellipse">
            <a:avLst/>
          </a:prstGeom>
          <a:solidFill>
            <a:srgbClr val="C74634"/>
          </a:solidFill>
          <a:ln cap="flat" cmpd="sng" w="12700">
            <a:solidFill>
              <a:srgbClr val="C7463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8" name="Google Shape;1478;p39"/>
          <p:cNvSpPr/>
          <p:nvPr/>
        </p:nvSpPr>
        <p:spPr>
          <a:xfrm>
            <a:off x="2125980" y="3813000"/>
            <a:ext cx="183000" cy="183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900"/>
              <a:buFont typeface="Calibri"/>
              <a:buNone/>
            </a:pPr>
            <a:r>
              <a:rPr b="1" i="0" lang="en-US" sz="900" u="none" cap="none" strike="noStrike">
                <a:solidFill>
                  <a:srgbClr val="FFFFFF"/>
                </a:solidFill>
                <a:latin typeface="Calibri"/>
                <a:ea typeface="Calibri"/>
                <a:cs typeface="Calibri"/>
                <a:sym typeface="Calibri"/>
              </a:rPr>
              <a:t>A</a:t>
            </a:r>
            <a:endParaRPr b="0" i="0" sz="900" u="none" cap="none" strike="noStrike">
              <a:solidFill>
                <a:schemeClr val="dk1"/>
              </a:solidFill>
              <a:latin typeface="Calibri"/>
              <a:ea typeface="Calibri"/>
              <a:cs typeface="Calibri"/>
              <a:sym typeface="Calibri"/>
            </a:endParaRPr>
          </a:p>
        </p:txBody>
      </p:sp>
      <p:cxnSp>
        <p:nvCxnSpPr>
          <p:cNvPr id="1479" name="Google Shape;1479;p39"/>
          <p:cNvCxnSpPr>
            <a:stCxn id="1451" idx="2"/>
          </p:cNvCxnSpPr>
          <p:nvPr/>
        </p:nvCxnSpPr>
        <p:spPr>
          <a:xfrm flipH="1">
            <a:off x="5760750" y="3538672"/>
            <a:ext cx="1737300" cy="530400"/>
          </a:xfrm>
          <a:prstGeom prst="straightConnector1">
            <a:avLst/>
          </a:prstGeom>
          <a:noFill/>
          <a:ln cap="flat" cmpd="sng" w="12700">
            <a:solidFill>
              <a:srgbClr val="C74634"/>
            </a:solidFill>
            <a:prstDash val="dash"/>
            <a:round/>
            <a:headEnd len="med" w="med" type="triangle"/>
            <a:tailEnd len="med" w="med" type="triangle"/>
          </a:ln>
        </p:spPr>
      </p:cxnSp>
      <p:sp>
        <p:nvSpPr>
          <p:cNvPr id="1480" name="Google Shape;1480;p39"/>
          <p:cNvSpPr/>
          <p:nvPr/>
        </p:nvSpPr>
        <p:spPr>
          <a:xfrm>
            <a:off x="6673215" y="3794725"/>
            <a:ext cx="183000" cy="183000"/>
          </a:xfrm>
          <a:prstGeom prst="ellipse">
            <a:avLst/>
          </a:prstGeom>
          <a:solidFill>
            <a:srgbClr val="C74634"/>
          </a:solidFill>
          <a:ln cap="flat" cmpd="sng" w="12700">
            <a:solidFill>
              <a:srgbClr val="C7463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1" name="Google Shape;1481;p39"/>
          <p:cNvSpPr/>
          <p:nvPr/>
        </p:nvSpPr>
        <p:spPr>
          <a:xfrm>
            <a:off x="6673215" y="3794725"/>
            <a:ext cx="183000" cy="183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900"/>
              <a:buFont typeface="Calibri"/>
              <a:buNone/>
            </a:pPr>
            <a:r>
              <a:rPr b="1" i="0" lang="en-US" sz="900" u="none" cap="none" strike="noStrike">
                <a:solidFill>
                  <a:srgbClr val="FFFFFF"/>
                </a:solidFill>
                <a:latin typeface="Calibri"/>
                <a:ea typeface="Calibri"/>
                <a:cs typeface="Calibri"/>
                <a:sym typeface="Calibri"/>
              </a:rPr>
              <a:t>B</a:t>
            </a:r>
            <a:endParaRPr b="0" i="0" sz="900" u="none" cap="none" strike="noStrike">
              <a:solidFill>
                <a:schemeClr val="dk1"/>
              </a:solidFill>
              <a:latin typeface="Calibri"/>
              <a:ea typeface="Calibri"/>
              <a:cs typeface="Calibri"/>
              <a:sym typeface="Calibri"/>
            </a:endParaRPr>
          </a:p>
        </p:txBody>
      </p:sp>
      <p:sp>
        <p:nvSpPr>
          <p:cNvPr id="1482" name="Google Shape;1482;p39"/>
          <p:cNvSpPr/>
          <p:nvPr/>
        </p:nvSpPr>
        <p:spPr>
          <a:xfrm>
            <a:off x="365760" y="4846320"/>
            <a:ext cx="8412480" cy="27432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4B5563"/>
              </a:buClr>
              <a:buSzPts val="950"/>
              <a:buFont typeface="Calibri"/>
              <a:buNone/>
            </a:pPr>
            <a:r>
              <a:rPr b="0" i="1" lang="en-US" sz="950" u="none" cap="none" strike="noStrike">
                <a:solidFill>
                  <a:srgbClr val="4B5563"/>
                </a:solidFill>
                <a:latin typeface="Calibri"/>
                <a:ea typeface="Calibri"/>
                <a:cs typeface="Calibri"/>
                <a:sym typeface="Calibri"/>
              </a:rPr>
              <a:t>One orchestrator, two specialists, one database. The supervisor plans and synthesises; each specialist runs its own ReAct loop against a focused tool surface; everything they retrieve and remember lives on Oracle.</a:t>
            </a:r>
            <a:endParaRPr b="0" i="0" sz="950" u="none" cap="none" strike="noStrike">
              <a:solidFill>
                <a:schemeClr val="dk1"/>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487" name="Shape 1487"/>
        <p:cNvGrpSpPr/>
        <p:nvPr/>
      </p:nvGrpSpPr>
      <p:grpSpPr>
        <a:xfrm>
          <a:off x="0" y="0"/>
          <a:ext cx="0" cy="0"/>
          <a:chOff x="0" y="0"/>
          <a:chExt cx="0" cy="0"/>
        </a:xfrm>
      </p:grpSpPr>
      <p:sp>
        <p:nvSpPr>
          <p:cNvPr id="1488" name="Google Shape;1488;p40"/>
          <p:cNvSpPr/>
          <p:nvPr/>
        </p:nvSpPr>
        <p:spPr>
          <a:xfrm>
            <a:off x="365760" y="164592"/>
            <a:ext cx="8412480" cy="36576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1F2937"/>
              </a:buClr>
              <a:buSzPts val="1800"/>
              <a:buFont typeface="Calibri"/>
              <a:buNone/>
            </a:pPr>
            <a:r>
              <a:rPr b="1" i="0" lang="en-US" sz="1800" u="none" cap="none" strike="noStrike">
                <a:solidFill>
                  <a:srgbClr val="1F2937"/>
                </a:solidFill>
                <a:latin typeface="Calibri"/>
                <a:ea typeface="Calibri"/>
                <a:cs typeface="Calibri"/>
                <a:sym typeface="Calibri"/>
              </a:rPr>
              <a:t>Supervisor memory: short-term + long-term, both on Oracle</a:t>
            </a:r>
            <a:endParaRPr b="0" i="0" sz="1800" u="none" cap="none" strike="noStrike">
              <a:solidFill>
                <a:schemeClr val="dk1"/>
              </a:solidFill>
              <a:latin typeface="Calibri"/>
              <a:ea typeface="Calibri"/>
              <a:cs typeface="Calibri"/>
              <a:sym typeface="Calibri"/>
            </a:endParaRPr>
          </a:p>
        </p:txBody>
      </p:sp>
      <p:sp>
        <p:nvSpPr>
          <p:cNvPr id="1489" name="Google Shape;1489;p40"/>
          <p:cNvSpPr/>
          <p:nvPr/>
        </p:nvSpPr>
        <p:spPr>
          <a:xfrm>
            <a:off x="7772400" y="201168"/>
            <a:ext cx="914400" cy="274320"/>
          </a:xfrm>
          <a:prstGeom prst="rect">
            <a:avLst/>
          </a:prstGeom>
          <a:noFill/>
          <a:ln>
            <a:noFill/>
          </a:ln>
        </p:spPr>
        <p:txBody>
          <a:bodyPr anchorCtr="0" anchor="ctr" bIns="0" lIns="0" spcFirstLastPara="1" rIns="0" wrap="square" tIns="0">
            <a:noAutofit/>
          </a:bodyPr>
          <a:lstStyle/>
          <a:p>
            <a:pPr indent="0" lvl="0" marL="0" marR="0" rtl="0" algn="r">
              <a:spcBef>
                <a:spcPts val="0"/>
              </a:spcBef>
              <a:spcAft>
                <a:spcPts val="0"/>
              </a:spcAft>
              <a:buClr>
                <a:srgbClr val="C74634"/>
              </a:buClr>
              <a:buSzPts val="1100"/>
              <a:buFont typeface="Calibri"/>
              <a:buNone/>
            </a:pPr>
            <a:r>
              <a:rPr b="1" i="0" lang="en-US" sz="1100" u="none" cap="none" strike="noStrike">
                <a:solidFill>
                  <a:srgbClr val="C74634"/>
                </a:solidFill>
                <a:latin typeface="Calibri"/>
                <a:ea typeface="Calibri"/>
                <a:cs typeface="Calibri"/>
                <a:sym typeface="Calibri"/>
              </a:rPr>
              <a:t>ORACLE</a:t>
            </a:r>
            <a:endParaRPr b="0" i="0" sz="1100" u="none" cap="none" strike="noStrike">
              <a:solidFill>
                <a:schemeClr val="dk1"/>
              </a:solidFill>
              <a:latin typeface="Calibri"/>
              <a:ea typeface="Calibri"/>
              <a:cs typeface="Calibri"/>
              <a:sym typeface="Calibri"/>
            </a:endParaRPr>
          </a:p>
        </p:txBody>
      </p:sp>
      <p:sp>
        <p:nvSpPr>
          <p:cNvPr id="1490" name="Google Shape;1490;p40"/>
          <p:cNvSpPr/>
          <p:nvPr/>
        </p:nvSpPr>
        <p:spPr>
          <a:xfrm>
            <a:off x="457200" y="640080"/>
            <a:ext cx="2377440" cy="18288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4B5563"/>
              </a:buClr>
              <a:buSzPts val="900"/>
              <a:buFont typeface="Calibri"/>
              <a:buNone/>
            </a:pPr>
            <a:r>
              <a:rPr b="1" i="1" lang="en-US" sz="900" u="none" cap="none" strike="noStrike">
                <a:solidFill>
                  <a:srgbClr val="4B5563"/>
                </a:solidFill>
                <a:latin typeface="Calibri"/>
                <a:ea typeface="Calibri"/>
                <a:cs typeface="Calibri"/>
                <a:sym typeface="Calibri"/>
              </a:rPr>
              <a:t>⏱  this conversation's timeline</a:t>
            </a:r>
            <a:endParaRPr b="0" i="0" sz="900" u="none" cap="none" strike="noStrike">
              <a:solidFill>
                <a:schemeClr val="dk1"/>
              </a:solidFill>
              <a:latin typeface="Calibri"/>
              <a:ea typeface="Calibri"/>
              <a:cs typeface="Calibri"/>
              <a:sym typeface="Calibri"/>
            </a:endParaRPr>
          </a:p>
        </p:txBody>
      </p:sp>
      <p:sp>
        <p:nvSpPr>
          <p:cNvPr id="1491" name="Google Shape;1491;p40"/>
          <p:cNvSpPr/>
          <p:nvPr/>
        </p:nvSpPr>
        <p:spPr>
          <a:xfrm>
            <a:off x="457200" y="822960"/>
            <a:ext cx="2377440" cy="164592"/>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6B7280"/>
              </a:buClr>
              <a:buSzPts val="750"/>
              <a:buFont typeface="Calibri"/>
              <a:buNone/>
            </a:pPr>
            <a:r>
              <a:rPr b="0" i="0" lang="en-US" sz="750" u="none" cap="none" strike="noStrike">
                <a:solidFill>
                  <a:srgbClr val="6B7280"/>
                </a:solidFill>
                <a:latin typeface="Calibri"/>
                <a:ea typeface="Calibri"/>
                <a:cs typeface="Calibri"/>
                <a:sym typeface="Calibri"/>
              </a:rPr>
              <a:t>framework-managed · every step</a:t>
            </a:r>
            <a:endParaRPr b="0" i="0" sz="750" u="none" cap="none" strike="noStrike">
              <a:solidFill>
                <a:schemeClr val="dk1"/>
              </a:solidFill>
              <a:latin typeface="Calibri"/>
              <a:ea typeface="Calibri"/>
              <a:cs typeface="Calibri"/>
              <a:sym typeface="Calibri"/>
            </a:endParaRPr>
          </a:p>
        </p:txBody>
      </p:sp>
      <p:sp>
        <p:nvSpPr>
          <p:cNvPr id="1492" name="Google Shape;1492;p40"/>
          <p:cNvSpPr/>
          <p:nvPr/>
        </p:nvSpPr>
        <p:spPr>
          <a:xfrm>
            <a:off x="6309360" y="640080"/>
            <a:ext cx="2377440" cy="18288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4B5563"/>
              </a:buClr>
              <a:buSzPts val="900"/>
              <a:buFont typeface="Calibri"/>
              <a:buNone/>
            </a:pPr>
            <a:r>
              <a:rPr b="1" i="1" lang="en-US" sz="900" u="none" cap="none" strike="noStrike">
                <a:solidFill>
                  <a:srgbClr val="4B5563"/>
                </a:solidFill>
                <a:latin typeface="Calibri"/>
                <a:ea typeface="Calibri"/>
                <a:cs typeface="Calibri"/>
                <a:sym typeface="Calibri"/>
              </a:rPr>
              <a:t>∞  facts that survive every conversation</a:t>
            </a:r>
            <a:endParaRPr b="0" i="0" sz="900" u="none" cap="none" strike="noStrike">
              <a:solidFill>
                <a:schemeClr val="dk1"/>
              </a:solidFill>
              <a:latin typeface="Calibri"/>
              <a:ea typeface="Calibri"/>
              <a:cs typeface="Calibri"/>
              <a:sym typeface="Calibri"/>
            </a:endParaRPr>
          </a:p>
        </p:txBody>
      </p:sp>
      <p:sp>
        <p:nvSpPr>
          <p:cNvPr id="1493" name="Google Shape;1493;p40"/>
          <p:cNvSpPr/>
          <p:nvPr/>
        </p:nvSpPr>
        <p:spPr>
          <a:xfrm>
            <a:off x="6309360" y="822960"/>
            <a:ext cx="2377440" cy="164592"/>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6B7280"/>
              </a:buClr>
              <a:buSzPts val="750"/>
              <a:buFont typeface="Calibri"/>
              <a:buNone/>
            </a:pPr>
            <a:r>
              <a:rPr b="0" i="0" lang="en-US" sz="750" u="none" cap="none" strike="noStrike">
                <a:solidFill>
                  <a:srgbClr val="6B7280"/>
                </a:solidFill>
                <a:latin typeface="Calibri"/>
                <a:ea typeface="Calibri"/>
                <a:cs typeface="Calibri"/>
                <a:sym typeface="Calibri"/>
              </a:rPr>
              <a:t>explicit · tool-called by policy_agent</a:t>
            </a:r>
            <a:endParaRPr b="0" i="0" sz="750" u="none" cap="none" strike="noStrike">
              <a:solidFill>
                <a:schemeClr val="dk1"/>
              </a:solidFill>
              <a:latin typeface="Calibri"/>
              <a:ea typeface="Calibri"/>
              <a:cs typeface="Calibri"/>
              <a:sym typeface="Calibri"/>
            </a:endParaRPr>
          </a:p>
        </p:txBody>
      </p:sp>
      <p:sp>
        <p:nvSpPr>
          <p:cNvPr id="1494" name="Google Shape;1494;p40"/>
          <p:cNvSpPr/>
          <p:nvPr/>
        </p:nvSpPr>
        <p:spPr>
          <a:xfrm>
            <a:off x="502920" y="1051560"/>
            <a:ext cx="2286000" cy="1645920"/>
          </a:xfrm>
          <a:prstGeom prst="can">
            <a:avLst>
              <a:gd fmla="val 25000" name="adj"/>
            </a:avLst>
          </a:prstGeom>
          <a:solidFill>
            <a:srgbClr val="FCEBEB"/>
          </a:solidFill>
          <a:ln cap="flat" cmpd="sng" w="15875">
            <a:solidFill>
              <a:srgbClr val="C7463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5" name="Google Shape;1495;p40"/>
          <p:cNvSpPr/>
          <p:nvPr/>
        </p:nvSpPr>
        <p:spPr>
          <a:xfrm>
            <a:off x="685800" y="1280160"/>
            <a:ext cx="1920240" cy="128016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791F1F"/>
              </a:buClr>
              <a:buSzPts val="1200"/>
              <a:buFont typeface="Calibri"/>
              <a:buNone/>
            </a:pPr>
            <a:r>
              <a:rPr b="1" i="0" lang="en-US" sz="1200" u="none" cap="none" strike="noStrike">
                <a:solidFill>
                  <a:srgbClr val="791F1F"/>
                </a:solidFill>
                <a:latin typeface="Calibri"/>
                <a:ea typeface="Calibri"/>
                <a:cs typeface="Calibri"/>
                <a:sym typeface="Calibri"/>
              </a:rPr>
              <a:t>AsyncOracleSaver</a:t>
            </a:r>
            <a:endParaRPr b="0" i="0" sz="1200" u="none" cap="none" strike="noStrike">
              <a:solidFill>
                <a:schemeClr val="dk1"/>
              </a:solidFill>
              <a:latin typeface="Calibri"/>
              <a:ea typeface="Calibri"/>
              <a:cs typeface="Calibri"/>
              <a:sym typeface="Calibri"/>
            </a:endParaRPr>
          </a:p>
          <a:p>
            <a:pPr indent="0" lvl="0" marL="0" marR="0" rtl="0" algn="ctr">
              <a:spcBef>
                <a:spcPts val="100"/>
              </a:spcBef>
              <a:spcAft>
                <a:spcPts val="0"/>
              </a:spcAft>
              <a:buClr>
                <a:srgbClr val="A32D2D"/>
              </a:buClr>
              <a:buSzPts val="850"/>
              <a:buFont typeface="Calibri"/>
              <a:buNone/>
            </a:pPr>
            <a:r>
              <a:rPr b="0" i="1" lang="en-US" sz="850" u="none" cap="none" strike="noStrike">
                <a:solidFill>
                  <a:srgbClr val="A32D2D"/>
                </a:solidFill>
                <a:latin typeface="Calibri"/>
                <a:ea typeface="Calibri"/>
                <a:cs typeface="Calibri"/>
                <a:sym typeface="Calibri"/>
              </a:rPr>
              <a:t>checkpointer</a:t>
            </a:r>
            <a:endParaRPr b="0" i="0" sz="1200" u="none" cap="none" strike="noStrike">
              <a:solidFill>
                <a:schemeClr val="dk1"/>
              </a:solidFill>
              <a:latin typeface="Calibri"/>
              <a:ea typeface="Calibri"/>
              <a:cs typeface="Calibri"/>
              <a:sym typeface="Calibri"/>
            </a:endParaRPr>
          </a:p>
          <a:p>
            <a:pPr indent="0" lvl="0" marL="0" marR="0" rtl="0" algn="ctr">
              <a:spcBef>
                <a:spcPts val="100"/>
              </a:spcBef>
              <a:spcAft>
                <a:spcPts val="0"/>
              </a:spcAft>
              <a:buClr>
                <a:srgbClr val="000000"/>
              </a:buClr>
              <a:buSzPts val="600"/>
              <a:buFont typeface="Calibri"/>
              <a:buNone/>
            </a:pPr>
            <a:r>
              <a:rPr b="0" i="0" lang="en-US" sz="600" u="none" cap="none" strike="noStrike">
                <a:solidFill>
                  <a:srgbClr val="000000"/>
                </a:solidFill>
                <a:latin typeface="Calibri"/>
                <a:ea typeface="Calibri"/>
                <a:cs typeface="Calibri"/>
                <a:sym typeface="Calibri"/>
              </a:rPr>
              <a:t> </a:t>
            </a:r>
            <a:endParaRPr b="0" i="0" sz="1200" u="none" cap="none" strike="noStrike">
              <a:solidFill>
                <a:schemeClr val="dk1"/>
              </a:solidFill>
              <a:latin typeface="Calibri"/>
              <a:ea typeface="Calibri"/>
              <a:cs typeface="Calibri"/>
              <a:sym typeface="Calibri"/>
            </a:endParaRPr>
          </a:p>
          <a:p>
            <a:pPr indent="0" lvl="0" marL="0" marR="0" rtl="0" algn="ctr">
              <a:spcBef>
                <a:spcPts val="100"/>
              </a:spcBef>
              <a:spcAft>
                <a:spcPts val="0"/>
              </a:spcAft>
              <a:buClr>
                <a:srgbClr val="791F1F"/>
              </a:buClr>
              <a:buSzPts val="950"/>
              <a:buFont typeface="Calibri"/>
              <a:buNone/>
            </a:pPr>
            <a:r>
              <a:rPr b="1" i="0" lang="en-US" sz="950" u="none" cap="none" strike="noStrike">
                <a:solidFill>
                  <a:srgbClr val="791F1F"/>
                </a:solidFill>
                <a:latin typeface="Calibri"/>
                <a:ea typeface="Calibri"/>
                <a:cs typeface="Calibri"/>
                <a:sym typeface="Calibri"/>
              </a:rPr>
              <a:t>short-term · per-thread</a:t>
            </a:r>
            <a:endParaRPr b="0" i="0" sz="1200" u="none" cap="none" strike="noStrike">
              <a:solidFill>
                <a:schemeClr val="dk1"/>
              </a:solidFill>
              <a:latin typeface="Calibri"/>
              <a:ea typeface="Calibri"/>
              <a:cs typeface="Calibri"/>
              <a:sym typeface="Calibri"/>
            </a:endParaRPr>
          </a:p>
          <a:p>
            <a:pPr indent="0" lvl="0" marL="0" marR="0" rtl="0" algn="ctr">
              <a:spcBef>
                <a:spcPts val="100"/>
              </a:spcBef>
              <a:spcAft>
                <a:spcPts val="0"/>
              </a:spcAft>
              <a:buClr>
                <a:srgbClr val="000000"/>
              </a:buClr>
              <a:buSzPts val="400"/>
              <a:buFont typeface="Calibri"/>
              <a:buNone/>
            </a:pPr>
            <a:r>
              <a:rPr b="0" i="0" lang="en-US" sz="400" u="none" cap="none" strike="noStrike">
                <a:solidFill>
                  <a:srgbClr val="000000"/>
                </a:solidFill>
                <a:latin typeface="Calibri"/>
                <a:ea typeface="Calibri"/>
                <a:cs typeface="Calibri"/>
                <a:sym typeface="Calibri"/>
              </a:rPr>
              <a:t> </a:t>
            </a:r>
            <a:endParaRPr b="0" i="0" sz="1200" u="none" cap="none" strike="noStrike">
              <a:solidFill>
                <a:schemeClr val="dk1"/>
              </a:solidFill>
              <a:latin typeface="Calibri"/>
              <a:ea typeface="Calibri"/>
              <a:cs typeface="Calibri"/>
              <a:sym typeface="Calibri"/>
            </a:endParaRPr>
          </a:p>
          <a:p>
            <a:pPr indent="0" lvl="0" marL="0" marR="0" rtl="0" algn="ctr">
              <a:spcBef>
                <a:spcPts val="100"/>
              </a:spcBef>
              <a:spcAft>
                <a:spcPts val="0"/>
              </a:spcAft>
              <a:buClr>
                <a:srgbClr val="A32D2D"/>
              </a:buClr>
              <a:buSzPts val="800"/>
              <a:buFont typeface="Calibri"/>
              <a:buNone/>
            </a:pPr>
            <a:r>
              <a:rPr b="0" i="0" lang="en-US" sz="800" u="none" cap="none" strike="noStrike">
                <a:solidFill>
                  <a:srgbClr val="A32D2D"/>
                </a:solidFill>
                <a:latin typeface="Calibri"/>
                <a:ea typeface="Calibri"/>
                <a:cs typeface="Calibri"/>
                <a:sym typeface="Calibri"/>
              </a:rPr>
              <a:t>scope: </a:t>
            </a:r>
            <a:r>
              <a:rPr b="0" i="0" lang="en-US" sz="800" u="none" cap="none" strike="noStrike">
                <a:solidFill>
                  <a:srgbClr val="791F1F"/>
                </a:solidFill>
                <a:latin typeface="Consolas"/>
                <a:ea typeface="Consolas"/>
                <a:cs typeface="Consolas"/>
                <a:sym typeface="Consolas"/>
              </a:rPr>
              <a:t>thread_id</a:t>
            </a:r>
            <a:endParaRPr b="0" i="0" sz="1200" u="none" cap="none" strike="noStrike">
              <a:solidFill>
                <a:schemeClr val="dk1"/>
              </a:solidFill>
              <a:latin typeface="Calibri"/>
              <a:ea typeface="Calibri"/>
              <a:cs typeface="Calibri"/>
              <a:sym typeface="Calibri"/>
            </a:endParaRPr>
          </a:p>
          <a:p>
            <a:pPr indent="0" lvl="0" marL="0" marR="0" rtl="0" algn="ctr">
              <a:spcBef>
                <a:spcPts val="100"/>
              </a:spcBef>
              <a:spcAft>
                <a:spcPts val="0"/>
              </a:spcAft>
              <a:buClr>
                <a:srgbClr val="A32D2D"/>
              </a:buClr>
              <a:buSzPts val="750"/>
              <a:buFont typeface="Calibri"/>
              <a:buNone/>
            </a:pPr>
            <a:r>
              <a:rPr b="0" i="1" lang="en-US" sz="750" u="none" cap="none" strike="noStrike">
                <a:solidFill>
                  <a:srgbClr val="A32D2D"/>
                </a:solidFill>
                <a:latin typeface="Calibri"/>
                <a:ea typeface="Calibri"/>
                <a:cs typeface="Calibri"/>
                <a:sym typeface="Calibri"/>
              </a:rPr>
              <a:t>“demand-plan-soccer-2026Q3”</a:t>
            </a:r>
            <a:endParaRPr b="0" i="0" sz="1200" u="none" cap="none" strike="noStrike">
              <a:solidFill>
                <a:schemeClr val="dk1"/>
              </a:solidFill>
              <a:latin typeface="Calibri"/>
              <a:ea typeface="Calibri"/>
              <a:cs typeface="Calibri"/>
              <a:sym typeface="Calibri"/>
            </a:endParaRPr>
          </a:p>
        </p:txBody>
      </p:sp>
      <p:sp>
        <p:nvSpPr>
          <p:cNvPr id="1496" name="Google Shape;1496;p40"/>
          <p:cNvSpPr/>
          <p:nvPr/>
        </p:nvSpPr>
        <p:spPr>
          <a:xfrm>
            <a:off x="6355080" y="1051560"/>
            <a:ext cx="2286000" cy="1645920"/>
          </a:xfrm>
          <a:prstGeom prst="can">
            <a:avLst>
              <a:gd fmla="val 25000" name="adj"/>
            </a:avLst>
          </a:prstGeom>
          <a:solidFill>
            <a:srgbClr val="FCEBEB"/>
          </a:solidFill>
          <a:ln cap="flat" cmpd="sng" w="15875">
            <a:solidFill>
              <a:srgbClr val="C7463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7" name="Google Shape;1497;p40"/>
          <p:cNvSpPr/>
          <p:nvPr/>
        </p:nvSpPr>
        <p:spPr>
          <a:xfrm>
            <a:off x="6537960" y="1280160"/>
            <a:ext cx="1920240" cy="128016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791F1F"/>
              </a:buClr>
              <a:buSzPts val="1200"/>
              <a:buFont typeface="Calibri"/>
              <a:buNone/>
            </a:pPr>
            <a:r>
              <a:rPr b="1" i="0" lang="en-US" sz="1200" u="none" cap="none" strike="noStrike">
                <a:solidFill>
                  <a:srgbClr val="791F1F"/>
                </a:solidFill>
                <a:latin typeface="Calibri"/>
                <a:ea typeface="Calibri"/>
                <a:cs typeface="Calibri"/>
                <a:sym typeface="Calibri"/>
              </a:rPr>
              <a:t>AsyncOracleStore</a:t>
            </a:r>
            <a:endParaRPr b="0" i="0" sz="1200" u="none" cap="none" strike="noStrike">
              <a:solidFill>
                <a:schemeClr val="dk1"/>
              </a:solidFill>
              <a:latin typeface="Calibri"/>
              <a:ea typeface="Calibri"/>
              <a:cs typeface="Calibri"/>
              <a:sym typeface="Calibri"/>
            </a:endParaRPr>
          </a:p>
          <a:p>
            <a:pPr indent="0" lvl="0" marL="0" marR="0" rtl="0" algn="ctr">
              <a:spcBef>
                <a:spcPts val="100"/>
              </a:spcBef>
              <a:spcAft>
                <a:spcPts val="0"/>
              </a:spcAft>
              <a:buClr>
                <a:srgbClr val="A32D2D"/>
              </a:buClr>
              <a:buSzPts val="850"/>
              <a:buFont typeface="Calibri"/>
              <a:buNone/>
            </a:pPr>
            <a:r>
              <a:rPr b="0" i="1" lang="en-US" sz="850" u="none" cap="none" strike="noStrike">
                <a:solidFill>
                  <a:srgbClr val="A32D2D"/>
                </a:solidFill>
                <a:latin typeface="Calibri"/>
                <a:ea typeface="Calibri"/>
                <a:cs typeface="Calibri"/>
                <a:sym typeface="Calibri"/>
              </a:rPr>
              <a:t>store</a:t>
            </a:r>
            <a:endParaRPr b="0" i="0" sz="1200" u="none" cap="none" strike="noStrike">
              <a:solidFill>
                <a:schemeClr val="dk1"/>
              </a:solidFill>
              <a:latin typeface="Calibri"/>
              <a:ea typeface="Calibri"/>
              <a:cs typeface="Calibri"/>
              <a:sym typeface="Calibri"/>
            </a:endParaRPr>
          </a:p>
          <a:p>
            <a:pPr indent="0" lvl="0" marL="0" marR="0" rtl="0" algn="ctr">
              <a:spcBef>
                <a:spcPts val="100"/>
              </a:spcBef>
              <a:spcAft>
                <a:spcPts val="0"/>
              </a:spcAft>
              <a:buClr>
                <a:srgbClr val="000000"/>
              </a:buClr>
              <a:buSzPts val="600"/>
              <a:buFont typeface="Calibri"/>
              <a:buNone/>
            </a:pPr>
            <a:r>
              <a:rPr b="0" i="0" lang="en-US" sz="600" u="none" cap="none" strike="noStrike">
                <a:solidFill>
                  <a:srgbClr val="000000"/>
                </a:solidFill>
                <a:latin typeface="Calibri"/>
                <a:ea typeface="Calibri"/>
                <a:cs typeface="Calibri"/>
                <a:sym typeface="Calibri"/>
              </a:rPr>
              <a:t> </a:t>
            </a:r>
            <a:endParaRPr b="0" i="0" sz="1200" u="none" cap="none" strike="noStrike">
              <a:solidFill>
                <a:schemeClr val="dk1"/>
              </a:solidFill>
              <a:latin typeface="Calibri"/>
              <a:ea typeface="Calibri"/>
              <a:cs typeface="Calibri"/>
              <a:sym typeface="Calibri"/>
            </a:endParaRPr>
          </a:p>
          <a:p>
            <a:pPr indent="0" lvl="0" marL="0" marR="0" rtl="0" algn="ctr">
              <a:spcBef>
                <a:spcPts val="100"/>
              </a:spcBef>
              <a:spcAft>
                <a:spcPts val="0"/>
              </a:spcAft>
              <a:buClr>
                <a:srgbClr val="791F1F"/>
              </a:buClr>
              <a:buSzPts val="950"/>
              <a:buFont typeface="Calibri"/>
              <a:buNone/>
            </a:pPr>
            <a:r>
              <a:rPr b="1" i="0" lang="en-US" sz="950" u="none" cap="none" strike="noStrike">
                <a:solidFill>
                  <a:srgbClr val="791F1F"/>
                </a:solidFill>
                <a:latin typeface="Calibri"/>
                <a:ea typeface="Calibri"/>
                <a:cs typeface="Calibri"/>
                <a:sym typeface="Calibri"/>
              </a:rPr>
              <a:t>long-term · cross-thread</a:t>
            </a:r>
            <a:endParaRPr b="0" i="0" sz="1200" u="none" cap="none" strike="noStrike">
              <a:solidFill>
                <a:schemeClr val="dk1"/>
              </a:solidFill>
              <a:latin typeface="Calibri"/>
              <a:ea typeface="Calibri"/>
              <a:cs typeface="Calibri"/>
              <a:sym typeface="Calibri"/>
            </a:endParaRPr>
          </a:p>
          <a:p>
            <a:pPr indent="0" lvl="0" marL="0" marR="0" rtl="0" algn="ctr">
              <a:spcBef>
                <a:spcPts val="100"/>
              </a:spcBef>
              <a:spcAft>
                <a:spcPts val="0"/>
              </a:spcAft>
              <a:buClr>
                <a:srgbClr val="000000"/>
              </a:buClr>
              <a:buSzPts val="400"/>
              <a:buFont typeface="Calibri"/>
              <a:buNone/>
            </a:pPr>
            <a:r>
              <a:rPr b="0" i="0" lang="en-US" sz="400" u="none" cap="none" strike="noStrike">
                <a:solidFill>
                  <a:srgbClr val="000000"/>
                </a:solidFill>
                <a:latin typeface="Calibri"/>
                <a:ea typeface="Calibri"/>
                <a:cs typeface="Calibri"/>
                <a:sym typeface="Calibri"/>
              </a:rPr>
              <a:t> </a:t>
            </a:r>
            <a:endParaRPr b="0" i="0" sz="1200" u="none" cap="none" strike="noStrike">
              <a:solidFill>
                <a:schemeClr val="dk1"/>
              </a:solidFill>
              <a:latin typeface="Calibri"/>
              <a:ea typeface="Calibri"/>
              <a:cs typeface="Calibri"/>
              <a:sym typeface="Calibri"/>
            </a:endParaRPr>
          </a:p>
          <a:p>
            <a:pPr indent="0" lvl="0" marL="0" marR="0" rtl="0" algn="ctr">
              <a:spcBef>
                <a:spcPts val="100"/>
              </a:spcBef>
              <a:spcAft>
                <a:spcPts val="0"/>
              </a:spcAft>
              <a:buClr>
                <a:srgbClr val="A32D2D"/>
              </a:buClr>
              <a:buSzPts val="800"/>
              <a:buFont typeface="Calibri"/>
              <a:buNone/>
            </a:pPr>
            <a:r>
              <a:rPr b="0" i="0" lang="en-US" sz="800" u="none" cap="none" strike="noStrike">
                <a:solidFill>
                  <a:srgbClr val="A32D2D"/>
                </a:solidFill>
                <a:latin typeface="Calibri"/>
                <a:ea typeface="Calibri"/>
                <a:cs typeface="Calibri"/>
                <a:sym typeface="Calibri"/>
              </a:rPr>
              <a:t>scope: </a:t>
            </a:r>
            <a:r>
              <a:rPr b="0" i="1" lang="en-US" sz="800" u="none" cap="none" strike="noStrike">
                <a:solidFill>
                  <a:srgbClr val="791F1F"/>
                </a:solidFill>
                <a:latin typeface="Calibri"/>
                <a:ea typeface="Calibri"/>
                <a:cs typeface="Calibri"/>
                <a:sym typeface="Calibri"/>
              </a:rPr>
              <a:t>namespace tuple</a:t>
            </a:r>
            <a:endParaRPr b="0" i="0" sz="1200" u="none" cap="none" strike="noStrike">
              <a:solidFill>
                <a:schemeClr val="dk1"/>
              </a:solidFill>
              <a:latin typeface="Calibri"/>
              <a:ea typeface="Calibri"/>
              <a:cs typeface="Calibri"/>
              <a:sym typeface="Calibri"/>
            </a:endParaRPr>
          </a:p>
          <a:p>
            <a:pPr indent="0" lvl="0" marL="0" marR="0" rtl="0" algn="ctr">
              <a:spcBef>
                <a:spcPts val="100"/>
              </a:spcBef>
              <a:spcAft>
                <a:spcPts val="0"/>
              </a:spcAft>
              <a:buClr>
                <a:srgbClr val="A32D2D"/>
              </a:buClr>
              <a:buSzPts val="750"/>
              <a:buFont typeface="Consolas"/>
              <a:buNone/>
            </a:pPr>
            <a:r>
              <a:rPr b="0" i="0" lang="en-US" sz="750" u="none" cap="none" strike="noStrike">
                <a:solidFill>
                  <a:srgbClr val="A32D2D"/>
                </a:solidFill>
                <a:latin typeface="Consolas"/>
                <a:ea typeface="Consolas"/>
                <a:cs typeface="Consolas"/>
                <a:sym typeface="Consolas"/>
              </a:rPr>
              <a:t>(“users”, user_id, “memories”)</a:t>
            </a:r>
            <a:endParaRPr b="0" i="0" sz="1200" u="none" cap="none" strike="noStrike">
              <a:solidFill>
                <a:schemeClr val="dk1"/>
              </a:solidFill>
              <a:latin typeface="Calibri"/>
              <a:ea typeface="Calibri"/>
              <a:cs typeface="Calibri"/>
              <a:sym typeface="Calibri"/>
            </a:endParaRPr>
          </a:p>
        </p:txBody>
      </p:sp>
      <p:sp>
        <p:nvSpPr>
          <p:cNvPr id="1498" name="Google Shape;1498;p40"/>
          <p:cNvSpPr/>
          <p:nvPr/>
        </p:nvSpPr>
        <p:spPr>
          <a:xfrm>
            <a:off x="3063240" y="914400"/>
            <a:ext cx="3017520" cy="1874520"/>
          </a:xfrm>
          <a:prstGeom prst="roundRect">
            <a:avLst>
              <a:gd fmla="val 3902" name="adj"/>
            </a:avLst>
          </a:prstGeom>
          <a:solidFill>
            <a:srgbClr val="FFFFFF"/>
          </a:solidFill>
          <a:ln cap="flat" cmpd="sng" w="15875">
            <a:solidFill>
              <a:srgbClr val="6B728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9" name="Google Shape;1499;p40"/>
          <p:cNvSpPr/>
          <p:nvPr/>
        </p:nvSpPr>
        <p:spPr>
          <a:xfrm>
            <a:off x="3063240" y="1005840"/>
            <a:ext cx="3017520" cy="27432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1F2937"/>
              </a:buClr>
              <a:buSzPts val="1300"/>
              <a:buFont typeface="Calibri"/>
              <a:buNone/>
            </a:pPr>
            <a:r>
              <a:rPr b="1" i="0" lang="en-US" sz="1300" u="none" cap="none" strike="noStrike">
                <a:solidFill>
                  <a:srgbClr val="1F2937"/>
                </a:solidFill>
                <a:latin typeface="Calibri"/>
                <a:ea typeface="Calibri"/>
                <a:cs typeface="Calibri"/>
                <a:sym typeface="Calibri"/>
              </a:rPr>
              <a:t>Supervisor</a:t>
            </a:r>
            <a:endParaRPr b="0" i="0" sz="1300" u="none" cap="none" strike="noStrike">
              <a:solidFill>
                <a:schemeClr val="dk1"/>
              </a:solidFill>
              <a:latin typeface="Calibri"/>
              <a:ea typeface="Calibri"/>
              <a:cs typeface="Calibri"/>
              <a:sym typeface="Calibri"/>
            </a:endParaRPr>
          </a:p>
        </p:txBody>
      </p:sp>
      <p:sp>
        <p:nvSpPr>
          <p:cNvPr id="1500" name="Google Shape;1500;p40"/>
          <p:cNvSpPr/>
          <p:nvPr/>
        </p:nvSpPr>
        <p:spPr>
          <a:xfrm>
            <a:off x="3063240" y="1243584"/>
            <a:ext cx="3017520" cy="18288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6B7280"/>
              </a:buClr>
              <a:buSzPts val="850"/>
              <a:buFont typeface="Calibri"/>
              <a:buNone/>
            </a:pPr>
            <a:r>
              <a:rPr b="0" i="1" lang="en-US" sz="850" u="none" cap="none" strike="noStrike">
                <a:solidFill>
                  <a:srgbClr val="6B7280"/>
                </a:solidFill>
                <a:latin typeface="Calibri"/>
                <a:ea typeface="Calibri"/>
                <a:cs typeface="Calibri"/>
                <a:sym typeface="Calibri"/>
              </a:rPr>
              <a:t>multi-agent graph · LangGraph</a:t>
            </a:r>
            <a:endParaRPr b="0" i="0" sz="850" u="none" cap="none" strike="noStrike">
              <a:solidFill>
                <a:schemeClr val="dk1"/>
              </a:solidFill>
              <a:latin typeface="Calibri"/>
              <a:ea typeface="Calibri"/>
              <a:cs typeface="Calibri"/>
              <a:sym typeface="Calibri"/>
            </a:endParaRPr>
          </a:p>
        </p:txBody>
      </p:sp>
      <p:sp>
        <p:nvSpPr>
          <p:cNvPr id="1501" name="Google Shape;1501;p40"/>
          <p:cNvSpPr/>
          <p:nvPr/>
        </p:nvSpPr>
        <p:spPr>
          <a:xfrm>
            <a:off x="3227832" y="1600200"/>
            <a:ext cx="2688336" cy="1078992"/>
          </a:xfrm>
          <a:prstGeom prst="roundRect">
            <a:avLst>
              <a:gd fmla="val 3390" name="adj"/>
            </a:avLst>
          </a:prstGeom>
          <a:solidFill>
            <a:srgbClr val="F4F2EC"/>
          </a:solidFill>
          <a:ln cap="flat" cmpd="sng" w="9525">
            <a:solidFill>
              <a:srgbClr val="D3D1C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2" name="Google Shape;1502;p40"/>
          <p:cNvSpPr/>
          <p:nvPr/>
        </p:nvSpPr>
        <p:spPr>
          <a:xfrm>
            <a:off x="3337560" y="1691640"/>
            <a:ext cx="2468880" cy="896112"/>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1F2937"/>
              </a:buClr>
              <a:buSzPts val="900"/>
              <a:buFont typeface="Consolas"/>
              <a:buNone/>
            </a:pPr>
            <a:r>
              <a:rPr b="0" i="0" lang="en-US" sz="900" u="none" cap="none" strike="noStrike">
                <a:solidFill>
                  <a:srgbClr val="1F2937"/>
                </a:solidFill>
                <a:latin typeface="Consolas"/>
                <a:ea typeface="Consolas"/>
                <a:cs typeface="Consolas"/>
                <a:sym typeface="Consolas"/>
              </a:rPr>
              <a:t>supervisor = supervisor_graph.compile(</a:t>
            </a:r>
            <a:endParaRPr b="0" i="0" sz="9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1F2937"/>
              </a:buClr>
              <a:buSzPts val="900"/>
              <a:buFont typeface="Consolas"/>
              <a:buNone/>
            </a:pPr>
            <a:r>
              <a:rPr b="0" i="0" lang="en-US" sz="900" u="none" cap="none" strike="noStrike">
                <a:solidFill>
                  <a:srgbClr val="1F2937"/>
                </a:solidFill>
                <a:latin typeface="Consolas"/>
                <a:ea typeface="Consolas"/>
                <a:cs typeface="Consolas"/>
                <a:sym typeface="Consolas"/>
              </a:rPr>
              <a:t>    checkpointer=</a:t>
            </a:r>
            <a:r>
              <a:rPr b="1" i="0" lang="en-US" sz="900" u="none" cap="none" strike="noStrike">
                <a:solidFill>
                  <a:srgbClr val="C74634"/>
                </a:solidFill>
                <a:latin typeface="Consolas"/>
                <a:ea typeface="Consolas"/>
                <a:cs typeface="Consolas"/>
                <a:sym typeface="Consolas"/>
              </a:rPr>
              <a:t>saver</a:t>
            </a:r>
            <a:r>
              <a:rPr b="0" i="0" lang="en-US" sz="900" u="none" cap="none" strike="noStrike">
                <a:solidFill>
                  <a:srgbClr val="1F2937"/>
                </a:solidFill>
                <a:latin typeface="Consolas"/>
                <a:ea typeface="Consolas"/>
                <a:cs typeface="Consolas"/>
                <a:sym typeface="Consolas"/>
              </a:rPr>
              <a:t>,</a:t>
            </a:r>
            <a:endParaRPr b="0" i="0" sz="9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1F2937"/>
              </a:buClr>
              <a:buSzPts val="900"/>
              <a:buFont typeface="Consolas"/>
              <a:buNone/>
            </a:pPr>
            <a:r>
              <a:rPr b="0" i="0" lang="en-US" sz="900" u="none" cap="none" strike="noStrike">
                <a:solidFill>
                  <a:srgbClr val="1F2937"/>
                </a:solidFill>
                <a:latin typeface="Consolas"/>
                <a:ea typeface="Consolas"/>
                <a:cs typeface="Consolas"/>
                <a:sym typeface="Consolas"/>
              </a:rPr>
              <a:t>    store=</a:t>
            </a:r>
            <a:r>
              <a:rPr b="1" i="0" lang="en-US" sz="900" u="none" cap="none" strike="noStrike">
                <a:solidFill>
                  <a:srgbClr val="C74634"/>
                </a:solidFill>
                <a:latin typeface="Consolas"/>
                <a:ea typeface="Consolas"/>
                <a:cs typeface="Consolas"/>
                <a:sym typeface="Consolas"/>
              </a:rPr>
              <a:t>agent_store</a:t>
            </a:r>
            <a:r>
              <a:rPr b="0" i="0" lang="en-US" sz="900" u="none" cap="none" strike="noStrike">
                <a:solidFill>
                  <a:srgbClr val="1F2937"/>
                </a:solidFill>
                <a:latin typeface="Consolas"/>
                <a:ea typeface="Consolas"/>
                <a:cs typeface="Consolas"/>
                <a:sym typeface="Consolas"/>
              </a:rPr>
              <a:t>,</a:t>
            </a:r>
            <a:endParaRPr b="0" i="0" sz="9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1F2937"/>
              </a:buClr>
              <a:buSzPts val="900"/>
              <a:buFont typeface="Consolas"/>
              <a:buNone/>
            </a:pPr>
            <a:r>
              <a:rPr b="0" i="0" lang="en-US" sz="900" u="none" cap="none" strike="noStrike">
                <a:solidFill>
                  <a:srgbClr val="1F2937"/>
                </a:solidFill>
                <a:latin typeface="Consolas"/>
                <a:ea typeface="Consolas"/>
                <a:cs typeface="Consolas"/>
                <a:sym typeface="Consolas"/>
              </a:rPr>
              <a:t>)</a:t>
            </a:r>
            <a:endParaRPr b="0" i="0" sz="900" u="none" cap="none" strike="noStrike">
              <a:solidFill>
                <a:schemeClr val="dk1"/>
              </a:solidFill>
              <a:latin typeface="Calibri"/>
              <a:ea typeface="Calibri"/>
              <a:cs typeface="Calibri"/>
              <a:sym typeface="Calibri"/>
            </a:endParaRPr>
          </a:p>
        </p:txBody>
      </p:sp>
      <p:cxnSp>
        <p:nvCxnSpPr>
          <p:cNvPr id="1503" name="Google Shape;1503;p40"/>
          <p:cNvCxnSpPr/>
          <p:nvPr/>
        </p:nvCxnSpPr>
        <p:spPr>
          <a:xfrm>
            <a:off x="2788920" y="1874520"/>
            <a:ext cx="274320" cy="0"/>
          </a:xfrm>
          <a:prstGeom prst="straightConnector1">
            <a:avLst/>
          </a:prstGeom>
          <a:noFill/>
          <a:ln cap="flat" cmpd="sng" w="28575">
            <a:solidFill>
              <a:srgbClr val="C74634"/>
            </a:solidFill>
            <a:prstDash val="solid"/>
            <a:round/>
            <a:headEnd len="med" w="med" type="triangle"/>
            <a:tailEnd len="med" w="med" type="triangle"/>
          </a:ln>
        </p:spPr>
      </p:cxnSp>
      <p:cxnSp>
        <p:nvCxnSpPr>
          <p:cNvPr id="1504" name="Google Shape;1504;p40"/>
          <p:cNvCxnSpPr/>
          <p:nvPr/>
        </p:nvCxnSpPr>
        <p:spPr>
          <a:xfrm>
            <a:off x="6080760" y="1874520"/>
            <a:ext cx="274320" cy="0"/>
          </a:xfrm>
          <a:prstGeom prst="straightConnector1">
            <a:avLst/>
          </a:prstGeom>
          <a:noFill/>
          <a:ln cap="flat" cmpd="sng" w="12700">
            <a:solidFill>
              <a:srgbClr val="C74634"/>
            </a:solidFill>
            <a:prstDash val="dash"/>
            <a:round/>
            <a:headEnd len="med" w="med" type="triangle"/>
            <a:tailEnd len="med" w="med" type="triangle"/>
          </a:ln>
        </p:spPr>
      </p:cxnSp>
      <p:sp>
        <p:nvSpPr>
          <p:cNvPr id="1505" name="Google Shape;1505;p40"/>
          <p:cNvSpPr/>
          <p:nvPr/>
        </p:nvSpPr>
        <p:spPr>
          <a:xfrm>
            <a:off x="365760" y="2926080"/>
            <a:ext cx="2926080" cy="347472"/>
          </a:xfrm>
          <a:prstGeom prst="rect">
            <a:avLst/>
          </a:prstGeom>
          <a:solidFill>
            <a:srgbClr val="F1EFE8"/>
          </a:solidFill>
          <a:ln cap="flat" cmpd="sng" w="9525">
            <a:solidFill>
              <a:srgbClr val="D3D1C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6" name="Google Shape;1506;p40"/>
          <p:cNvSpPr/>
          <p:nvPr/>
        </p:nvSpPr>
        <p:spPr>
          <a:xfrm>
            <a:off x="3291840" y="2926080"/>
            <a:ext cx="2743200" cy="347472"/>
          </a:xfrm>
          <a:prstGeom prst="rect">
            <a:avLst/>
          </a:prstGeom>
          <a:solidFill>
            <a:srgbClr val="FCEBEB"/>
          </a:solidFill>
          <a:ln cap="flat" cmpd="sng" w="9525">
            <a:solidFill>
              <a:srgbClr val="C7463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7" name="Google Shape;1507;p40"/>
          <p:cNvSpPr/>
          <p:nvPr/>
        </p:nvSpPr>
        <p:spPr>
          <a:xfrm>
            <a:off x="6035040" y="2926080"/>
            <a:ext cx="2743200" cy="347472"/>
          </a:xfrm>
          <a:prstGeom prst="rect">
            <a:avLst/>
          </a:prstGeom>
          <a:solidFill>
            <a:srgbClr val="FCEBEB"/>
          </a:solidFill>
          <a:ln cap="flat" cmpd="sng" w="9525">
            <a:solidFill>
              <a:srgbClr val="C7463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8" name="Google Shape;1508;p40"/>
          <p:cNvSpPr/>
          <p:nvPr/>
        </p:nvSpPr>
        <p:spPr>
          <a:xfrm>
            <a:off x="502920" y="2926080"/>
            <a:ext cx="2651760" cy="347472"/>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1F2937"/>
              </a:buClr>
              <a:buSzPts val="1000"/>
              <a:buFont typeface="Calibri"/>
              <a:buNone/>
            </a:pPr>
            <a:r>
              <a:rPr b="1" i="0" lang="en-US" sz="1000" u="none" cap="none" strike="noStrike">
                <a:solidFill>
                  <a:srgbClr val="1F2937"/>
                </a:solidFill>
                <a:latin typeface="Calibri"/>
                <a:ea typeface="Calibri"/>
                <a:cs typeface="Calibri"/>
                <a:sym typeface="Calibri"/>
              </a:rPr>
              <a:t>Scenario</a:t>
            </a:r>
            <a:endParaRPr b="0" i="0" sz="1000" u="none" cap="none" strike="noStrike">
              <a:solidFill>
                <a:schemeClr val="dk1"/>
              </a:solidFill>
              <a:latin typeface="Calibri"/>
              <a:ea typeface="Calibri"/>
              <a:cs typeface="Calibri"/>
              <a:sym typeface="Calibri"/>
            </a:endParaRPr>
          </a:p>
        </p:txBody>
      </p:sp>
      <p:sp>
        <p:nvSpPr>
          <p:cNvPr id="1509" name="Google Shape;1509;p40"/>
          <p:cNvSpPr/>
          <p:nvPr/>
        </p:nvSpPr>
        <p:spPr>
          <a:xfrm>
            <a:off x="3429000" y="2926080"/>
            <a:ext cx="2468880" cy="347472"/>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791F1F"/>
              </a:buClr>
              <a:buSzPts val="1000"/>
              <a:buFont typeface="Calibri"/>
              <a:buNone/>
            </a:pPr>
            <a:r>
              <a:rPr b="1" i="0" lang="en-US" sz="1000" u="none" cap="none" strike="noStrike">
                <a:solidFill>
                  <a:srgbClr val="791F1F"/>
                </a:solidFill>
                <a:latin typeface="Calibri"/>
                <a:ea typeface="Calibri"/>
                <a:cs typeface="Calibri"/>
                <a:sym typeface="Calibri"/>
              </a:rPr>
              <a:t>AsyncOracleSaver  </a:t>
            </a:r>
            <a:r>
              <a:rPr b="0" i="1" lang="en-US" sz="1000" u="none" cap="none" strike="noStrike">
                <a:solidFill>
                  <a:srgbClr val="A32D2D"/>
                </a:solidFill>
                <a:latin typeface="Calibri"/>
                <a:ea typeface="Calibri"/>
                <a:cs typeface="Calibri"/>
                <a:sym typeface="Calibri"/>
              </a:rPr>
              <a:t>short-term</a:t>
            </a:r>
            <a:endParaRPr b="0" i="0" sz="1000" u="none" cap="none" strike="noStrike">
              <a:solidFill>
                <a:schemeClr val="dk1"/>
              </a:solidFill>
              <a:latin typeface="Calibri"/>
              <a:ea typeface="Calibri"/>
              <a:cs typeface="Calibri"/>
              <a:sym typeface="Calibri"/>
            </a:endParaRPr>
          </a:p>
        </p:txBody>
      </p:sp>
      <p:sp>
        <p:nvSpPr>
          <p:cNvPr id="1510" name="Google Shape;1510;p40"/>
          <p:cNvSpPr/>
          <p:nvPr/>
        </p:nvSpPr>
        <p:spPr>
          <a:xfrm>
            <a:off x="6172200" y="2926080"/>
            <a:ext cx="2468880" cy="347472"/>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791F1F"/>
              </a:buClr>
              <a:buSzPts val="1000"/>
              <a:buFont typeface="Calibri"/>
              <a:buNone/>
            </a:pPr>
            <a:r>
              <a:rPr b="1" i="0" lang="en-US" sz="1000" u="none" cap="none" strike="noStrike">
                <a:solidFill>
                  <a:srgbClr val="791F1F"/>
                </a:solidFill>
                <a:latin typeface="Calibri"/>
                <a:ea typeface="Calibri"/>
                <a:cs typeface="Calibri"/>
                <a:sym typeface="Calibri"/>
              </a:rPr>
              <a:t>AsyncOracleStore  </a:t>
            </a:r>
            <a:r>
              <a:rPr b="0" i="1" lang="en-US" sz="1000" u="none" cap="none" strike="noStrike">
                <a:solidFill>
                  <a:srgbClr val="A32D2D"/>
                </a:solidFill>
                <a:latin typeface="Calibri"/>
                <a:ea typeface="Calibri"/>
                <a:cs typeface="Calibri"/>
                <a:sym typeface="Calibri"/>
              </a:rPr>
              <a:t>long-term</a:t>
            </a:r>
            <a:endParaRPr b="0" i="0" sz="1000" u="none" cap="none" strike="noStrike">
              <a:solidFill>
                <a:schemeClr val="dk1"/>
              </a:solidFill>
              <a:latin typeface="Calibri"/>
              <a:ea typeface="Calibri"/>
              <a:cs typeface="Calibri"/>
              <a:sym typeface="Calibri"/>
            </a:endParaRPr>
          </a:p>
        </p:txBody>
      </p:sp>
      <p:sp>
        <p:nvSpPr>
          <p:cNvPr id="1511" name="Google Shape;1511;p40"/>
          <p:cNvSpPr/>
          <p:nvPr/>
        </p:nvSpPr>
        <p:spPr>
          <a:xfrm>
            <a:off x="365760" y="3273552"/>
            <a:ext cx="2926080" cy="411480"/>
          </a:xfrm>
          <a:prstGeom prst="rect">
            <a:avLst/>
          </a:prstGeom>
          <a:solidFill>
            <a:srgbClr val="FFFFFF"/>
          </a:solidFill>
          <a:ln cap="flat" cmpd="sng" w="9525">
            <a:solidFill>
              <a:srgbClr val="D3D1C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2" name="Google Shape;1512;p40"/>
          <p:cNvSpPr/>
          <p:nvPr/>
        </p:nvSpPr>
        <p:spPr>
          <a:xfrm>
            <a:off x="3291840" y="3273552"/>
            <a:ext cx="2743200" cy="411480"/>
          </a:xfrm>
          <a:prstGeom prst="rect">
            <a:avLst/>
          </a:prstGeom>
          <a:solidFill>
            <a:srgbClr val="FFFFFF"/>
          </a:solidFill>
          <a:ln cap="flat" cmpd="sng" w="9525">
            <a:solidFill>
              <a:srgbClr val="D3D1C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3" name="Google Shape;1513;p40"/>
          <p:cNvSpPr/>
          <p:nvPr/>
        </p:nvSpPr>
        <p:spPr>
          <a:xfrm>
            <a:off x="6035040" y="3273552"/>
            <a:ext cx="2743200" cy="411480"/>
          </a:xfrm>
          <a:prstGeom prst="rect">
            <a:avLst/>
          </a:prstGeom>
          <a:solidFill>
            <a:srgbClr val="FFFFFF"/>
          </a:solidFill>
          <a:ln cap="flat" cmpd="sng" w="9525">
            <a:solidFill>
              <a:srgbClr val="D3D1C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4" name="Google Shape;1514;p40"/>
          <p:cNvSpPr/>
          <p:nvPr/>
        </p:nvSpPr>
        <p:spPr>
          <a:xfrm>
            <a:off x="502920" y="3273552"/>
            <a:ext cx="2651760" cy="41148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1F2937"/>
              </a:buClr>
              <a:buSzPts val="900"/>
              <a:buFont typeface="Calibri"/>
              <a:buNone/>
            </a:pPr>
            <a:r>
              <a:rPr b="1" i="0" lang="en-US" sz="900" u="none" cap="none" strike="noStrike">
                <a:solidFill>
                  <a:srgbClr val="1F2937"/>
                </a:solidFill>
                <a:latin typeface="Calibri"/>
                <a:ea typeface="Calibri"/>
                <a:cs typeface="Calibri"/>
                <a:sym typeface="Calibri"/>
              </a:rPr>
              <a:t>Same thread_id, follow-up turn</a:t>
            </a:r>
            <a:endParaRPr b="0" i="0" sz="9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6B7280"/>
              </a:buClr>
              <a:buSzPts val="800"/>
              <a:buFont typeface="Calibri"/>
              <a:buNone/>
            </a:pPr>
            <a:r>
              <a:rPr b="0" i="1" lang="en-US" sz="800" u="none" cap="none" strike="noStrike">
                <a:solidFill>
                  <a:srgbClr val="6B7280"/>
                </a:solidFill>
                <a:latin typeface="Calibri"/>
                <a:ea typeface="Calibri"/>
                <a:cs typeface="Calibri"/>
                <a:sym typeface="Calibri"/>
              </a:rPr>
              <a:t>Priya continues her session</a:t>
            </a:r>
            <a:endParaRPr b="0" i="0" sz="900" u="none" cap="none" strike="noStrike">
              <a:solidFill>
                <a:schemeClr val="dk1"/>
              </a:solidFill>
              <a:latin typeface="Calibri"/>
              <a:ea typeface="Calibri"/>
              <a:cs typeface="Calibri"/>
              <a:sym typeface="Calibri"/>
            </a:endParaRPr>
          </a:p>
        </p:txBody>
      </p:sp>
      <p:sp>
        <p:nvSpPr>
          <p:cNvPr id="1515" name="Google Shape;1515;p40"/>
          <p:cNvSpPr/>
          <p:nvPr/>
        </p:nvSpPr>
        <p:spPr>
          <a:xfrm>
            <a:off x="3429000" y="3273552"/>
            <a:ext cx="2468880" cy="41148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1F2937"/>
              </a:buClr>
              <a:buSzPts val="900"/>
              <a:buFont typeface="Calibri"/>
              <a:buNone/>
            </a:pPr>
            <a:r>
              <a:rPr b="1" i="0" lang="en-US" sz="900" u="none" cap="none" strike="noStrike">
                <a:solidFill>
                  <a:srgbClr val="1F2937"/>
                </a:solidFill>
                <a:latin typeface="Calibri"/>
                <a:ea typeface="Calibri"/>
                <a:cs typeface="Calibri"/>
                <a:sym typeface="Calibri"/>
              </a:rPr>
              <a:t>Restores prior messages</a:t>
            </a:r>
            <a:endParaRPr b="0" i="0" sz="9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4B5563"/>
              </a:buClr>
              <a:buSzPts val="800"/>
              <a:buFont typeface="Calibri"/>
              <a:buNone/>
            </a:pPr>
            <a:r>
              <a:rPr b="0" i="1" lang="en-US" sz="800" u="none" cap="none" strike="noStrike">
                <a:solidFill>
                  <a:srgbClr val="4B5563"/>
                </a:solidFill>
                <a:latin typeface="Calibri"/>
                <a:ea typeface="Calibri"/>
                <a:cs typeface="Calibri"/>
                <a:sym typeface="Calibri"/>
              </a:rPr>
              <a:t>→ conversation resumes</a:t>
            </a:r>
            <a:endParaRPr b="0" i="0" sz="900" u="none" cap="none" strike="noStrike">
              <a:solidFill>
                <a:schemeClr val="dk1"/>
              </a:solidFill>
              <a:latin typeface="Calibri"/>
              <a:ea typeface="Calibri"/>
              <a:cs typeface="Calibri"/>
              <a:sym typeface="Calibri"/>
            </a:endParaRPr>
          </a:p>
        </p:txBody>
      </p:sp>
      <p:sp>
        <p:nvSpPr>
          <p:cNvPr id="1516" name="Google Shape;1516;p40"/>
          <p:cNvSpPr/>
          <p:nvPr/>
        </p:nvSpPr>
        <p:spPr>
          <a:xfrm>
            <a:off x="6172200" y="3273552"/>
            <a:ext cx="2468880" cy="41148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1F2937"/>
              </a:buClr>
              <a:buSzPts val="900"/>
              <a:buFont typeface="Calibri"/>
              <a:buNone/>
            </a:pPr>
            <a:r>
              <a:rPr b="1" i="0" lang="en-US" sz="900" u="none" cap="none" strike="noStrike">
                <a:solidFill>
                  <a:srgbClr val="1F2937"/>
                </a:solidFill>
                <a:latin typeface="Calibri"/>
                <a:ea typeface="Calibri"/>
                <a:cs typeface="Calibri"/>
                <a:sym typeface="Calibri"/>
              </a:rPr>
              <a:t>Returns same user prefs</a:t>
            </a:r>
            <a:endParaRPr b="0" i="0" sz="9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4B5563"/>
              </a:buClr>
              <a:buSzPts val="800"/>
              <a:buFont typeface="Calibri"/>
              <a:buNone/>
            </a:pPr>
            <a:r>
              <a:rPr b="0" i="1" lang="en-US" sz="800" u="none" cap="none" strike="noStrike">
                <a:solidFill>
                  <a:srgbClr val="4B5563"/>
                </a:solidFill>
                <a:latin typeface="Calibri"/>
                <a:ea typeface="Calibri"/>
                <a:cs typeface="Calibri"/>
                <a:sym typeface="Calibri"/>
              </a:rPr>
              <a:t>→ policy_agent reads it</a:t>
            </a:r>
            <a:endParaRPr b="0" i="0" sz="900" u="none" cap="none" strike="noStrike">
              <a:solidFill>
                <a:schemeClr val="dk1"/>
              </a:solidFill>
              <a:latin typeface="Calibri"/>
              <a:ea typeface="Calibri"/>
              <a:cs typeface="Calibri"/>
              <a:sym typeface="Calibri"/>
            </a:endParaRPr>
          </a:p>
        </p:txBody>
      </p:sp>
      <p:sp>
        <p:nvSpPr>
          <p:cNvPr id="1517" name="Google Shape;1517;p40"/>
          <p:cNvSpPr/>
          <p:nvPr/>
        </p:nvSpPr>
        <p:spPr>
          <a:xfrm>
            <a:off x="365760" y="3685032"/>
            <a:ext cx="2926080" cy="411480"/>
          </a:xfrm>
          <a:prstGeom prst="rect">
            <a:avLst/>
          </a:prstGeom>
          <a:solidFill>
            <a:srgbClr val="FFF8EB"/>
          </a:solidFill>
          <a:ln cap="flat" cmpd="sng" w="9525">
            <a:solidFill>
              <a:srgbClr val="D3D1C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8" name="Google Shape;1518;p40"/>
          <p:cNvSpPr/>
          <p:nvPr/>
        </p:nvSpPr>
        <p:spPr>
          <a:xfrm>
            <a:off x="3291840" y="3685032"/>
            <a:ext cx="2743200" cy="411480"/>
          </a:xfrm>
          <a:prstGeom prst="rect">
            <a:avLst/>
          </a:prstGeom>
          <a:solidFill>
            <a:srgbClr val="FFF8EB"/>
          </a:solidFill>
          <a:ln cap="flat" cmpd="sng" w="9525">
            <a:solidFill>
              <a:srgbClr val="D3D1C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9" name="Google Shape;1519;p40"/>
          <p:cNvSpPr/>
          <p:nvPr/>
        </p:nvSpPr>
        <p:spPr>
          <a:xfrm>
            <a:off x="6035040" y="3685032"/>
            <a:ext cx="2743200" cy="411480"/>
          </a:xfrm>
          <a:prstGeom prst="rect">
            <a:avLst/>
          </a:prstGeom>
          <a:solidFill>
            <a:srgbClr val="FFF8EB"/>
          </a:solidFill>
          <a:ln cap="flat" cmpd="sng" w="9525">
            <a:solidFill>
              <a:srgbClr val="D3D1C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0" name="Google Shape;1520;p40"/>
          <p:cNvSpPr/>
          <p:nvPr/>
        </p:nvSpPr>
        <p:spPr>
          <a:xfrm>
            <a:off x="502920" y="3685032"/>
            <a:ext cx="2651760" cy="41148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1F2937"/>
              </a:buClr>
              <a:buSzPts val="900"/>
              <a:buFont typeface="Calibri"/>
              <a:buNone/>
            </a:pPr>
            <a:r>
              <a:rPr b="1" i="0" lang="en-US" sz="900" u="none" cap="none" strike="noStrike">
                <a:solidFill>
                  <a:srgbClr val="1F2937"/>
                </a:solidFill>
                <a:latin typeface="Calibri"/>
                <a:ea typeface="Calibri"/>
                <a:cs typeface="Calibri"/>
                <a:sym typeface="Calibri"/>
              </a:rPr>
              <a:t>New thread_id, same user_id</a:t>
            </a:r>
            <a:endParaRPr b="0" i="0" sz="9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6B7280"/>
              </a:buClr>
              <a:buSzPts val="800"/>
              <a:buFont typeface="Calibri"/>
              <a:buNone/>
            </a:pPr>
            <a:r>
              <a:rPr b="0" i="1" lang="en-US" sz="800" u="none" cap="none" strike="noStrike">
                <a:solidFill>
                  <a:srgbClr val="6B7280"/>
                </a:solidFill>
                <a:latin typeface="Calibri"/>
                <a:ea typeface="Calibri"/>
                <a:cs typeface="Calibri"/>
                <a:sym typeface="Calibri"/>
              </a:rPr>
              <a:t>Priya opens a fresh chat</a:t>
            </a:r>
            <a:endParaRPr b="0" i="0" sz="900" u="none" cap="none" strike="noStrike">
              <a:solidFill>
                <a:schemeClr val="dk1"/>
              </a:solidFill>
              <a:latin typeface="Calibri"/>
              <a:ea typeface="Calibri"/>
              <a:cs typeface="Calibri"/>
              <a:sym typeface="Calibri"/>
            </a:endParaRPr>
          </a:p>
        </p:txBody>
      </p:sp>
      <p:sp>
        <p:nvSpPr>
          <p:cNvPr id="1521" name="Google Shape;1521;p40"/>
          <p:cNvSpPr/>
          <p:nvPr/>
        </p:nvSpPr>
        <p:spPr>
          <a:xfrm>
            <a:off x="3429000" y="3685032"/>
            <a:ext cx="2468880" cy="41148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1F2937"/>
              </a:buClr>
              <a:buSzPts val="900"/>
              <a:buFont typeface="Calibri"/>
              <a:buNone/>
            </a:pPr>
            <a:r>
              <a:rPr b="1" i="0" lang="en-US" sz="900" u="none" cap="none" strike="noStrike">
                <a:solidFill>
                  <a:srgbClr val="1F2937"/>
                </a:solidFill>
                <a:latin typeface="Calibri"/>
                <a:ea typeface="Calibri"/>
                <a:cs typeface="Calibri"/>
                <a:sym typeface="Calibri"/>
              </a:rPr>
              <a:t>Nothing to restore</a:t>
            </a:r>
            <a:endParaRPr b="0" i="0" sz="9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4B5563"/>
              </a:buClr>
              <a:buSzPts val="800"/>
              <a:buFont typeface="Calibri"/>
              <a:buNone/>
            </a:pPr>
            <a:r>
              <a:rPr b="0" i="1" lang="en-US" sz="800" u="none" cap="none" strike="noStrike">
                <a:solidFill>
                  <a:srgbClr val="4B5563"/>
                </a:solidFill>
                <a:latin typeface="Calibri"/>
                <a:ea typeface="Calibri"/>
                <a:cs typeface="Calibri"/>
                <a:sym typeface="Calibri"/>
              </a:rPr>
              <a:t>→ starts blank</a:t>
            </a:r>
            <a:endParaRPr b="0" i="0" sz="900" u="none" cap="none" strike="noStrike">
              <a:solidFill>
                <a:schemeClr val="dk1"/>
              </a:solidFill>
              <a:latin typeface="Calibri"/>
              <a:ea typeface="Calibri"/>
              <a:cs typeface="Calibri"/>
              <a:sym typeface="Calibri"/>
            </a:endParaRPr>
          </a:p>
        </p:txBody>
      </p:sp>
      <p:sp>
        <p:nvSpPr>
          <p:cNvPr id="1522" name="Google Shape;1522;p40"/>
          <p:cNvSpPr/>
          <p:nvPr/>
        </p:nvSpPr>
        <p:spPr>
          <a:xfrm>
            <a:off x="6172200" y="3685032"/>
            <a:ext cx="2468880" cy="41148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1F2937"/>
              </a:buClr>
              <a:buSzPts val="900"/>
              <a:buFont typeface="Calibri"/>
              <a:buNone/>
            </a:pPr>
            <a:r>
              <a:rPr b="1" i="0" lang="en-US" sz="900" u="none" cap="none" strike="noStrike">
                <a:solidFill>
                  <a:srgbClr val="1F2937"/>
                </a:solidFill>
                <a:latin typeface="Calibri"/>
                <a:ea typeface="Calibri"/>
                <a:cs typeface="Calibri"/>
                <a:sym typeface="Calibri"/>
              </a:rPr>
              <a:t>Returns same user prefs</a:t>
            </a:r>
            <a:endParaRPr b="0" i="0" sz="9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4B5563"/>
              </a:buClr>
              <a:buSzPts val="800"/>
              <a:buFont typeface="Calibri"/>
              <a:buNone/>
            </a:pPr>
            <a:r>
              <a:rPr b="0" i="1" lang="en-US" sz="800" u="none" cap="none" strike="noStrike">
                <a:solidFill>
                  <a:srgbClr val="4B5563"/>
                </a:solidFill>
                <a:latin typeface="Calibri"/>
                <a:ea typeface="Calibri"/>
                <a:cs typeface="Calibri"/>
                <a:sym typeface="Calibri"/>
              </a:rPr>
              <a:t>→ preferences carry over</a:t>
            </a:r>
            <a:endParaRPr b="0" i="0" sz="900" u="none" cap="none" strike="noStrike">
              <a:solidFill>
                <a:schemeClr val="dk1"/>
              </a:solidFill>
              <a:latin typeface="Calibri"/>
              <a:ea typeface="Calibri"/>
              <a:cs typeface="Calibri"/>
              <a:sym typeface="Calibri"/>
            </a:endParaRPr>
          </a:p>
        </p:txBody>
      </p:sp>
      <p:sp>
        <p:nvSpPr>
          <p:cNvPr id="1523" name="Google Shape;1523;p40"/>
          <p:cNvSpPr/>
          <p:nvPr/>
        </p:nvSpPr>
        <p:spPr>
          <a:xfrm>
            <a:off x="365760" y="4096512"/>
            <a:ext cx="2926080" cy="411480"/>
          </a:xfrm>
          <a:prstGeom prst="rect">
            <a:avLst/>
          </a:prstGeom>
          <a:solidFill>
            <a:srgbClr val="FFFFFF"/>
          </a:solidFill>
          <a:ln cap="flat" cmpd="sng" w="9525">
            <a:solidFill>
              <a:srgbClr val="D3D1C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4" name="Google Shape;1524;p40"/>
          <p:cNvSpPr/>
          <p:nvPr/>
        </p:nvSpPr>
        <p:spPr>
          <a:xfrm>
            <a:off x="3291840" y="4096512"/>
            <a:ext cx="2743200" cy="411480"/>
          </a:xfrm>
          <a:prstGeom prst="rect">
            <a:avLst/>
          </a:prstGeom>
          <a:solidFill>
            <a:srgbClr val="FFFFFF"/>
          </a:solidFill>
          <a:ln cap="flat" cmpd="sng" w="9525">
            <a:solidFill>
              <a:srgbClr val="D3D1C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5" name="Google Shape;1525;p40"/>
          <p:cNvSpPr/>
          <p:nvPr/>
        </p:nvSpPr>
        <p:spPr>
          <a:xfrm>
            <a:off x="6035040" y="4096512"/>
            <a:ext cx="2743200" cy="411480"/>
          </a:xfrm>
          <a:prstGeom prst="rect">
            <a:avLst/>
          </a:prstGeom>
          <a:solidFill>
            <a:srgbClr val="FFFFFF"/>
          </a:solidFill>
          <a:ln cap="flat" cmpd="sng" w="9525">
            <a:solidFill>
              <a:srgbClr val="D3D1C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6" name="Google Shape;1526;p40"/>
          <p:cNvSpPr/>
          <p:nvPr/>
        </p:nvSpPr>
        <p:spPr>
          <a:xfrm>
            <a:off x="502920" y="4096512"/>
            <a:ext cx="2651760" cy="41148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1F2937"/>
              </a:buClr>
              <a:buSzPts val="900"/>
              <a:buFont typeface="Calibri"/>
              <a:buNone/>
            </a:pPr>
            <a:r>
              <a:rPr b="1" i="0" lang="en-US" sz="900" u="none" cap="none" strike="noStrike">
                <a:solidFill>
                  <a:srgbClr val="1F2937"/>
                </a:solidFill>
                <a:latin typeface="Calibri"/>
                <a:ea typeface="Calibri"/>
                <a:cs typeface="Calibri"/>
                <a:sym typeface="Calibri"/>
              </a:rPr>
              <a:t>New thread_id, new user_id</a:t>
            </a:r>
            <a:endParaRPr b="0" i="0" sz="9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6B7280"/>
              </a:buClr>
              <a:buSzPts val="800"/>
              <a:buFont typeface="Calibri"/>
              <a:buNone/>
            </a:pPr>
            <a:r>
              <a:rPr b="0" i="1" lang="en-US" sz="800" u="none" cap="none" strike="noStrike">
                <a:solidFill>
                  <a:srgbClr val="6B7280"/>
                </a:solidFill>
                <a:latin typeface="Calibri"/>
                <a:ea typeface="Calibri"/>
                <a:cs typeface="Calibri"/>
                <a:sym typeface="Calibri"/>
              </a:rPr>
              <a:t>Michael takes over</a:t>
            </a:r>
            <a:endParaRPr b="0" i="0" sz="900" u="none" cap="none" strike="noStrike">
              <a:solidFill>
                <a:schemeClr val="dk1"/>
              </a:solidFill>
              <a:latin typeface="Calibri"/>
              <a:ea typeface="Calibri"/>
              <a:cs typeface="Calibri"/>
              <a:sym typeface="Calibri"/>
            </a:endParaRPr>
          </a:p>
        </p:txBody>
      </p:sp>
      <p:sp>
        <p:nvSpPr>
          <p:cNvPr id="1527" name="Google Shape;1527;p40"/>
          <p:cNvSpPr/>
          <p:nvPr/>
        </p:nvSpPr>
        <p:spPr>
          <a:xfrm>
            <a:off x="3429000" y="4096512"/>
            <a:ext cx="2468880" cy="41148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1F2937"/>
              </a:buClr>
              <a:buSzPts val="900"/>
              <a:buFont typeface="Calibri"/>
              <a:buNone/>
            </a:pPr>
            <a:r>
              <a:rPr b="1" i="0" lang="en-US" sz="900" u="none" cap="none" strike="noStrike">
                <a:solidFill>
                  <a:srgbClr val="1F2937"/>
                </a:solidFill>
                <a:latin typeface="Calibri"/>
                <a:ea typeface="Calibri"/>
                <a:cs typeface="Calibri"/>
                <a:sym typeface="Calibri"/>
              </a:rPr>
              <a:t>Nothing to restore</a:t>
            </a:r>
            <a:endParaRPr b="0" i="0" sz="9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4B5563"/>
              </a:buClr>
              <a:buSzPts val="800"/>
              <a:buFont typeface="Calibri"/>
              <a:buNone/>
            </a:pPr>
            <a:r>
              <a:rPr b="0" i="1" lang="en-US" sz="800" u="none" cap="none" strike="noStrike">
                <a:solidFill>
                  <a:srgbClr val="4B5563"/>
                </a:solidFill>
                <a:latin typeface="Calibri"/>
                <a:ea typeface="Calibri"/>
                <a:cs typeface="Calibri"/>
                <a:sym typeface="Calibri"/>
              </a:rPr>
              <a:t>→ starts blank</a:t>
            </a:r>
            <a:endParaRPr b="0" i="0" sz="900" u="none" cap="none" strike="noStrike">
              <a:solidFill>
                <a:schemeClr val="dk1"/>
              </a:solidFill>
              <a:latin typeface="Calibri"/>
              <a:ea typeface="Calibri"/>
              <a:cs typeface="Calibri"/>
              <a:sym typeface="Calibri"/>
            </a:endParaRPr>
          </a:p>
        </p:txBody>
      </p:sp>
      <p:sp>
        <p:nvSpPr>
          <p:cNvPr id="1528" name="Google Shape;1528;p40"/>
          <p:cNvSpPr/>
          <p:nvPr/>
        </p:nvSpPr>
        <p:spPr>
          <a:xfrm>
            <a:off x="6172200" y="4096512"/>
            <a:ext cx="2468880" cy="41148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1F2937"/>
              </a:buClr>
              <a:buSzPts val="900"/>
              <a:buFont typeface="Calibri"/>
              <a:buNone/>
            </a:pPr>
            <a:r>
              <a:rPr b="1" i="0" lang="en-US" sz="900" u="none" cap="none" strike="noStrike">
                <a:solidFill>
                  <a:srgbClr val="1F2937"/>
                </a:solidFill>
                <a:latin typeface="Calibri"/>
                <a:ea typeface="Calibri"/>
                <a:cs typeface="Calibri"/>
                <a:sym typeface="Calibri"/>
              </a:rPr>
              <a:t>Returns Michael's prefs</a:t>
            </a:r>
            <a:endParaRPr b="0" i="0" sz="9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4B5563"/>
              </a:buClr>
              <a:buSzPts val="800"/>
              <a:buFont typeface="Calibri"/>
              <a:buNone/>
            </a:pPr>
            <a:r>
              <a:rPr b="0" i="1" lang="en-US" sz="800" u="none" cap="none" strike="noStrike">
                <a:solidFill>
                  <a:srgbClr val="4B5563"/>
                </a:solidFill>
                <a:latin typeface="Calibri"/>
                <a:ea typeface="Calibri"/>
                <a:cs typeface="Calibri"/>
                <a:sym typeface="Calibri"/>
              </a:rPr>
              <a:t>→ different user, scoped</a:t>
            </a:r>
            <a:endParaRPr b="0" i="0" sz="900" u="none" cap="none" strike="noStrike">
              <a:solidFill>
                <a:schemeClr val="dk1"/>
              </a:solidFill>
              <a:latin typeface="Calibri"/>
              <a:ea typeface="Calibri"/>
              <a:cs typeface="Calibri"/>
              <a:sym typeface="Calibri"/>
            </a:endParaRPr>
          </a:p>
        </p:txBody>
      </p:sp>
      <p:sp>
        <p:nvSpPr>
          <p:cNvPr id="1529" name="Google Shape;1529;p40"/>
          <p:cNvSpPr/>
          <p:nvPr/>
        </p:nvSpPr>
        <p:spPr>
          <a:xfrm>
            <a:off x="365760" y="4617720"/>
            <a:ext cx="8412480" cy="2286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C74634"/>
              </a:buClr>
              <a:buSzPts val="900"/>
              <a:buFont typeface="Calibri"/>
              <a:buNone/>
            </a:pPr>
            <a:r>
              <a:rPr b="1" i="0" lang="en-US" sz="900" u="none" cap="none" strike="noStrike">
                <a:solidFill>
                  <a:srgbClr val="C74634"/>
                </a:solidFill>
                <a:latin typeface="Calibri"/>
                <a:ea typeface="Calibri"/>
                <a:cs typeface="Calibri"/>
                <a:sym typeface="Calibri"/>
              </a:rPr>
              <a:t>⤷  </a:t>
            </a:r>
            <a:r>
              <a:rPr b="1" i="0" lang="en-US" sz="900" u="none" cap="none" strike="noStrike">
                <a:solidFill>
                  <a:srgbClr val="C74634"/>
                </a:solidFill>
                <a:latin typeface="Consolas"/>
                <a:ea typeface="Consolas"/>
                <a:cs typeface="Consolas"/>
                <a:sym typeface="Consolas"/>
              </a:rPr>
              <a:t>user_id</a:t>
            </a:r>
            <a:r>
              <a:rPr b="0" i="1" lang="en-US" sz="900" u="none" cap="none" strike="noStrike">
                <a:solidFill>
                  <a:srgbClr val="4B5563"/>
                </a:solidFill>
                <a:latin typeface="Calibri"/>
                <a:ea typeface="Calibri"/>
                <a:cs typeface="Calibri"/>
                <a:sym typeface="Calibri"/>
              </a:rPr>
              <a:t> in the planner's request is the only signal that lets the middle row work — fresh thread, recalled preferences.</a:t>
            </a:r>
            <a:endParaRPr b="0" i="0" sz="900" u="none" cap="none" strike="noStrike">
              <a:solidFill>
                <a:schemeClr val="dk1"/>
              </a:solidFill>
              <a:latin typeface="Calibri"/>
              <a:ea typeface="Calibri"/>
              <a:cs typeface="Calibri"/>
              <a:sym typeface="Calibri"/>
            </a:endParaRPr>
          </a:p>
        </p:txBody>
      </p:sp>
      <p:sp>
        <p:nvSpPr>
          <p:cNvPr id="1530" name="Google Shape;1530;p40"/>
          <p:cNvSpPr/>
          <p:nvPr/>
        </p:nvSpPr>
        <p:spPr>
          <a:xfrm>
            <a:off x="365760" y="4864608"/>
            <a:ext cx="8412480" cy="2286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6B7280"/>
              </a:buClr>
              <a:buSzPts val="950"/>
              <a:buFont typeface="Calibri"/>
              <a:buNone/>
            </a:pPr>
            <a:r>
              <a:rPr b="0" i="1" lang="en-US" sz="950" u="none" cap="none" strike="noStrike">
                <a:solidFill>
                  <a:srgbClr val="6B7280"/>
                </a:solidFill>
                <a:latin typeface="Calibri"/>
                <a:ea typeface="Calibri"/>
                <a:cs typeface="Calibri"/>
                <a:sym typeface="Calibri"/>
              </a:rPr>
              <a:t>Short-term per-thread checkpoints let a conversation resume. Long-term cross-thread memory lets the same planner be recognised on a brand-new thread.</a:t>
            </a:r>
            <a:endParaRPr b="0" i="0" sz="950" u="none" cap="none" strike="noStrike">
              <a:solidFill>
                <a:schemeClr val="dk1"/>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535" name="Shape 1535"/>
        <p:cNvGrpSpPr/>
        <p:nvPr/>
      </p:nvGrpSpPr>
      <p:grpSpPr>
        <a:xfrm>
          <a:off x="0" y="0"/>
          <a:ext cx="0" cy="0"/>
          <a:chOff x="0" y="0"/>
          <a:chExt cx="0" cy="0"/>
        </a:xfrm>
      </p:grpSpPr>
      <p:sp>
        <p:nvSpPr>
          <p:cNvPr id="1536" name="Google Shape;1536;p41"/>
          <p:cNvSpPr/>
          <p:nvPr/>
        </p:nvSpPr>
        <p:spPr>
          <a:xfrm>
            <a:off x="365760" y="164592"/>
            <a:ext cx="8412480" cy="36576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1F2937"/>
              </a:buClr>
              <a:buSzPts val="1800"/>
              <a:buFont typeface="Calibri"/>
              <a:buNone/>
            </a:pPr>
            <a:r>
              <a:rPr b="1" i="0" lang="en-US" sz="1800" u="none" cap="none" strike="noStrike">
                <a:solidFill>
                  <a:srgbClr val="1F2937"/>
                </a:solidFill>
                <a:latin typeface="Calibri"/>
                <a:ea typeface="Calibri"/>
                <a:cs typeface="Calibri"/>
                <a:sym typeface="Calibri"/>
              </a:rPr>
              <a:t>Semantic cache: every prompt looked up in Oracle before the LLM</a:t>
            </a:r>
            <a:endParaRPr b="0" i="0" sz="1800" u="none" cap="none" strike="noStrike">
              <a:solidFill>
                <a:schemeClr val="dk1"/>
              </a:solidFill>
              <a:latin typeface="Calibri"/>
              <a:ea typeface="Calibri"/>
              <a:cs typeface="Calibri"/>
              <a:sym typeface="Calibri"/>
            </a:endParaRPr>
          </a:p>
        </p:txBody>
      </p:sp>
      <p:sp>
        <p:nvSpPr>
          <p:cNvPr id="1537" name="Google Shape;1537;p41"/>
          <p:cNvSpPr/>
          <p:nvPr/>
        </p:nvSpPr>
        <p:spPr>
          <a:xfrm>
            <a:off x="7772400" y="201168"/>
            <a:ext cx="914400" cy="274320"/>
          </a:xfrm>
          <a:prstGeom prst="rect">
            <a:avLst/>
          </a:prstGeom>
          <a:noFill/>
          <a:ln>
            <a:noFill/>
          </a:ln>
        </p:spPr>
        <p:txBody>
          <a:bodyPr anchorCtr="0" anchor="ctr" bIns="0" lIns="0" spcFirstLastPara="1" rIns="0" wrap="square" tIns="0">
            <a:noAutofit/>
          </a:bodyPr>
          <a:lstStyle/>
          <a:p>
            <a:pPr indent="0" lvl="0" marL="0" marR="0" rtl="0" algn="r">
              <a:spcBef>
                <a:spcPts val="0"/>
              </a:spcBef>
              <a:spcAft>
                <a:spcPts val="0"/>
              </a:spcAft>
              <a:buClr>
                <a:srgbClr val="C74634"/>
              </a:buClr>
              <a:buSzPts val="1100"/>
              <a:buFont typeface="Calibri"/>
              <a:buNone/>
            </a:pPr>
            <a:r>
              <a:rPr b="1" i="0" lang="en-US" sz="1100" u="none" cap="none" strike="noStrike">
                <a:solidFill>
                  <a:srgbClr val="C74634"/>
                </a:solidFill>
                <a:latin typeface="Calibri"/>
                <a:ea typeface="Calibri"/>
                <a:cs typeface="Calibri"/>
                <a:sym typeface="Calibri"/>
              </a:rPr>
              <a:t>ORACLE</a:t>
            </a:r>
            <a:endParaRPr b="0" i="0" sz="1100" u="none" cap="none" strike="noStrike">
              <a:solidFill>
                <a:schemeClr val="dk1"/>
              </a:solidFill>
              <a:latin typeface="Calibri"/>
              <a:ea typeface="Calibri"/>
              <a:cs typeface="Calibri"/>
              <a:sym typeface="Calibri"/>
            </a:endParaRPr>
          </a:p>
        </p:txBody>
      </p:sp>
      <p:sp>
        <p:nvSpPr>
          <p:cNvPr id="1538" name="Google Shape;1538;p41"/>
          <p:cNvSpPr/>
          <p:nvPr/>
        </p:nvSpPr>
        <p:spPr>
          <a:xfrm>
            <a:off x="1371600" y="566930"/>
            <a:ext cx="2560200" cy="411600"/>
          </a:xfrm>
          <a:prstGeom prst="roundRect">
            <a:avLst>
              <a:gd fmla="val 13333" name="adj"/>
            </a:avLst>
          </a:prstGeom>
          <a:solidFill>
            <a:srgbClr val="FFFFFF"/>
          </a:solidFill>
          <a:ln cap="flat" cmpd="sng" w="9525">
            <a:solidFill>
              <a:srgbClr val="D3D1C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9" name="Google Shape;1539;p41"/>
          <p:cNvSpPr/>
          <p:nvPr/>
        </p:nvSpPr>
        <p:spPr>
          <a:xfrm>
            <a:off x="1371600" y="566930"/>
            <a:ext cx="2560200" cy="411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1F2937"/>
              </a:buClr>
              <a:buSzPts val="1000"/>
              <a:buFont typeface="Calibri"/>
              <a:buNone/>
            </a:pPr>
            <a:r>
              <a:rPr b="1" i="0" lang="en-US" sz="1000" u="none" cap="none" strike="noStrike">
                <a:solidFill>
                  <a:srgbClr val="1F2937"/>
                </a:solidFill>
                <a:latin typeface="Calibri"/>
                <a:ea typeface="Calibri"/>
                <a:cs typeface="Calibri"/>
                <a:sym typeface="Calibri"/>
              </a:rPr>
              <a:t>Agent / User </a:t>
            </a:r>
            <a:r>
              <a:rPr b="0" i="1" lang="en-US" sz="900" u="none" cap="none" strike="noStrike">
                <a:solidFill>
                  <a:srgbClr val="4B5563"/>
                </a:solidFill>
                <a:latin typeface="Calibri"/>
                <a:ea typeface="Calibri"/>
                <a:cs typeface="Calibri"/>
                <a:sym typeface="Calibri"/>
              </a:rPr>
              <a:t>issues prompt</a:t>
            </a:r>
            <a:endParaRPr b="0" i="0" sz="1000" u="none" cap="none" strike="noStrike">
              <a:solidFill>
                <a:schemeClr val="dk1"/>
              </a:solidFill>
              <a:latin typeface="Calibri"/>
              <a:ea typeface="Calibri"/>
              <a:cs typeface="Calibri"/>
              <a:sym typeface="Calibri"/>
            </a:endParaRPr>
          </a:p>
        </p:txBody>
      </p:sp>
      <p:sp>
        <p:nvSpPr>
          <p:cNvPr id="1540" name="Google Shape;1540;p41"/>
          <p:cNvSpPr/>
          <p:nvPr/>
        </p:nvSpPr>
        <p:spPr>
          <a:xfrm>
            <a:off x="1371600" y="1188720"/>
            <a:ext cx="2560320" cy="502920"/>
          </a:xfrm>
          <a:prstGeom prst="roundRect">
            <a:avLst>
              <a:gd fmla="val 10909" name="adj"/>
            </a:avLst>
          </a:prstGeom>
          <a:solidFill>
            <a:srgbClr val="FFFFFF"/>
          </a:solidFill>
          <a:ln cap="flat" cmpd="sng" w="9525">
            <a:solidFill>
              <a:srgbClr val="D3D1C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1" name="Google Shape;1541;p41"/>
          <p:cNvSpPr/>
          <p:nvPr/>
        </p:nvSpPr>
        <p:spPr>
          <a:xfrm>
            <a:off x="1371600" y="1188720"/>
            <a:ext cx="2560320" cy="50292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1F2937"/>
              </a:buClr>
              <a:buSzPts val="1000"/>
              <a:buFont typeface="Calibri"/>
              <a:buNone/>
            </a:pPr>
            <a:r>
              <a:rPr b="1" i="0" lang="en-US" sz="1000" u="none" cap="none" strike="noStrike">
                <a:solidFill>
                  <a:srgbClr val="1F2937"/>
                </a:solidFill>
                <a:latin typeface="Calibri"/>
                <a:ea typeface="Calibri"/>
                <a:cs typeface="Calibri"/>
                <a:sym typeface="Calibri"/>
              </a:rPr>
              <a:t>ChatOpenAI client</a:t>
            </a:r>
            <a:endParaRPr b="0" i="0" sz="10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C74634"/>
              </a:buClr>
              <a:buSzPts val="800"/>
              <a:buFont typeface="Consolas"/>
              <a:buNone/>
            </a:pPr>
            <a:r>
              <a:rPr b="0" i="0" lang="en-US" sz="800" u="none" cap="none" strike="noStrike">
                <a:solidFill>
                  <a:srgbClr val="C74634"/>
                </a:solidFill>
                <a:latin typeface="Consolas"/>
                <a:ea typeface="Consolas"/>
                <a:cs typeface="Consolas"/>
                <a:sym typeface="Consolas"/>
              </a:rPr>
              <a:t>cache=semantic_cache</a:t>
            </a:r>
            <a:endParaRPr b="0" i="0" sz="1000" u="none" cap="none" strike="noStrike">
              <a:solidFill>
                <a:schemeClr val="dk1"/>
              </a:solidFill>
              <a:latin typeface="Calibri"/>
              <a:ea typeface="Calibri"/>
              <a:cs typeface="Calibri"/>
              <a:sym typeface="Calibri"/>
            </a:endParaRPr>
          </a:p>
        </p:txBody>
      </p:sp>
      <p:sp>
        <p:nvSpPr>
          <p:cNvPr id="1542" name="Google Shape;1542;p41"/>
          <p:cNvSpPr/>
          <p:nvPr/>
        </p:nvSpPr>
        <p:spPr>
          <a:xfrm>
            <a:off x="4006215" y="1348740"/>
            <a:ext cx="777300" cy="183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9CA3AF"/>
              </a:buClr>
              <a:buSzPts val="700"/>
              <a:buFont typeface="Calibri"/>
              <a:buNone/>
            </a:pPr>
            <a:r>
              <a:rPr b="0" i="1" lang="en-US" sz="700" u="none" cap="none" strike="noStrike">
                <a:solidFill>
                  <a:srgbClr val="9CA3AF"/>
                </a:solidFill>
                <a:latin typeface="Calibri"/>
                <a:ea typeface="Calibri"/>
                <a:cs typeface="Calibri"/>
                <a:sym typeface="Calibri"/>
              </a:rPr>
              <a:t>LangChain</a:t>
            </a:r>
            <a:endParaRPr b="0" i="0" sz="700" u="none" cap="none" strike="noStrike">
              <a:solidFill>
                <a:schemeClr val="dk1"/>
              </a:solidFill>
              <a:latin typeface="Calibri"/>
              <a:ea typeface="Calibri"/>
              <a:cs typeface="Calibri"/>
              <a:sym typeface="Calibri"/>
            </a:endParaRPr>
          </a:p>
        </p:txBody>
      </p:sp>
      <p:sp>
        <p:nvSpPr>
          <p:cNvPr id="1543" name="Google Shape;1543;p41"/>
          <p:cNvSpPr/>
          <p:nvPr/>
        </p:nvSpPr>
        <p:spPr>
          <a:xfrm>
            <a:off x="1371600" y="1981213"/>
            <a:ext cx="2560200" cy="502800"/>
          </a:xfrm>
          <a:prstGeom prst="roundRect">
            <a:avLst>
              <a:gd fmla="val 10909" name="adj"/>
            </a:avLst>
          </a:prstGeom>
          <a:solidFill>
            <a:srgbClr val="FFFFFF"/>
          </a:solidFill>
          <a:ln cap="flat" cmpd="sng" w="9525">
            <a:solidFill>
              <a:srgbClr val="D3D1C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4" name="Google Shape;1544;p41"/>
          <p:cNvSpPr/>
          <p:nvPr/>
        </p:nvSpPr>
        <p:spPr>
          <a:xfrm>
            <a:off x="1371600" y="1981213"/>
            <a:ext cx="2560200" cy="502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1F2937"/>
              </a:buClr>
              <a:buSzPts val="1000"/>
              <a:buFont typeface="Calibri"/>
              <a:buNone/>
            </a:pPr>
            <a:r>
              <a:rPr b="1" i="0" lang="en-US" sz="1000" u="none" cap="none" strike="noStrike">
                <a:solidFill>
                  <a:srgbClr val="1F2937"/>
                </a:solidFill>
                <a:latin typeface="Calibri"/>
                <a:ea typeface="Calibri"/>
                <a:cs typeface="Calibri"/>
                <a:sym typeface="Calibri"/>
              </a:rPr>
              <a:t>OpenAI Embeddings</a:t>
            </a:r>
            <a:endParaRPr b="0" i="0" sz="10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4B5563"/>
              </a:buClr>
              <a:buSzPts val="800"/>
              <a:buFont typeface="Calibri"/>
              <a:buNone/>
            </a:pPr>
            <a:r>
              <a:rPr b="0" i="1" lang="en-US" sz="800" u="none" cap="none" strike="noStrike">
                <a:solidFill>
                  <a:srgbClr val="4B5563"/>
                </a:solidFill>
                <a:latin typeface="Calibri"/>
                <a:ea typeface="Calibri"/>
                <a:cs typeface="Calibri"/>
                <a:sym typeface="Calibri"/>
              </a:rPr>
              <a:t>text-embedding-3-small · 1536-d</a:t>
            </a:r>
            <a:endParaRPr b="0" i="0" sz="1000" u="none" cap="none" strike="noStrike">
              <a:solidFill>
                <a:schemeClr val="dk1"/>
              </a:solidFill>
              <a:latin typeface="Calibri"/>
              <a:ea typeface="Calibri"/>
              <a:cs typeface="Calibri"/>
              <a:sym typeface="Calibri"/>
            </a:endParaRPr>
          </a:p>
        </p:txBody>
      </p:sp>
      <p:sp>
        <p:nvSpPr>
          <p:cNvPr id="1545" name="Google Shape;1545;p41"/>
          <p:cNvSpPr/>
          <p:nvPr/>
        </p:nvSpPr>
        <p:spPr>
          <a:xfrm>
            <a:off x="868650" y="2773700"/>
            <a:ext cx="3566100" cy="716100"/>
          </a:xfrm>
          <a:prstGeom prst="roundRect">
            <a:avLst>
              <a:gd fmla="val 9412" name="adj"/>
            </a:avLst>
          </a:prstGeom>
          <a:solidFill>
            <a:srgbClr val="FCEBEB"/>
          </a:solidFill>
          <a:ln cap="flat" cmpd="sng" w="15875">
            <a:solidFill>
              <a:srgbClr val="C7463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6" name="Google Shape;1546;p41"/>
          <p:cNvSpPr/>
          <p:nvPr/>
        </p:nvSpPr>
        <p:spPr>
          <a:xfrm>
            <a:off x="868655" y="2828569"/>
            <a:ext cx="3566100" cy="228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791F1F"/>
              </a:buClr>
              <a:buSzPts val="1100"/>
              <a:buFont typeface="Calibri"/>
              <a:buNone/>
            </a:pPr>
            <a:r>
              <a:rPr b="1" i="0" lang="en-US" sz="1100" u="none" cap="none" strike="noStrike">
                <a:solidFill>
                  <a:srgbClr val="791F1F"/>
                </a:solidFill>
                <a:latin typeface="Calibri"/>
                <a:ea typeface="Calibri"/>
                <a:cs typeface="Calibri"/>
                <a:sym typeface="Calibri"/>
              </a:rPr>
              <a:t>OracleSemanticCache</a:t>
            </a:r>
            <a:endParaRPr b="0" i="0" sz="1100" u="none" cap="none" strike="noStrike">
              <a:solidFill>
                <a:schemeClr val="dk1"/>
              </a:solidFill>
              <a:latin typeface="Calibri"/>
              <a:ea typeface="Calibri"/>
              <a:cs typeface="Calibri"/>
              <a:sym typeface="Calibri"/>
            </a:endParaRPr>
          </a:p>
        </p:txBody>
      </p:sp>
      <p:sp>
        <p:nvSpPr>
          <p:cNvPr id="1547" name="Google Shape;1547;p41"/>
          <p:cNvSpPr/>
          <p:nvPr/>
        </p:nvSpPr>
        <p:spPr>
          <a:xfrm>
            <a:off x="1005825" y="3066326"/>
            <a:ext cx="3291900" cy="423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A32D2D"/>
              </a:buClr>
              <a:buSzPts val="850"/>
              <a:buFont typeface="Calibri"/>
              <a:buNone/>
            </a:pPr>
            <a:r>
              <a:rPr b="0" i="0" lang="en-US" sz="850" u="none" cap="none" strike="noStrike">
                <a:solidFill>
                  <a:srgbClr val="A32D2D"/>
                </a:solidFill>
                <a:latin typeface="Calibri"/>
                <a:ea typeface="Calibri"/>
                <a:cs typeface="Calibri"/>
                <a:sym typeface="Calibri"/>
              </a:rPr>
              <a:t>vector search · </a:t>
            </a:r>
            <a:r>
              <a:rPr b="0" i="0" lang="en-US" sz="800" u="none" cap="none" strike="noStrike">
                <a:solidFill>
                  <a:srgbClr val="791F1F"/>
                </a:solidFill>
                <a:latin typeface="Consolas"/>
                <a:ea typeface="Consolas"/>
                <a:cs typeface="Consolas"/>
                <a:sym typeface="Consolas"/>
              </a:rPr>
              <a:t>distance_strategy=COSINE</a:t>
            </a:r>
            <a:endParaRPr b="0" i="0" sz="85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A32D2D"/>
              </a:buClr>
              <a:buSzPts val="850"/>
              <a:buFont typeface="Calibri"/>
              <a:buNone/>
            </a:pPr>
            <a:r>
              <a:rPr b="0" i="1" lang="en-US" sz="850" u="none" cap="none" strike="noStrike">
                <a:solidFill>
                  <a:srgbClr val="A32D2D"/>
                </a:solidFill>
                <a:latin typeface="Calibri"/>
                <a:ea typeface="Calibri"/>
                <a:cs typeface="Calibri"/>
                <a:sym typeface="Calibri"/>
              </a:rPr>
              <a:t>any near match where </a:t>
            </a:r>
            <a:r>
              <a:rPr b="1" i="0" lang="en-US" sz="850" u="none" cap="none" strike="noStrike">
                <a:solidFill>
                  <a:srgbClr val="791F1F"/>
                </a:solidFill>
                <a:latin typeface="Consolas"/>
                <a:ea typeface="Consolas"/>
                <a:cs typeface="Consolas"/>
                <a:sym typeface="Consolas"/>
              </a:rPr>
              <a:t>score &lt; 0.05</a:t>
            </a:r>
            <a:r>
              <a:rPr b="0" i="1" lang="en-US" sz="850" u="none" cap="none" strike="noStrike">
                <a:solidFill>
                  <a:srgbClr val="A32D2D"/>
                </a:solidFill>
                <a:latin typeface="Calibri"/>
                <a:ea typeface="Calibri"/>
                <a:cs typeface="Calibri"/>
                <a:sym typeface="Calibri"/>
              </a:rPr>
              <a:t> ?</a:t>
            </a:r>
            <a:endParaRPr b="0" i="0" sz="850" u="none" cap="none" strike="noStrike">
              <a:solidFill>
                <a:schemeClr val="dk1"/>
              </a:solidFill>
              <a:latin typeface="Calibri"/>
              <a:ea typeface="Calibri"/>
              <a:cs typeface="Calibri"/>
              <a:sym typeface="Calibri"/>
            </a:endParaRPr>
          </a:p>
        </p:txBody>
      </p:sp>
      <p:sp>
        <p:nvSpPr>
          <p:cNvPr id="1548" name="Google Shape;1548;p41"/>
          <p:cNvSpPr/>
          <p:nvPr/>
        </p:nvSpPr>
        <p:spPr>
          <a:xfrm>
            <a:off x="365750" y="3931923"/>
            <a:ext cx="2194500" cy="585300"/>
          </a:xfrm>
          <a:prstGeom prst="roundRect">
            <a:avLst>
              <a:gd fmla="val 7059" name="adj"/>
            </a:avLst>
          </a:prstGeom>
          <a:solidFill>
            <a:srgbClr val="DCFCE7"/>
          </a:solidFill>
          <a:ln cap="flat" cmpd="sng" w="12700">
            <a:solidFill>
              <a:srgbClr val="16A34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9" name="Google Shape;1549;p41"/>
          <p:cNvSpPr/>
          <p:nvPr/>
        </p:nvSpPr>
        <p:spPr>
          <a:xfrm>
            <a:off x="457200" y="3931900"/>
            <a:ext cx="2011800" cy="5853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166534"/>
              </a:buClr>
              <a:buSzPts val="1100"/>
              <a:buFont typeface="Calibri"/>
              <a:buNone/>
            </a:pPr>
            <a:r>
              <a:rPr b="1" i="0" lang="en-US" sz="1100" u="none" cap="none" strike="noStrike">
                <a:solidFill>
                  <a:srgbClr val="166534"/>
                </a:solidFill>
                <a:latin typeface="Calibri"/>
                <a:ea typeface="Calibri"/>
                <a:cs typeface="Calibri"/>
                <a:sym typeface="Calibri"/>
              </a:rPr>
              <a:t>HIT</a:t>
            </a:r>
            <a:endParaRPr b="0" i="0" sz="11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166534"/>
              </a:buClr>
              <a:buSzPts val="900"/>
              <a:buFont typeface="Calibri"/>
              <a:buNone/>
            </a:pPr>
            <a:r>
              <a:rPr b="1" i="0" lang="en-US" sz="900" u="none" cap="none" strike="noStrike">
                <a:solidFill>
                  <a:srgbClr val="166534"/>
                </a:solidFill>
                <a:latin typeface="Calibri"/>
                <a:ea typeface="Calibri"/>
                <a:cs typeface="Calibri"/>
                <a:sym typeface="Calibri"/>
              </a:rPr>
              <a:t>Return stored response</a:t>
            </a:r>
            <a:endParaRPr b="0" i="0" sz="11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15803D"/>
              </a:buClr>
              <a:buSzPts val="800"/>
              <a:buFont typeface="Calibri"/>
              <a:buNone/>
            </a:pPr>
            <a:r>
              <a:rPr b="0" i="1" lang="en-US" sz="800" u="none" cap="none" strike="noStrike">
                <a:solidFill>
                  <a:srgbClr val="15803D"/>
                </a:solidFill>
                <a:latin typeface="Calibri"/>
                <a:ea typeface="Calibri"/>
                <a:cs typeface="Calibri"/>
                <a:sym typeface="Calibri"/>
              </a:rPr>
              <a:t>1× embed + 1× search</a:t>
            </a:r>
            <a:endParaRPr b="0" i="0" sz="1100" u="none" cap="none" strike="noStrike">
              <a:solidFill>
                <a:schemeClr val="dk1"/>
              </a:solidFill>
              <a:latin typeface="Calibri"/>
              <a:ea typeface="Calibri"/>
              <a:cs typeface="Calibri"/>
              <a:sym typeface="Calibri"/>
            </a:endParaRPr>
          </a:p>
        </p:txBody>
      </p:sp>
      <p:sp>
        <p:nvSpPr>
          <p:cNvPr id="1550" name="Google Shape;1550;p41"/>
          <p:cNvSpPr/>
          <p:nvPr/>
        </p:nvSpPr>
        <p:spPr>
          <a:xfrm>
            <a:off x="2743200" y="4014246"/>
            <a:ext cx="2194500" cy="502800"/>
          </a:xfrm>
          <a:prstGeom prst="roundRect">
            <a:avLst>
              <a:gd fmla="val 7059" name="adj"/>
            </a:avLst>
          </a:prstGeom>
          <a:solidFill>
            <a:srgbClr val="FEF3C7"/>
          </a:solidFill>
          <a:ln cap="flat" cmpd="sng" w="12700">
            <a:solidFill>
              <a:srgbClr val="D9770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1" name="Google Shape;1551;p41"/>
          <p:cNvSpPr/>
          <p:nvPr/>
        </p:nvSpPr>
        <p:spPr>
          <a:xfrm>
            <a:off x="2834650" y="4055450"/>
            <a:ext cx="2011800" cy="423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92400E"/>
              </a:buClr>
              <a:buSzPts val="1100"/>
              <a:buFont typeface="Calibri"/>
              <a:buNone/>
            </a:pPr>
            <a:r>
              <a:rPr b="1" i="0" lang="en-US" sz="1100" u="none" cap="none" strike="noStrike">
                <a:solidFill>
                  <a:srgbClr val="92400E"/>
                </a:solidFill>
                <a:latin typeface="Calibri"/>
                <a:ea typeface="Calibri"/>
                <a:cs typeface="Calibri"/>
                <a:sym typeface="Calibri"/>
              </a:rPr>
              <a:t>MISS</a:t>
            </a:r>
            <a:endParaRPr b="0" i="0" sz="11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92400E"/>
              </a:buClr>
              <a:buSzPts val="900"/>
              <a:buFont typeface="Calibri"/>
              <a:buNone/>
            </a:pPr>
            <a:r>
              <a:rPr b="1" i="0" lang="en-US" sz="900" u="none" cap="none" strike="noStrike">
                <a:solidFill>
                  <a:srgbClr val="92400E"/>
                </a:solidFill>
                <a:latin typeface="Calibri"/>
                <a:ea typeface="Calibri"/>
                <a:cs typeface="Calibri"/>
                <a:sym typeface="Calibri"/>
              </a:rPr>
              <a:t>Forward to LLM provider</a:t>
            </a:r>
            <a:endParaRPr b="0" i="0" sz="11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B45309"/>
              </a:buClr>
              <a:buSzPts val="800"/>
              <a:buFont typeface="Calibri"/>
              <a:buNone/>
            </a:pPr>
            <a:r>
              <a:rPr b="0" i="1" lang="en-US" sz="800" u="none" cap="none" strike="noStrike">
                <a:solidFill>
                  <a:srgbClr val="B45309"/>
                </a:solidFill>
                <a:latin typeface="Calibri"/>
                <a:ea typeface="Calibri"/>
                <a:cs typeface="Calibri"/>
                <a:sym typeface="Calibri"/>
              </a:rPr>
              <a:t>1× full LLM call + write back</a:t>
            </a:r>
            <a:endParaRPr b="0" i="0" sz="1100" u="none" cap="none" strike="noStrike">
              <a:solidFill>
                <a:schemeClr val="dk1"/>
              </a:solidFill>
              <a:latin typeface="Calibri"/>
              <a:ea typeface="Calibri"/>
              <a:cs typeface="Calibri"/>
              <a:sym typeface="Calibri"/>
            </a:endParaRPr>
          </a:p>
        </p:txBody>
      </p:sp>
      <p:sp>
        <p:nvSpPr>
          <p:cNvPr id="1552" name="Google Shape;1552;p41"/>
          <p:cNvSpPr/>
          <p:nvPr/>
        </p:nvSpPr>
        <p:spPr>
          <a:xfrm>
            <a:off x="1371600" y="4736480"/>
            <a:ext cx="2560200" cy="365700"/>
          </a:xfrm>
          <a:prstGeom prst="roundRect">
            <a:avLst>
              <a:gd fmla="val 15000" name="adj"/>
            </a:avLst>
          </a:prstGeom>
          <a:solidFill>
            <a:srgbClr val="FFFFFF"/>
          </a:solidFill>
          <a:ln cap="flat" cmpd="sng" w="9525">
            <a:solidFill>
              <a:srgbClr val="D3D1C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3" name="Google Shape;1553;p41"/>
          <p:cNvSpPr/>
          <p:nvPr/>
        </p:nvSpPr>
        <p:spPr>
          <a:xfrm>
            <a:off x="1371600" y="4736480"/>
            <a:ext cx="2560200" cy="365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1F2937"/>
              </a:buClr>
              <a:buSzPts val="950"/>
              <a:buFont typeface="Calibri"/>
              <a:buNone/>
            </a:pPr>
            <a:r>
              <a:rPr b="1" i="0" lang="en-US" sz="950" u="none" cap="none" strike="noStrike">
                <a:solidFill>
                  <a:srgbClr val="1F2937"/>
                </a:solidFill>
                <a:latin typeface="Calibri"/>
                <a:ea typeface="Calibri"/>
                <a:cs typeface="Calibri"/>
                <a:sym typeface="Calibri"/>
              </a:rPr>
              <a:t>Response back to agent / user</a:t>
            </a:r>
            <a:endParaRPr b="0" i="0" sz="950" u="none" cap="none" strike="noStrike">
              <a:solidFill>
                <a:schemeClr val="dk1"/>
              </a:solidFill>
              <a:latin typeface="Calibri"/>
              <a:ea typeface="Calibri"/>
              <a:cs typeface="Calibri"/>
              <a:sym typeface="Calibri"/>
            </a:endParaRPr>
          </a:p>
        </p:txBody>
      </p:sp>
      <p:cxnSp>
        <p:nvCxnSpPr>
          <p:cNvPr id="1554" name="Google Shape;1554;p41"/>
          <p:cNvCxnSpPr>
            <a:stCxn id="1539" idx="2"/>
          </p:cNvCxnSpPr>
          <p:nvPr/>
        </p:nvCxnSpPr>
        <p:spPr>
          <a:xfrm>
            <a:off x="2651700" y="978530"/>
            <a:ext cx="0" cy="192000"/>
          </a:xfrm>
          <a:prstGeom prst="straightConnector1">
            <a:avLst/>
          </a:prstGeom>
          <a:noFill/>
          <a:ln cap="flat" cmpd="sng" w="12700">
            <a:solidFill>
              <a:srgbClr val="4B5563"/>
            </a:solidFill>
            <a:prstDash val="solid"/>
            <a:round/>
            <a:headEnd len="sm" w="sm" type="none"/>
            <a:tailEnd len="med" w="med" type="triangle"/>
          </a:ln>
        </p:spPr>
      </p:cxnSp>
      <p:cxnSp>
        <p:nvCxnSpPr>
          <p:cNvPr id="1555" name="Google Shape;1555;p41"/>
          <p:cNvCxnSpPr>
            <a:endCxn id="1544" idx="0"/>
          </p:cNvCxnSpPr>
          <p:nvPr/>
        </p:nvCxnSpPr>
        <p:spPr>
          <a:xfrm>
            <a:off x="2651700" y="1691713"/>
            <a:ext cx="0" cy="289500"/>
          </a:xfrm>
          <a:prstGeom prst="straightConnector1">
            <a:avLst/>
          </a:prstGeom>
          <a:noFill/>
          <a:ln cap="flat" cmpd="sng" w="12700">
            <a:solidFill>
              <a:srgbClr val="4B5563"/>
            </a:solidFill>
            <a:prstDash val="solid"/>
            <a:round/>
            <a:headEnd len="sm" w="sm" type="none"/>
            <a:tailEnd len="med" w="med" type="triangle"/>
          </a:ln>
        </p:spPr>
      </p:cxnSp>
      <p:cxnSp>
        <p:nvCxnSpPr>
          <p:cNvPr id="1556" name="Google Shape;1556;p41"/>
          <p:cNvCxnSpPr>
            <a:stCxn id="1544" idx="2"/>
            <a:endCxn id="1545" idx="0"/>
          </p:cNvCxnSpPr>
          <p:nvPr/>
        </p:nvCxnSpPr>
        <p:spPr>
          <a:xfrm>
            <a:off x="2651700" y="2484013"/>
            <a:ext cx="0" cy="289800"/>
          </a:xfrm>
          <a:prstGeom prst="straightConnector1">
            <a:avLst/>
          </a:prstGeom>
          <a:noFill/>
          <a:ln cap="flat" cmpd="sng" w="12700">
            <a:solidFill>
              <a:srgbClr val="4B5563"/>
            </a:solidFill>
            <a:prstDash val="solid"/>
            <a:round/>
            <a:headEnd len="sm" w="sm" type="none"/>
            <a:tailEnd len="med" w="med" type="triangle"/>
          </a:ln>
        </p:spPr>
      </p:cxnSp>
      <p:sp>
        <p:nvSpPr>
          <p:cNvPr id="1557" name="Google Shape;1557;p41"/>
          <p:cNvSpPr/>
          <p:nvPr/>
        </p:nvSpPr>
        <p:spPr>
          <a:xfrm>
            <a:off x="2697480" y="1728216"/>
            <a:ext cx="914400" cy="164592"/>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6B7280"/>
              </a:buClr>
              <a:buSzPts val="750"/>
              <a:buFont typeface="Consolas"/>
              <a:buNone/>
            </a:pPr>
            <a:r>
              <a:rPr b="0" i="1" lang="en-US" sz="750" u="none" cap="none" strike="noStrike">
                <a:solidFill>
                  <a:srgbClr val="6B7280"/>
                </a:solidFill>
                <a:latin typeface="Consolas"/>
                <a:ea typeface="Consolas"/>
                <a:cs typeface="Consolas"/>
                <a:sym typeface="Consolas"/>
              </a:rPr>
              <a:t>embed(prompt)</a:t>
            </a:r>
            <a:endParaRPr b="0" i="0" sz="750" u="none" cap="none" strike="noStrike">
              <a:solidFill>
                <a:schemeClr val="dk1"/>
              </a:solidFill>
              <a:latin typeface="Calibri"/>
              <a:ea typeface="Calibri"/>
              <a:cs typeface="Calibri"/>
              <a:sym typeface="Calibri"/>
            </a:endParaRPr>
          </a:p>
        </p:txBody>
      </p:sp>
      <p:sp>
        <p:nvSpPr>
          <p:cNvPr id="1558" name="Google Shape;1558;p41"/>
          <p:cNvSpPr/>
          <p:nvPr/>
        </p:nvSpPr>
        <p:spPr>
          <a:xfrm>
            <a:off x="2926280" y="2470409"/>
            <a:ext cx="914400" cy="1647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6B7280"/>
              </a:buClr>
              <a:buSzPts val="750"/>
              <a:buFont typeface="Calibri"/>
              <a:buNone/>
            </a:pPr>
            <a:r>
              <a:rPr b="0" i="1" lang="en-US" sz="750" u="none" cap="none" strike="noStrike">
                <a:solidFill>
                  <a:srgbClr val="6B7280"/>
                </a:solidFill>
                <a:latin typeface="Calibri"/>
                <a:ea typeface="Calibri"/>
                <a:cs typeface="Calibri"/>
                <a:sym typeface="Calibri"/>
              </a:rPr>
              <a:t>1536-d vector</a:t>
            </a:r>
            <a:endParaRPr b="0" i="0" sz="750" u="none" cap="none" strike="noStrike">
              <a:solidFill>
                <a:schemeClr val="dk1"/>
              </a:solidFill>
              <a:latin typeface="Calibri"/>
              <a:ea typeface="Calibri"/>
              <a:cs typeface="Calibri"/>
              <a:sym typeface="Calibri"/>
            </a:endParaRPr>
          </a:p>
        </p:txBody>
      </p:sp>
      <p:cxnSp>
        <p:nvCxnSpPr>
          <p:cNvPr id="1559" name="Google Shape;1559;p41"/>
          <p:cNvCxnSpPr>
            <a:stCxn id="1547" idx="2"/>
            <a:endCxn id="1549" idx="0"/>
          </p:cNvCxnSpPr>
          <p:nvPr/>
        </p:nvCxnSpPr>
        <p:spPr>
          <a:xfrm flipH="1">
            <a:off x="1463175" y="3489926"/>
            <a:ext cx="1188600" cy="441900"/>
          </a:xfrm>
          <a:prstGeom prst="straightConnector1">
            <a:avLst/>
          </a:prstGeom>
          <a:noFill/>
          <a:ln cap="flat" cmpd="sng" w="12700">
            <a:solidFill>
              <a:srgbClr val="16A34A"/>
            </a:solidFill>
            <a:prstDash val="solid"/>
            <a:round/>
            <a:headEnd len="sm" w="sm" type="none"/>
            <a:tailEnd len="med" w="med" type="triangle"/>
          </a:ln>
        </p:spPr>
      </p:cxnSp>
      <p:sp>
        <p:nvSpPr>
          <p:cNvPr id="1560" name="Google Shape;1560;p41"/>
          <p:cNvSpPr/>
          <p:nvPr/>
        </p:nvSpPr>
        <p:spPr>
          <a:xfrm>
            <a:off x="959110" y="3506653"/>
            <a:ext cx="548700" cy="164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166534"/>
              </a:buClr>
              <a:buSzPts val="900"/>
              <a:buFont typeface="Calibri"/>
              <a:buNone/>
            </a:pPr>
            <a:r>
              <a:rPr b="1" i="0" lang="en-US" sz="900" u="none" cap="none" strike="noStrike">
                <a:solidFill>
                  <a:srgbClr val="166534"/>
                </a:solidFill>
                <a:latin typeface="Calibri"/>
                <a:ea typeface="Calibri"/>
                <a:cs typeface="Calibri"/>
                <a:sym typeface="Calibri"/>
              </a:rPr>
              <a:t>HIT</a:t>
            </a:r>
            <a:endParaRPr b="0" i="0" sz="900" u="none" cap="none" strike="noStrike">
              <a:solidFill>
                <a:schemeClr val="dk1"/>
              </a:solidFill>
              <a:latin typeface="Calibri"/>
              <a:ea typeface="Calibri"/>
              <a:cs typeface="Calibri"/>
              <a:sym typeface="Calibri"/>
            </a:endParaRPr>
          </a:p>
        </p:txBody>
      </p:sp>
      <p:cxnSp>
        <p:nvCxnSpPr>
          <p:cNvPr id="1561" name="Google Shape;1561;p41"/>
          <p:cNvCxnSpPr>
            <a:stCxn id="1547" idx="2"/>
            <a:endCxn id="1551" idx="0"/>
          </p:cNvCxnSpPr>
          <p:nvPr/>
        </p:nvCxnSpPr>
        <p:spPr>
          <a:xfrm>
            <a:off x="2651775" y="3489926"/>
            <a:ext cx="1188900" cy="565500"/>
          </a:xfrm>
          <a:prstGeom prst="straightConnector1">
            <a:avLst/>
          </a:prstGeom>
          <a:noFill/>
          <a:ln cap="flat" cmpd="sng" w="22225">
            <a:solidFill>
              <a:srgbClr val="D97706"/>
            </a:solidFill>
            <a:prstDash val="solid"/>
            <a:round/>
            <a:headEnd len="sm" w="sm" type="none"/>
            <a:tailEnd len="med" w="med" type="triangle"/>
          </a:ln>
        </p:spPr>
      </p:cxnSp>
      <p:sp>
        <p:nvSpPr>
          <p:cNvPr id="1562" name="Google Shape;1562;p41"/>
          <p:cNvSpPr/>
          <p:nvPr/>
        </p:nvSpPr>
        <p:spPr>
          <a:xfrm>
            <a:off x="3840475" y="3662115"/>
            <a:ext cx="640200" cy="164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92400E"/>
              </a:buClr>
              <a:buSzPts val="900"/>
              <a:buFont typeface="Calibri"/>
              <a:buNone/>
            </a:pPr>
            <a:r>
              <a:rPr b="1" i="0" lang="en-US" sz="900" u="none" cap="none" strike="noStrike">
                <a:solidFill>
                  <a:srgbClr val="92400E"/>
                </a:solidFill>
                <a:latin typeface="Calibri"/>
                <a:ea typeface="Calibri"/>
                <a:cs typeface="Calibri"/>
                <a:sym typeface="Calibri"/>
              </a:rPr>
              <a:t>MISS</a:t>
            </a:r>
            <a:endParaRPr b="0" i="0" sz="900" u="none" cap="none" strike="noStrike">
              <a:solidFill>
                <a:schemeClr val="dk1"/>
              </a:solidFill>
              <a:latin typeface="Calibri"/>
              <a:ea typeface="Calibri"/>
              <a:cs typeface="Calibri"/>
              <a:sym typeface="Calibri"/>
            </a:endParaRPr>
          </a:p>
        </p:txBody>
      </p:sp>
      <p:cxnSp>
        <p:nvCxnSpPr>
          <p:cNvPr id="1563" name="Google Shape;1563;p41"/>
          <p:cNvCxnSpPr>
            <a:endCxn id="1553" idx="1"/>
          </p:cNvCxnSpPr>
          <p:nvPr/>
        </p:nvCxnSpPr>
        <p:spPr>
          <a:xfrm flipH="1" rot="-5400000">
            <a:off x="1026450" y="4574180"/>
            <a:ext cx="414000" cy="276300"/>
          </a:xfrm>
          <a:prstGeom prst="bentConnector2">
            <a:avLst/>
          </a:prstGeom>
          <a:noFill/>
          <a:ln cap="flat" cmpd="sng" w="12700">
            <a:solidFill>
              <a:srgbClr val="16A34A"/>
            </a:solidFill>
            <a:prstDash val="solid"/>
            <a:round/>
            <a:headEnd len="sm" w="sm" type="none"/>
            <a:tailEnd len="med" w="med" type="triangle"/>
          </a:ln>
        </p:spPr>
      </p:cxnSp>
      <p:cxnSp>
        <p:nvCxnSpPr>
          <p:cNvPr id="1564" name="Google Shape;1564;p41"/>
          <p:cNvCxnSpPr>
            <a:endCxn id="1553" idx="3"/>
          </p:cNvCxnSpPr>
          <p:nvPr/>
        </p:nvCxnSpPr>
        <p:spPr>
          <a:xfrm rot="5400000">
            <a:off x="3844800" y="4582730"/>
            <a:ext cx="423600" cy="249600"/>
          </a:xfrm>
          <a:prstGeom prst="bentConnector2">
            <a:avLst/>
          </a:prstGeom>
          <a:noFill/>
          <a:ln cap="flat" cmpd="sng" w="22225">
            <a:solidFill>
              <a:srgbClr val="D97706"/>
            </a:solidFill>
            <a:prstDash val="solid"/>
            <a:round/>
            <a:headEnd len="sm" w="sm" type="none"/>
            <a:tailEnd len="med" w="med" type="triangle"/>
          </a:ln>
        </p:spPr>
      </p:cxnSp>
      <p:sp>
        <p:nvSpPr>
          <p:cNvPr id="1565" name="Google Shape;1565;p41"/>
          <p:cNvSpPr/>
          <p:nvPr/>
        </p:nvSpPr>
        <p:spPr>
          <a:xfrm>
            <a:off x="5486400" y="640080"/>
            <a:ext cx="3291840" cy="1828800"/>
          </a:xfrm>
          <a:prstGeom prst="roundRect">
            <a:avLst>
              <a:gd fmla="val 4000" name="adj"/>
            </a:avLst>
          </a:prstGeom>
          <a:solidFill>
            <a:srgbClr val="FAFAF8"/>
          </a:solidFill>
          <a:ln cap="flat" cmpd="sng" w="9525">
            <a:solidFill>
              <a:srgbClr val="E5E3D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6" name="Google Shape;1566;p41"/>
          <p:cNvSpPr/>
          <p:nvPr/>
        </p:nvSpPr>
        <p:spPr>
          <a:xfrm>
            <a:off x="5669280" y="731520"/>
            <a:ext cx="2926080" cy="256032"/>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1F2937"/>
              </a:buClr>
              <a:buSzPts val="1100"/>
              <a:buFont typeface="Calibri"/>
              <a:buNone/>
            </a:pPr>
            <a:r>
              <a:rPr b="1" i="0" lang="en-US" sz="1100" u="none" cap="none" strike="noStrike">
                <a:solidFill>
                  <a:srgbClr val="1F2937"/>
                </a:solidFill>
                <a:latin typeface="Calibri"/>
                <a:ea typeface="Calibri"/>
                <a:cs typeface="Calibri"/>
                <a:sym typeface="Calibri"/>
              </a:rPr>
              <a:t>Latency</a:t>
            </a:r>
            <a:endParaRPr b="0" i="0" sz="1100" u="none" cap="none" strike="noStrike">
              <a:solidFill>
                <a:schemeClr val="dk1"/>
              </a:solidFill>
              <a:latin typeface="Calibri"/>
              <a:ea typeface="Calibri"/>
              <a:cs typeface="Calibri"/>
              <a:sym typeface="Calibri"/>
            </a:endParaRPr>
          </a:p>
        </p:txBody>
      </p:sp>
      <p:sp>
        <p:nvSpPr>
          <p:cNvPr id="1567" name="Google Shape;1567;p41"/>
          <p:cNvSpPr/>
          <p:nvPr/>
        </p:nvSpPr>
        <p:spPr>
          <a:xfrm>
            <a:off x="5669280" y="950976"/>
            <a:ext cx="2926080" cy="18288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6B7280"/>
              </a:buClr>
              <a:buSzPts val="800"/>
              <a:buFont typeface="Calibri"/>
              <a:buNone/>
            </a:pPr>
            <a:r>
              <a:rPr b="0" i="1" lang="en-US" sz="800" u="none" cap="none" strike="noStrike">
                <a:solidFill>
                  <a:srgbClr val="6B7280"/>
                </a:solidFill>
                <a:latin typeface="Calibri"/>
                <a:ea typeface="Calibri"/>
                <a:cs typeface="Calibri"/>
                <a:sym typeface="Calibri"/>
              </a:rPr>
              <a:t>why bother with the cache</a:t>
            </a:r>
            <a:endParaRPr b="0" i="0" sz="800" u="none" cap="none" strike="noStrike">
              <a:solidFill>
                <a:schemeClr val="dk1"/>
              </a:solidFill>
              <a:latin typeface="Calibri"/>
              <a:ea typeface="Calibri"/>
              <a:cs typeface="Calibri"/>
              <a:sym typeface="Calibri"/>
            </a:endParaRPr>
          </a:p>
        </p:txBody>
      </p:sp>
      <p:sp>
        <p:nvSpPr>
          <p:cNvPr id="1568" name="Google Shape;1568;p41"/>
          <p:cNvSpPr/>
          <p:nvPr/>
        </p:nvSpPr>
        <p:spPr>
          <a:xfrm>
            <a:off x="5623560" y="1280160"/>
            <a:ext cx="457200" cy="2286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92400E"/>
              </a:buClr>
              <a:buSzPts val="900"/>
              <a:buFont typeface="Calibri"/>
              <a:buNone/>
            </a:pPr>
            <a:r>
              <a:rPr b="1" i="0" lang="en-US" sz="900" u="none" cap="none" strike="noStrike">
                <a:solidFill>
                  <a:srgbClr val="92400E"/>
                </a:solidFill>
                <a:latin typeface="Calibri"/>
                <a:ea typeface="Calibri"/>
                <a:cs typeface="Calibri"/>
                <a:sym typeface="Calibri"/>
              </a:rPr>
              <a:t>MISS</a:t>
            </a:r>
            <a:endParaRPr b="0" i="0" sz="900" u="none" cap="none" strike="noStrike">
              <a:solidFill>
                <a:schemeClr val="dk1"/>
              </a:solidFill>
              <a:latin typeface="Calibri"/>
              <a:ea typeface="Calibri"/>
              <a:cs typeface="Calibri"/>
              <a:sym typeface="Calibri"/>
            </a:endParaRPr>
          </a:p>
        </p:txBody>
      </p:sp>
      <p:sp>
        <p:nvSpPr>
          <p:cNvPr id="1569" name="Google Shape;1569;p41"/>
          <p:cNvSpPr/>
          <p:nvPr/>
        </p:nvSpPr>
        <p:spPr>
          <a:xfrm>
            <a:off x="6126480" y="1325880"/>
            <a:ext cx="2377440" cy="137160"/>
          </a:xfrm>
          <a:prstGeom prst="rect">
            <a:avLst/>
          </a:prstGeom>
          <a:solidFill>
            <a:srgbClr val="D97706"/>
          </a:solidFill>
          <a:ln cap="flat" cmpd="sng" w="12700">
            <a:solidFill>
              <a:srgbClr val="D9770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0" name="Google Shape;1570;p41"/>
          <p:cNvSpPr/>
          <p:nvPr/>
        </p:nvSpPr>
        <p:spPr>
          <a:xfrm>
            <a:off x="5623560" y="1481328"/>
            <a:ext cx="3017520" cy="164592"/>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B45309"/>
              </a:buClr>
              <a:buSzPts val="750"/>
              <a:buFont typeface="Calibri"/>
              <a:buNone/>
            </a:pPr>
            <a:r>
              <a:rPr b="0" i="1" lang="en-US" sz="750" u="none" cap="none" strike="noStrike">
                <a:solidFill>
                  <a:srgbClr val="B45309"/>
                </a:solidFill>
                <a:latin typeface="Calibri"/>
                <a:ea typeface="Calibri"/>
                <a:cs typeface="Calibri"/>
                <a:sym typeface="Calibri"/>
              </a:rPr>
              <a:t>≈ full LLM round-trip</a:t>
            </a:r>
            <a:endParaRPr b="0" i="0" sz="750" u="none" cap="none" strike="noStrike">
              <a:solidFill>
                <a:schemeClr val="dk1"/>
              </a:solidFill>
              <a:latin typeface="Calibri"/>
              <a:ea typeface="Calibri"/>
              <a:cs typeface="Calibri"/>
              <a:sym typeface="Calibri"/>
            </a:endParaRPr>
          </a:p>
        </p:txBody>
      </p:sp>
      <p:sp>
        <p:nvSpPr>
          <p:cNvPr id="1571" name="Google Shape;1571;p41"/>
          <p:cNvSpPr/>
          <p:nvPr/>
        </p:nvSpPr>
        <p:spPr>
          <a:xfrm>
            <a:off x="5623560" y="1737360"/>
            <a:ext cx="457200" cy="2286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166534"/>
              </a:buClr>
              <a:buSzPts val="900"/>
              <a:buFont typeface="Calibri"/>
              <a:buNone/>
            </a:pPr>
            <a:r>
              <a:rPr b="1" i="0" lang="en-US" sz="900" u="none" cap="none" strike="noStrike">
                <a:solidFill>
                  <a:srgbClr val="166534"/>
                </a:solidFill>
                <a:latin typeface="Calibri"/>
                <a:ea typeface="Calibri"/>
                <a:cs typeface="Calibri"/>
                <a:sym typeface="Calibri"/>
              </a:rPr>
              <a:t>HIT</a:t>
            </a:r>
            <a:endParaRPr b="0" i="0" sz="900" u="none" cap="none" strike="noStrike">
              <a:solidFill>
                <a:schemeClr val="dk1"/>
              </a:solidFill>
              <a:latin typeface="Calibri"/>
              <a:ea typeface="Calibri"/>
              <a:cs typeface="Calibri"/>
              <a:sym typeface="Calibri"/>
            </a:endParaRPr>
          </a:p>
        </p:txBody>
      </p:sp>
      <p:sp>
        <p:nvSpPr>
          <p:cNvPr id="1572" name="Google Shape;1572;p41"/>
          <p:cNvSpPr/>
          <p:nvPr/>
        </p:nvSpPr>
        <p:spPr>
          <a:xfrm>
            <a:off x="6126480" y="1783080"/>
            <a:ext cx="166421" cy="137160"/>
          </a:xfrm>
          <a:prstGeom prst="rect">
            <a:avLst/>
          </a:prstGeom>
          <a:solidFill>
            <a:srgbClr val="16A34A"/>
          </a:solidFill>
          <a:ln cap="flat" cmpd="sng" w="12700">
            <a:solidFill>
              <a:srgbClr val="16A34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3" name="Google Shape;1573;p41"/>
          <p:cNvSpPr/>
          <p:nvPr/>
        </p:nvSpPr>
        <p:spPr>
          <a:xfrm>
            <a:off x="5623560" y="1938528"/>
            <a:ext cx="3017520" cy="164592"/>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15803D"/>
              </a:buClr>
              <a:buSzPts val="750"/>
              <a:buFont typeface="Calibri"/>
              <a:buNone/>
            </a:pPr>
            <a:r>
              <a:rPr b="0" i="1" lang="en-US" sz="750" u="none" cap="none" strike="noStrike">
                <a:solidFill>
                  <a:srgbClr val="15803D"/>
                </a:solidFill>
                <a:latin typeface="Calibri"/>
                <a:ea typeface="Calibri"/>
                <a:cs typeface="Calibri"/>
                <a:sym typeface="Calibri"/>
              </a:rPr>
              <a:t>≈ 1× embed + 1× vector search</a:t>
            </a:r>
            <a:endParaRPr b="0" i="0" sz="750" u="none" cap="none" strike="noStrike">
              <a:solidFill>
                <a:schemeClr val="dk1"/>
              </a:solidFill>
              <a:latin typeface="Calibri"/>
              <a:ea typeface="Calibri"/>
              <a:cs typeface="Calibri"/>
              <a:sym typeface="Calibri"/>
            </a:endParaRPr>
          </a:p>
        </p:txBody>
      </p:sp>
      <p:sp>
        <p:nvSpPr>
          <p:cNvPr id="1574" name="Google Shape;1574;p41"/>
          <p:cNvSpPr/>
          <p:nvPr/>
        </p:nvSpPr>
        <p:spPr>
          <a:xfrm>
            <a:off x="5623560" y="2194560"/>
            <a:ext cx="3017520" cy="201168"/>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4B5563"/>
              </a:buClr>
              <a:buSzPts val="800"/>
              <a:buFont typeface="Calibri"/>
              <a:buNone/>
            </a:pPr>
            <a:r>
              <a:rPr b="0" i="1" lang="en-US" sz="800" u="none" cap="none" strike="noStrike">
                <a:solidFill>
                  <a:srgbClr val="4B5563"/>
                </a:solidFill>
                <a:latin typeface="Calibri"/>
                <a:ea typeface="Calibri"/>
                <a:cs typeface="Calibri"/>
                <a:sym typeface="Calibri"/>
              </a:rPr>
              <a:t>speedup grows as the cache fills</a:t>
            </a:r>
            <a:endParaRPr b="0" i="0" sz="800" u="none" cap="none" strike="noStrike">
              <a:solidFill>
                <a:schemeClr val="dk1"/>
              </a:solidFill>
              <a:latin typeface="Calibri"/>
              <a:ea typeface="Calibri"/>
              <a:cs typeface="Calibri"/>
              <a:sym typeface="Calibri"/>
            </a:endParaRPr>
          </a:p>
        </p:txBody>
      </p:sp>
      <p:sp>
        <p:nvSpPr>
          <p:cNvPr id="1575" name="Google Shape;1575;p41"/>
          <p:cNvSpPr/>
          <p:nvPr/>
        </p:nvSpPr>
        <p:spPr>
          <a:xfrm>
            <a:off x="5486400" y="2606040"/>
            <a:ext cx="3291840" cy="2194560"/>
          </a:xfrm>
          <a:prstGeom prst="roundRect">
            <a:avLst>
              <a:gd fmla="val 3333" name="adj"/>
            </a:avLst>
          </a:prstGeom>
          <a:solidFill>
            <a:srgbClr val="FAFAF8"/>
          </a:solidFill>
          <a:ln cap="flat" cmpd="sng" w="9525">
            <a:solidFill>
              <a:srgbClr val="E5E3D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6" name="Google Shape;1576;p41"/>
          <p:cNvSpPr/>
          <p:nvPr/>
        </p:nvSpPr>
        <p:spPr>
          <a:xfrm>
            <a:off x="5669280" y="2697480"/>
            <a:ext cx="2926080" cy="256032"/>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1F2937"/>
              </a:buClr>
              <a:buSzPts val="1100"/>
              <a:buFont typeface="Calibri"/>
              <a:buNone/>
            </a:pPr>
            <a:r>
              <a:rPr b="1" i="0" lang="en-US" sz="1100" u="none" cap="none" strike="noStrike">
                <a:solidFill>
                  <a:srgbClr val="1F2937"/>
                </a:solidFill>
                <a:latin typeface="Calibri"/>
                <a:ea typeface="Calibri"/>
                <a:cs typeface="Calibri"/>
                <a:sym typeface="Calibri"/>
              </a:rPr>
              <a:t>Why “semantic”?</a:t>
            </a:r>
            <a:endParaRPr b="0" i="0" sz="1100" u="none" cap="none" strike="noStrike">
              <a:solidFill>
                <a:schemeClr val="dk1"/>
              </a:solidFill>
              <a:latin typeface="Calibri"/>
              <a:ea typeface="Calibri"/>
              <a:cs typeface="Calibri"/>
              <a:sym typeface="Calibri"/>
            </a:endParaRPr>
          </a:p>
        </p:txBody>
      </p:sp>
      <p:sp>
        <p:nvSpPr>
          <p:cNvPr id="1577" name="Google Shape;1577;p41"/>
          <p:cNvSpPr/>
          <p:nvPr/>
        </p:nvSpPr>
        <p:spPr>
          <a:xfrm>
            <a:off x="5669280" y="2916936"/>
            <a:ext cx="2926080" cy="18288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6B7280"/>
              </a:buClr>
              <a:buSzPts val="800"/>
              <a:buFont typeface="Calibri"/>
              <a:buNone/>
            </a:pPr>
            <a:r>
              <a:rPr b="0" i="1" lang="en-US" sz="800" u="none" cap="none" strike="noStrike">
                <a:solidFill>
                  <a:srgbClr val="6B7280"/>
                </a:solidFill>
                <a:latin typeface="Calibri"/>
                <a:ea typeface="Calibri"/>
                <a:cs typeface="Calibri"/>
                <a:sym typeface="Calibri"/>
              </a:rPr>
              <a:t>paraphrases hit too, not just exact strings</a:t>
            </a:r>
            <a:endParaRPr b="0" i="0" sz="800" u="none" cap="none" strike="noStrike">
              <a:solidFill>
                <a:schemeClr val="dk1"/>
              </a:solidFill>
              <a:latin typeface="Calibri"/>
              <a:ea typeface="Calibri"/>
              <a:cs typeface="Calibri"/>
              <a:sym typeface="Calibri"/>
            </a:endParaRPr>
          </a:p>
        </p:txBody>
      </p:sp>
      <p:sp>
        <p:nvSpPr>
          <p:cNvPr id="1578" name="Google Shape;1578;p41"/>
          <p:cNvSpPr/>
          <p:nvPr/>
        </p:nvSpPr>
        <p:spPr>
          <a:xfrm>
            <a:off x="5669280" y="3200400"/>
            <a:ext cx="2926080" cy="502920"/>
          </a:xfrm>
          <a:prstGeom prst="roundRect">
            <a:avLst>
              <a:gd fmla="val 10909" name="adj"/>
            </a:avLst>
          </a:prstGeom>
          <a:solidFill>
            <a:srgbClr val="FEF3C7"/>
          </a:solidFill>
          <a:ln cap="flat" cmpd="sng" w="9525">
            <a:solidFill>
              <a:srgbClr val="D9770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9" name="Google Shape;1579;p41"/>
          <p:cNvSpPr/>
          <p:nvPr/>
        </p:nvSpPr>
        <p:spPr>
          <a:xfrm>
            <a:off x="5779008" y="3200400"/>
            <a:ext cx="2706624" cy="50292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B45309"/>
              </a:buClr>
              <a:buSzPts val="750"/>
              <a:buFont typeface="Calibri"/>
              <a:buNone/>
            </a:pPr>
            <a:r>
              <a:rPr b="0" i="0" lang="en-US" sz="750" u="none" cap="none" strike="noStrike">
                <a:solidFill>
                  <a:srgbClr val="B45309"/>
                </a:solidFill>
                <a:latin typeface="Calibri"/>
                <a:ea typeface="Calibri"/>
                <a:cs typeface="Calibri"/>
                <a:sym typeface="Calibri"/>
              </a:rPr>
              <a:t>1st call — </a:t>
            </a:r>
            <a:r>
              <a:rPr b="1" i="0" lang="en-US" sz="750" u="none" cap="none" strike="noStrike">
                <a:solidFill>
                  <a:srgbClr val="92400E"/>
                </a:solidFill>
                <a:latin typeface="Calibri"/>
                <a:ea typeface="Calibri"/>
                <a:cs typeface="Calibri"/>
                <a:sym typeface="Calibri"/>
              </a:rPr>
              <a:t>MISS</a:t>
            </a:r>
            <a:endParaRPr b="0" i="0" sz="75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1F2937"/>
              </a:buClr>
              <a:buSzPts val="850"/>
              <a:buFont typeface="Calibri"/>
              <a:buNone/>
            </a:pPr>
            <a:r>
              <a:rPr b="0" i="1" lang="en-US" sz="850" u="none" cap="none" strike="noStrike">
                <a:solidFill>
                  <a:srgbClr val="1F2937"/>
                </a:solidFill>
                <a:latin typeface="Calibri"/>
                <a:ea typeface="Calibri"/>
                <a:cs typeface="Calibri"/>
                <a:sym typeface="Calibri"/>
              </a:rPr>
              <a:t>“What is supply-chain demand planning?”</a:t>
            </a:r>
            <a:endParaRPr b="0" i="0" sz="750" u="none" cap="none" strike="noStrike">
              <a:solidFill>
                <a:schemeClr val="dk1"/>
              </a:solidFill>
              <a:latin typeface="Calibri"/>
              <a:ea typeface="Calibri"/>
              <a:cs typeface="Calibri"/>
              <a:sym typeface="Calibri"/>
            </a:endParaRPr>
          </a:p>
        </p:txBody>
      </p:sp>
      <p:sp>
        <p:nvSpPr>
          <p:cNvPr id="1580" name="Google Shape;1580;p41"/>
          <p:cNvSpPr/>
          <p:nvPr/>
        </p:nvSpPr>
        <p:spPr>
          <a:xfrm>
            <a:off x="5669280" y="3749040"/>
            <a:ext cx="2926080" cy="18288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6B7280"/>
              </a:buClr>
              <a:buSzPts val="750"/>
              <a:buFont typeface="Calibri"/>
              <a:buNone/>
            </a:pPr>
            <a:r>
              <a:rPr b="0" i="1" lang="en-US" sz="750" u="none" cap="none" strike="noStrike">
                <a:solidFill>
                  <a:srgbClr val="6B7280"/>
                </a:solidFill>
                <a:latin typeface="Calibri"/>
                <a:ea typeface="Calibri"/>
                <a:cs typeface="Calibri"/>
                <a:sym typeface="Calibri"/>
              </a:rPr>
              <a:t>both embed within 0.05 cosine distance →</a:t>
            </a:r>
            <a:endParaRPr b="0" i="0" sz="750" u="none" cap="none" strike="noStrike">
              <a:solidFill>
                <a:schemeClr val="dk1"/>
              </a:solidFill>
              <a:latin typeface="Calibri"/>
              <a:ea typeface="Calibri"/>
              <a:cs typeface="Calibri"/>
              <a:sym typeface="Calibri"/>
            </a:endParaRPr>
          </a:p>
        </p:txBody>
      </p:sp>
      <p:sp>
        <p:nvSpPr>
          <p:cNvPr id="1581" name="Google Shape;1581;p41"/>
          <p:cNvSpPr/>
          <p:nvPr/>
        </p:nvSpPr>
        <p:spPr>
          <a:xfrm>
            <a:off x="5669280" y="3977640"/>
            <a:ext cx="2926080" cy="502920"/>
          </a:xfrm>
          <a:prstGeom prst="roundRect">
            <a:avLst>
              <a:gd fmla="val 10909" name="adj"/>
            </a:avLst>
          </a:prstGeom>
          <a:solidFill>
            <a:srgbClr val="DCFCE7"/>
          </a:solidFill>
          <a:ln cap="flat" cmpd="sng" w="9525">
            <a:solidFill>
              <a:srgbClr val="16A34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2" name="Google Shape;1582;p41"/>
          <p:cNvSpPr/>
          <p:nvPr/>
        </p:nvSpPr>
        <p:spPr>
          <a:xfrm>
            <a:off x="5779008" y="3977640"/>
            <a:ext cx="2706624" cy="50292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15803D"/>
              </a:buClr>
              <a:buSzPts val="750"/>
              <a:buFont typeface="Calibri"/>
              <a:buNone/>
            </a:pPr>
            <a:r>
              <a:rPr b="0" i="0" lang="en-US" sz="750" u="none" cap="none" strike="noStrike">
                <a:solidFill>
                  <a:srgbClr val="15803D"/>
                </a:solidFill>
                <a:latin typeface="Calibri"/>
                <a:ea typeface="Calibri"/>
                <a:cs typeface="Calibri"/>
                <a:sym typeface="Calibri"/>
              </a:rPr>
              <a:t>2nd call — </a:t>
            </a:r>
            <a:r>
              <a:rPr b="1" i="0" lang="en-US" sz="750" u="none" cap="none" strike="noStrike">
                <a:solidFill>
                  <a:srgbClr val="166534"/>
                </a:solidFill>
                <a:latin typeface="Calibri"/>
                <a:ea typeface="Calibri"/>
                <a:cs typeface="Calibri"/>
                <a:sym typeface="Calibri"/>
              </a:rPr>
              <a:t>HIT</a:t>
            </a:r>
            <a:endParaRPr b="0" i="0" sz="75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1F2937"/>
              </a:buClr>
              <a:buSzPts val="850"/>
              <a:buFont typeface="Calibri"/>
              <a:buNone/>
            </a:pPr>
            <a:r>
              <a:rPr b="0" i="1" lang="en-US" sz="850" u="none" cap="none" strike="noStrike">
                <a:solidFill>
                  <a:srgbClr val="1F2937"/>
                </a:solidFill>
                <a:latin typeface="Calibri"/>
                <a:ea typeface="Calibri"/>
                <a:cs typeface="Calibri"/>
                <a:sym typeface="Calibri"/>
              </a:rPr>
              <a:t>“Can you explain supply chain demand planning in one sentence?”</a:t>
            </a:r>
            <a:endParaRPr b="0" i="0" sz="750" u="none" cap="none" strike="noStrike">
              <a:solidFill>
                <a:schemeClr val="dk1"/>
              </a:solidFill>
              <a:latin typeface="Calibri"/>
              <a:ea typeface="Calibri"/>
              <a:cs typeface="Calibri"/>
              <a:sym typeface="Calibri"/>
            </a:endParaRPr>
          </a:p>
        </p:txBody>
      </p:sp>
      <p:sp>
        <p:nvSpPr>
          <p:cNvPr id="1583" name="Google Shape;1583;p41"/>
          <p:cNvSpPr/>
          <p:nvPr/>
        </p:nvSpPr>
        <p:spPr>
          <a:xfrm>
            <a:off x="5623560" y="4526280"/>
            <a:ext cx="3017520" cy="201168"/>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4B5563"/>
              </a:buClr>
              <a:buSzPts val="800"/>
              <a:buFont typeface="Calibri"/>
              <a:buNone/>
            </a:pPr>
            <a:r>
              <a:rPr b="0" i="1" lang="en-US" sz="800" u="none" cap="none" strike="noStrike">
                <a:solidFill>
                  <a:srgbClr val="4B5563"/>
                </a:solidFill>
                <a:latin typeface="Calibri"/>
                <a:ea typeface="Calibri"/>
                <a:cs typeface="Calibri"/>
                <a:sym typeface="Calibri"/>
              </a:rPr>
              <a:t>a literal-match cache would have missed</a:t>
            </a:r>
            <a:endParaRPr b="0" i="0" sz="800" u="none" cap="none" strike="noStrike">
              <a:solidFill>
                <a:schemeClr val="dk1"/>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588" name="Shape 1588"/>
        <p:cNvGrpSpPr/>
        <p:nvPr/>
      </p:nvGrpSpPr>
      <p:grpSpPr>
        <a:xfrm>
          <a:off x="0" y="0"/>
          <a:ext cx="0" cy="0"/>
          <a:chOff x="0" y="0"/>
          <a:chExt cx="0" cy="0"/>
        </a:xfrm>
      </p:grpSpPr>
      <p:sp>
        <p:nvSpPr>
          <p:cNvPr id="1589" name="Google Shape;1589;p42"/>
          <p:cNvSpPr/>
          <p:nvPr/>
        </p:nvSpPr>
        <p:spPr>
          <a:xfrm>
            <a:off x="365760" y="164592"/>
            <a:ext cx="8412480" cy="36576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1F2937"/>
              </a:buClr>
              <a:buSzPts val="1800"/>
              <a:buFont typeface="Calibri"/>
              <a:buNone/>
            </a:pPr>
            <a:r>
              <a:rPr b="1" i="0" lang="en-US" sz="1800" u="none" cap="none" strike="noStrike">
                <a:solidFill>
                  <a:srgbClr val="1F2937"/>
                </a:solidFill>
                <a:latin typeface="Calibri"/>
                <a:ea typeface="Calibri"/>
                <a:cs typeface="Calibri"/>
                <a:sym typeface="Calibri"/>
              </a:rPr>
              <a:t>One substrate vs many: the multi-agent stack on a single database</a:t>
            </a:r>
            <a:endParaRPr b="0" i="0" sz="1800" u="none" cap="none" strike="noStrike">
              <a:solidFill>
                <a:schemeClr val="dk1"/>
              </a:solidFill>
              <a:latin typeface="Calibri"/>
              <a:ea typeface="Calibri"/>
              <a:cs typeface="Calibri"/>
              <a:sym typeface="Calibri"/>
            </a:endParaRPr>
          </a:p>
        </p:txBody>
      </p:sp>
      <p:sp>
        <p:nvSpPr>
          <p:cNvPr id="1590" name="Google Shape;1590;p42"/>
          <p:cNvSpPr/>
          <p:nvPr/>
        </p:nvSpPr>
        <p:spPr>
          <a:xfrm>
            <a:off x="7772400" y="201168"/>
            <a:ext cx="914400" cy="274320"/>
          </a:xfrm>
          <a:prstGeom prst="rect">
            <a:avLst/>
          </a:prstGeom>
          <a:noFill/>
          <a:ln>
            <a:noFill/>
          </a:ln>
        </p:spPr>
        <p:txBody>
          <a:bodyPr anchorCtr="0" anchor="ctr" bIns="0" lIns="0" spcFirstLastPara="1" rIns="0" wrap="square" tIns="0">
            <a:noAutofit/>
          </a:bodyPr>
          <a:lstStyle/>
          <a:p>
            <a:pPr indent="0" lvl="0" marL="0" marR="0" rtl="0" algn="r">
              <a:spcBef>
                <a:spcPts val="0"/>
              </a:spcBef>
              <a:spcAft>
                <a:spcPts val="0"/>
              </a:spcAft>
              <a:buClr>
                <a:srgbClr val="C74634"/>
              </a:buClr>
              <a:buSzPts val="1100"/>
              <a:buFont typeface="Calibri"/>
              <a:buNone/>
            </a:pPr>
            <a:r>
              <a:rPr b="1" i="0" lang="en-US" sz="1100" u="none" cap="none" strike="noStrike">
                <a:solidFill>
                  <a:srgbClr val="C74634"/>
                </a:solidFill>
                <a:latin typeface="Calibri"/>
                <a:ea typeface="Calibri"/>
                <a:cs typeface="Calibri"/>
                <a:sym typeface="Calibri"/>
              </a:rPr>
              <a:t>ORACLE</a:t>
            </a:r>
            <a:endParaRPr b="0" i="0" sz="1100" u="none" cap="none" strike="noStrike">
              <a:solidFill>
                <a:schemeClr val="dk1"/>
              </a:solidFill>
              <a:latin typeface="Calibri"/>
              <a:ea typeface="Calibri"/>
              <a:cs typeface="Calibri"/>
              <a:sym typeface="Calibri"/>
            </a:endParaRPr>
          </a:p>
        </p:txBody>
      </p:sp>
      <p:sp>
        <p:nvSpPr>
          <p:cNvPr id="1591" name="Google Shape;1591;p42"/>
          <p:cNvSpPr/>
          <p:nvPr/>
        </p:nvSpPr>
        <p:spPr>
          <a:xfrm>
            <a:off x="274320" y="640080"/>
            <a:ext cx="4023360" cy="27432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4B5563"/>
              </a:buClr>
              <a:buSzPts val="1100"/>
              <a:buFont typeface="Calibri"/>
              <a:buNone/>
            </a:pPr>
            <a:r>
              <a:rPr b="1" i="0" lang="en-US" sz="1100" u="none" cap="none" strike="noStrike">
                <a:solidFill>
                  <a:srgbClr val="4B5563"/>
                </a:solidFill>
                <a:latin typeface="Calibri"/>
                <a:ea typeface="Calibri"/>
                <a:cs typeface="Calibri"/>
                <a:sym typeface="Calibri"/>
              </a:rPr>
              <a:t>The typical multi-agent stack</a:t>
            </a:r>
            <a:endParaRPr b="0" i="0" sz="1100" u="none" cap="none" strike="noStrike">
              <a:solidFill>
                <a:schemeClr val="dk1"/>
              </a:solidFill>
              <a:latin typeface="Calibri"/>
              <a:ea typeface="Calibri"/>
              <a:cs typeface="Calibri"/>
              <a:sym typeface="Calibri"/>
            </a:endParaRPr>
          </a:p>
        </p:txBody>
      </p:sp>
      <p:sp>
        <p:nvSpPr>
          <p:cNvPr id="1592" name="Google Shape;1592;p42"/>
          <p:cNvSpPr/>
          <p:nvPr/>
        </p:nvSpPr>
        <p:spPr>
          <a:xfrm>
            <a:off x="274320" y="914400"/>
            <a:ext cx="4023360" cy="201168"/>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6B7280"/>
              </a:buClr>
              <a:buSzPts val="850"/>
              <a:buFont typeface="Calibri"/>
              <a:buNone/>
            </a:pPr>
            <a:r>
              <a:rPr b="0" i="1" lang="en-US" sz="850" u="none" cap="none" strike="noStrike">
                <a:solidFill>
                  <a:srgbClr val="6B7280"/>
                </a:solidFill>
                <a:latin typeface="Calibri"/>
                <a:ea typeface="Calibri"/>
                <a:cs typeface="Calibri"/>
                <a:sym typeface="Calibri"/>
              </a:rPr>
              <a:t>four stores, four SDKs, four ops surfaces</a:t>
            </a:r>
            <a:endParaRPr b="0" i="0" sz="850" u="none" cap="none" strike="noStrike">
              <a:solidFill>
                <a:schemeClr val="dk1"/>
              </a:solidFill>
              <a:latin typeface="Calibri"/>
              <a:ea typeface="Calibri"/>
              <a:cs typeface="Calibri"/>
              <a:sym typeface="Calibri"/>
            </a:endParaRPr>
          </a:p>
        </p:txBody>
      </p:sp>
      <p:sp>
        <p:nvSpPr>
          <p:cNvPr id="1593" name="Google Shape;1593;p42"/>
          <p:cNvSpPr/>
          <p:nvPr/>
        </p:nvSpPr>
        <p:spPr>
          <a:xfrm>
            <a:off x="4297680" y="2194560"/>
            <a:ext cx="548640" cy="457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9CA3AF"/>
              </a:buClr>
              <a:buSzPts val="2600"/>
              <a:buFont typeface="Calibri"/>
              <a:buNone/>
            </a:pPr>
            <a:r>
              <a:rPr b="1" i="0" lang="en-US" sz="2600" u="none" cap="none" strike="noStrike">
                <a:solidFill>
                  <a:srgbClr val="9CA3AF"/>
                </a:solidFill>
                <a:latin typeface="Calibri"/>
                <a:ea typeface="Calibri"/>
                <a:cs typeface="Calibri"/>
                <a:sym typeface="Calibri"/>
              </a:rPr>
              <a:t>→</a:t>
            </a:r>
            <a:endParaRPr b="0" i="0" sz="2600" u="none" cap="none" strike="noStrike">
              <a:solidFill>
                <a:schemeClr val="dk1"/>
              </a:solidFill>
              <a:latin typeface="Calibri"/>
              <a:ea typeface="Calibri"/>
              <a:cs typeface="Calibri"/>
              <a:sym typeface="Calibri"/>
            </a:endParaRPr>
          </a:p>
        </p:txBody>
      </p:sp>
      <p:sp>
        <p:nvSpPr>
          <p:cNvPr id="1594" name="Google Shape;1594;p42"/>
          <p:cNvSpPr/>
          <p:nvPr/>
        </p:nvSpPr>
        <p:spPr>
          <a:xfrm>
            <a:off x="4846320" y="640080"/>
            <a:ext cx="4023360" cy="27432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791F1F"/>
              </a:buClr>
              <a:buSzPts val="1100"/>
              <a:buFont typeface="Calibri"/>
              <a:buNone/>
            </a:pPr>
            <a:r>
              <a:rPr b="1" i="0" lang="en-US" sz="1100" u="none" cap="none" strike="noStrike">
                <a:solidFill>
                  <a:srgbClr val="791F1F"/>
                </a:solidFill>
                <a:latin typeface="Calibri"/>
                <a:ea typeface="Calibri"/>
                <a:cs typeface="Calibri"/>
                <a:sym typeface="Calibri"/>
              </a:rPr>
              <a:t>Oracle AI Database</a:t>
            </a:r>
            <a:endParaRPr b="0" i="0" sz="1100" u="none" cap="none" strike="noStrike">
              <a:solidFill>
                <a:schemeClr val="dk1"/>
              </a:solidFill>
              <a:latin typeface="Calibri"/>
              <a:ea typeface="Calibri"/>
              <a:cs typeface="Calibri"/>
              <a:sym typeface="Calibri"/>
            </a:endParaRPr>
          </a:p>
        </p:txBody>
      </p:sp>
      <p:sp>
        <p:nvSpPr>
          <p:cNvPr id="1595" name="Google Shape;1595;p42"/>
          <p:cNvSpPr/>
          <p:nvPr/>
        </p:nvSpPr>
        <p:spPr>
          <a:xfrm>
            <a:off x="4846320" y="914400"/>
            <a:ext cx="4023360" cy="201168"/>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A32D2D"/>
              </a:buClr>
              <a:buSzPts val="850"/>
              <a:buFont typeface="Calibri"/>
              <a:buNone/>
            </a:pPr>
            <a:r>
              <a:rPr b="0" i="1" lang="en-US" sz="850" u="none" cap="none" strike="noStrike">
                <a:solidFill>
                  <a:srgbClr val="A32D2D"/>
                </a:solidFill>
                <a:latin typeface="Calibri"/>
                <a:ea typeface="Calibri"/>
                <a:cs typeface="Calibri"/>
                <a:sym typeface="Calibri"/>
              </a:rPr>
              <a:t>one connection, one transaction boundary, one ops surface</a:t>
            </a:r>
            <a:endParaRPr b="0" i="0" sz="850" u="none" cap="none" strike="noStrike">
              <a:solidFill>
                <a:schemeClr val="dk1"/>
              </a:solidFill>
              <a:latin typeface="Calibri"/>
              <a:ea typeface="Calibri"/>
              <a:cs typeface="Calibri"/>
              <a:sym typeface="Calibri"/>
            </a:endParaRPr>
          </a:p>
        </p:txBody>
      </p:sp>
      <p:sp>
        <p:nvSpPr>
          <p:cNvPr id="1596" name="Google Shape;1596;p42"/>
          <p:cNvSpPr/>
          <p:nvPr/>
        </p:nvSpPr>
        <p:spPr>
          <a:xfrm>
            <a:off x="1554480" y="1280160"/>
            <a:ext cx="1463040" cy="411480"/>
          </a:xfrm>
          <a:prstGeom prst="roundRect">
            <a:avLst>
              <a:gd fmla="val 13333" name="adj"/>
            </a:avLst>
          </a:prstGeom>
          <a:solidFill>
            <a:srgbClr val="FFFFFF"/>
          </a:solidFill>
          <a:ln cap="flat" cmpd="sng" w="9525">
            <a:solidFill>
              <a:srgbClr val="D3D1C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7" name="Google Shape;1597;p42"/>
          <p:cNvSpPr/>
          <p:nvPr/>
        </p:nvSpPr>
        <p:spPr>
          <a:xfrm>
            <a:off x="1554480" y="1280160"/>
            <a:ext cx="1463040" cy="41148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1F2937"/>
              </a:buClr>
              <a:buSzPts val="950"/>
              <a:buFont typeface="Calibri"/>
              <a:buNone/>
            </a:pPr>
            <a:r>
              <a:rPr b="1" i="0" lang="en-US" sz="950" u="none" cap="none" strike="noStrike">
                <a:solidFill>
                  <a:srgbClr val="1F2937"/>
                </a:solidFill>
                <a:latin typeface="Calibri"/>
                <a:ea typeface="Calibri"/>
                <a:cs typeface="Calibri"/>
                <a:sym typeface="Calibri"/>
              </a:rPr>
              <a:t>Multi-agent system</a:t>
            </a:r>
            <a:endParaRPr b="0" i="0" sz="950" u="none" cap="none" strike="noStrike">
              <a:solidFill>
                <a:schemeClr val="dk1"/>
              </a:solidFill>
              <a:latin typeface="Calibri"/>
              <a:ea typeface="Calibri"/>
              <a:cs typeface="Calibri"/>
              <a:sym typeface="Calibri"/>
            </a:endParaRPr>
          </a:p>
        </p:txBody>
      </p:sp>
      <p:sp>
        <p:nvSpPr>
          <p:cNvPr id="1598" name="Google Shape;1598;p42"/>
          <p:cNvSpPr/>
          <p:nvPr/>
        </p:nvSpPr>
        <p:spPr>
          <a:xfrm>
            <a:off x="365760" y="2331720"/>
            <a:ext cx="841248" cy="868680"/>
          </a:xfrm>
          <a:prstGeom prst="roundRect">
            <a:avLst>
              <a:gd fmla="val 6522" name="adj"/>
            </a:avLst>
          </a:prstGeom>
          <a:solidFill>
            <a:srgbClr val="EEEDFE"/>
          </a:solidFill>
          <a:ln cap="flat" cmpd="sng" w="9525">
            <a:solidFill>
              <a:srgbClr val="7F77D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9" name="Google Shape;1599;p42"/>
          <p:cNvSpPr/>
          <p:nvPr/>
        </p:nvSpPr>
        <p:spPr>
          <a:xfrm>
            <a:off x="365760" y="2331720"/>
            <a:ext cx="841248" cy="86868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3C3489"/>
              </a:buClr>
              <a:buSzPts val="900"/>
              <a:buFont typeface="Calibri"/>
              <a:buNone/>
            </a:pPr>
            <a:r>
              <a:rPr b="1" i="0" lang="en-US" sz="900" u="none" cap="none" strike="noStrike">
                <a:solidFill>
                  <a:srgbClr val="3C3489"/>
                </a:solidFill>
                <a:latin typeface="Calibri"/>
                <a:ea typeface="Calibri"/>
                <a:cs typeface="Calibri"/>
                <a:sym typeface="Calibri"/>
              </a:rPr>
              <a:t>Vector DB</a:t>
            </a:r>
            <a:endParaRPr b="0" i="0" sz="9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3C3489"/>
              </a:buClr>
              <a:buSzPts val="750"/>
              <a:buFont typeface="Calibri"/>
              <a:buNone/>
            </a:pPr>
            <a:r>
              <a:rPr b="0" i="1" lang="en-US" sz="750" u="none" cap="none" strike="noStrike">
                <a:solidFill>
                  <a:srgbClr val="3C3489"/>
                </a:solidFill>
                <a:latin typeface="Calibri"/>
                <a:ea typeface="Calibri"/>
                <a:cs typeface="Calibri"/>
                <a:sym typeface="Calibri"/>
              </a:rPr>
              <a:t>knowledge</a:t>
            </a:r>
            <a:endParaRPr b="0" i="0" sz="900" u="none" cap="none" strike="noStrike">
              <a:solidFill>
                <a:schemeClr val="dk1"/>
              </a:solidFill>
              <a:latin typeface="Calibri"/>
              <a:ea typeface="Calibri"/>
              <a:cs typeface="Calibri"/>
              <a:sym typeface="Calibri"/>
            </a:endParaRPr>
          </a:p>
        </p:txBody>
      </p:sp>
      <p:cxnSp>
        <p:nvCxnSpPr>
          <p:cNvPr id="1600" name="Google Shape;1600;p42"/>
          <p:cNvCxnSpPr/>
          <p:nvPr/>
        </p:nvCxnSpPr>
        <p:spPr>
          <a:xfrm flipH="1">
            <a:off x="786384" y="1691640"/>
            <a:ext cx="1499616" cy="640080"/>
          </a:xfrm>
          <a:prstGeom prst="straightConnector1">
            <a:avLst/>
          </a:prstGeom>
          <a:noFill/>
          <a:ln cap="flat" cmpd="sng" w="9525">
            <a:solidFill>
              <a:srgbClr val="7F77DD"/>
            </a:solidFill>
            <a:prstDash val="solid"/>
            <a:round/>
            <a:headEnd len="sm" w="sm" type="none"/>
            <a:tailEnd len="med" w="med" type="triangle"/>
          </a:ln>
        </p:spPr>
      </p:cxnSp>
      <p:sp>
        <p:nvSpPr>
          <p:cNvPr id="1601" name="Google Shape;1601;p42"/>
          <p:cNvSpPr/>
          <p:nvPr/>
        </p:nvSpPr>
        <p:spPr>
          <a:xfrm>
            <a:off x="1325880" y="2331720"/>
            <a:ext cx="841248" cy="868680"/>
          </a:xfrm>
          <a:prstGeom prst="roundRect">
            <a:avLst>
              <a:gd fmla="val 6522" name="adj"/>
            </a:avLst>
          </a:prstGeom>
          <a:solidFill>
            <a:srgbClr val="E6F1FB"/>
          </a:solidFill>
          <a:ln cap="flat" cmpd="sng" w="9525">
            <a:solidFill>
              <a:srgbClr val="378AD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2" name="Google Shape;1602;p42"/>
          <p:cNvSpPr/>
          <p:nvPr/>
        </p:nvSpPr>
        <p:spPr>
          <a:xfrm>
            <a:off x="1325880" y="2331720"/>
            <a:ext cx="841248" cy="86868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C447C"/>
              </a:buClr>
              <a:buSzPts val="900"/>
              <a:buFont typeface="Calibri"/>
              <a:buNone/>
            </a:pPr>
            <a:r>
              <a:rPr b="1" i="0" lang="en-US" sz="900" u="none" cap="none" strike="noStrike">
                <a:solidFill>
                  <a:srgbClr val="0C447C"/>
                </a:solidFill>
                <a:latin typeface="Calibri"/>
                <a:ea typeface="Calibri"/>
                <a:cs typeface="Calibri"/>
                <a:sym typeface="Calibri"/>
              </a:rPr>
              <a:t>KV / cache</a:t>
            </a:r>
            <a:endParaRPr b="0" i="0" sz="9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0C447C"/>
              </a:buClr>
              <a:buSzPts val="750"/>
              <a:buFont typeface="Calibri"/>
              <a:buNone/>
            </a:pPr>
            <a:r>
              <a:rPr b="0" i="1" lang="en-US" sz="750" u="none" cap="none" strike="noStrike">
                <a:solidFill>
                  <a:srgbClr val="0C447C"/>
                </a:solidFill>
                <a:latin typeface="Calibri"/>
                <a:ea typeface="Calibri"/>
                <a:cs typeface="Calibri"/>
                <a:sym typeface="Calibri"/>
              </a:rPr>
              <a:t>checkpoints</a:t>
            </a:r>
            <a:endParaRPr b="0" i="0" sz="900" u="none" cap="none" strike="noStrike">
              <a:solidFill>
                <a:schemeClr val="dk1"/>
              </a:solidFill>
              <a:latin typeface="Calibri"/>
              <a:ea typeface="Calibri"/>
              <a:cs typeface="Calibri"/>
              <a:sym typeface="Calibri"/>
            </a:endParaRPr>
          </a:p>
        </p:txBody>
      </p:sp>
      <p:cxnSp>
        <p:nvCxnSpPr>
          <p:cNvPr id="1603" name="Google Shape;1603;p42"/>
          <p:cNvCxnSpPr/>
          <p:nvPr/>
        </p:nvCxnSpPr>
        <p:spPr>
          <a:xfrm flipH="1">
            <a:off x="1746504" y="1691640"/>
            <a:ext cx="539496" cy="640080"/>
          </a:xfrm>
          <a:prstGeom prst="straightConnector1">
            <a:avLst/>
          </a:prstGeom>
          <a:noFill/>
          <a:ln cap="flat" cmpd="sng" w="9525">
            <a:solidFill>
              <a:srgbClr val="378ADD"/>
            </a:solidFill>
            <a:prstDash val="solid"/>
            <a:round/>
            <a:headEnd len="sm" w="sm" type="none"/>
            <a:tailEnd len="med" w="med" type="triangle"/>
          </a:ln>
        </p:spPr>
      </p:cxnSp>
      <p:sp>
        <p:nvSpPr>
          <p:cNvPr id="1604" name="Google Shape;1604;p42"/>
          <p:cNvSpPr/>
          <p:nvPr/>
        </p:nvSpPr>
        <p:spPr>
          <a:xfrm>
            <a:off x="2286000" y="2331720"/>
            <a:ext cx="841248" cy="868680"/>
          </a:xfrm>
          <a:prstGeom prst="roundRect">
            <a:avLst>
              <a:gd fmla="val 6522" name="adj"/>
            </a:avLst>
          </a:prstGeom>
          <a:solidFill>
            <a:srgbClr val="E1F5EE"/>
          </a:solidFill>
          <a:ln cap="flat" cmpd="sng" w="9525">
            <a:solidFill>
              <a:srgbClr val="1D9E7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5" name="Google Shape;1605;p42"/>
          <p:cNvSpPr/>
          <p:nvPr/>
        </p:nvSpPr>
        <p:spPr>
          <a:xfrm>
            <a:off x="2286000" y="2331720"/>
            <a:ext cx="841248" cy="86868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85041"/>
              </a:buClr>
              <a:buSzPts val="900"/>
              <a:buFont typeface="Calibri"/>
              <a:buNone/>
            </a:pPr>
            <a:r>
              <a:rPr b="1" i="0" lang="en-US" sz="900" u="none" cap="none" strike="noStrike">
                <a:solidFill>
                  <a:srgbClr val="085041"/>
                </a:solidFill>
                <a:latin typeface="Calibri"/>
                <a:ea typeface="Calibri"/>
                <a:cs typeface="Calibri"/>
                <a:sym typeface="Calibri"/>
              </a:rPr>
              <a:t>Memory store</a:t>
            </a:r>
            <a:endParaRPr b="0" i="0" sz="9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085041"/>
              </a:buClr>
              <a:buSzPts val="750"/>
              <a:buFont typeface="Calibri"/>
              <a:buNone/>
            </a:pPr>
            <a:r>
              <a:rPr b="0" i="1" lang="en-US" sz="750" u="none" cap="none" strike="noStrike">
                <a:solidFill>
                  <a:srgbClr val="085041"/>
                </a:solidFill>
                <a:latin typeface="Calibri"/>
                <a:ea typeface="Calibri"/>
                <a:cs typeface="Calibri"/>
                <a:sym typeface="Calibri"/>
              </a:rPr>
              <a:t>long-term</a:t>
            </a:r>
            <a:endParaRPr b="0" i="0" sz="900" u="none" cap="none" strike="noStrike">
              <a:solidFill>
                <a:schemeClr val="dk1"/>
              </a:solidFill>
              <a:latin typeface="Calibri"/>
              <a:ea typeface="Calibri"/>
              <a:cs typeface="Calibri"/>
              <a:sym typeface="Calibri"/>
            </a:endParaRPr>
          </a:p>
        </p:txBody>
      </p:sp>
      <p:cxnSp>
        <p:nvCxnSpPr>
          <p:cNvPr id="1606" name="Google Shape;1606;p42"/>
          <p:cNvCxnSpPr/>
          <p:nvPr/>
        </p:nvCxnSpPr>
        <p:spPr>
          <a:xfrm>
            <a:off x="2286000" y="1691640"/>
            <a:ext cx="420624" cy="640080"/>
          </a:xfrm>
          <a:prstGeom prst="straightConnector1">
            <a:avLst/>
          </a:prstGeom>
          <a:noFill/>
          <a:ln cap="flat" cmpd="sng" w="9525">
            <a:solidFill>
              <a:srgbClr val="1D9E75"/>
            </a:solidFill>
            <a:prstDash val="solid"/>
            <a:round/>
            <a:headEnd len="sm" w="sm" type="none"/>
            <a:tailEnd len="med" w="med" type="triangle"/>
          </a:ln>
        </p:spPr>
      </p:cxnSp>
      <p:sp>
        <p:nvSpPr>
          <p:cNvPr id="1607" name="Google Shape;1607;p42"/>
          <p:cNvSpPr/>
          <p:nvPr/>
        </p:nvSpPr>
        <p:spPr>
          <a:xfrm>
            <a:off x="3246120" y="2331720"/>
            <a:ext cx="841248" cy="868680"/>
          </a:xfrm>
          <a:prstGeom prst="roundRect">
            <a:avLst>
              <a:gd fmla="val 6522" name="adj"/>
            </a:avLst>
          </a:prstGeom>
          <a:solidFill>
            <a:srgbClr val="F1EFE8"/>
          </a:solidFill>
          <a:ln cap="flat" cmpd="sng" w="9525">
            <a:solidFill>
              <a:srgbClr val="88878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8" name="Google Shape;1608;p42"/>
          <p:cNvSpPr/>
          <p:nvPr/>
        </p:nvSpPr>
        <p:spPr>
          <a:xfrm>
            <a:off x="3246120" y="2331720"/>
            <a:ext cx="841248" cy="86868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2C2C2A"/>
              </a:buClr>
              <a:buSzPts val="900"/>
              <a:buFont typeface="Calibri"/>
              <a:buNone/>
            </a:pPr>
            <a:r>
              <a:rPr b="1" i="0" lang="en-US" sz="900" u="none" cap="none" strike="noStrike">
                <a:solidFill>
                  <a:srgbClr val="2C2C2A"/>
                </a:solidFill>
                <a:latin typeface="Calibri"/>
                <a:ea typeface="Calibri"/>
                <a:cs typeface="Calibri"/>
                <a:sym typeface="Calibri"/>
              </a:rPr>
              <a:t>Tables</a:t>
            </a:r>
            <a:endParaRPr b="0" i="0" sz="9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2C2C2A"/>
              </a:buClr>
              <a:buSzPts val="750"/>
              <a:buFont typeface="Calibri"/>
              <a:buNone/>
            </a:pPr>
            <a:r>
              <a:rPr b="0" i="1" lang="en-US" sz="750" u="none" cap="none" strike="noStrike">
                <a:solidFill>
                  <a:srgbClr val="2C2C2A"/>
                </a:solidFill>
                <a:latin typeface="Calibri"/>
                <a:ea typeface="Calibri"/>
                <a:cs typeface="Calibri"/>
                <a:sym typeface="Calibri"/>
              </a:rPr>
              <a:t>app data</a:t>
            </a:r>
            <a:endParaRPr b="0" i="0" sz="900" u="none" cap="none" strike="noStrike">
              <a:solidFill>
                <a:schemeClr val="dk1"/>
              </a:solidFill>
              <a:latin typeface="Calibri"/>
              <a:ea typeface="Calibri"/>
              <a:cs typeface="Calibri"/>
              <a:sym typeface="Calibri"/>
            </a:endParaRPr>
          </a:p>
        </p:txBody>
      </p:sp>
      <p:cxnSp>
        <p:nvCxnSpPr>
          <p:cNvPr id="1609" name="Google Shape;1609;p42"/>
          <p:cNvCxnSpPr/>
          <p:nvPr/>
        </p:nvCxnSpPr>
        <p:spPr>
          <a:xfrm>
            <a:off x="2286000" y="1691640"/>
            <a:ext cx="1380744" cy="640080"/>
          </a:xfrm>
          <a:prstGeom prst="straightConnector1">
            <a:avLst/>
          </a:prstGeom>
          <a:noFill/>
          <a:ln cap="flat" cmpd="sng" w="9525">
            <a:solidFill>
              <a:srgbClr val="888780"/>
            </a:solidFill>
            <a:prstDash val="solid"/>
            <a:round/>
            <a:headEnd len="sm" w="sm" type="none"/>
            <a:tailEnd len="med" w="med" type="triangle"/>
          </a:ln>
        </p:spPr>
      </p:cxnSp>
      <p:sp>
        <p:nvSpPr>
          <p:cNvPr id="1610" name="Google Shape;1610;p42"/>
          <p:cNvSpPr/>
          <p:nvPr/>
        </p:nvSpPr>
        <p:spPr>
          <a:xfrm>
            <a:off x="457200" y="3721607"/>
            <a:ext cx="91500" cy="91500"/>
          </a:xfrm>
          <a:prstGeom prst="ellipse">
            <a:avLst/>
          </a:prstGeom>
          <a:solidFill>
            <a:srgbClr val="9CA3AF"/>
          </a:solidFill>
          <a:ln cap="flat" cmpd="sng" w="12700">
            <a:solidFill>
              <a:srgbClr val="9CA3A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1" name="Google Shape;1611;p42"/>
          <p:cNvSpPr/>
          <p:nvPr/>
        </p:nvSpPr>
        <p:spPr>
          <a:xfrm>
            <a:off x="457200" y="3685031"/>
            <a:ext cx="91500" cy="164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800"/>
              <a:buFont typeface="Calibri"/>
              <a:buNone/>
            </a:pPr>
            <a:r>
              <a:rPr b="1" i="0" lang="en-US" sz="800" u="none" cap="none" strike="noStrike">
                <a:solidFill>
                  <a:srgbClr val="FFFFFF"/>
                </a:solidFill>
                <a:latin typeface="Calibri"/>
                <a:ea typeface="Calibri"/>
                <a:cs typeface="Calibri"/>
                <a:sym typeface="Calibri"/>
              </a:rPr>
              <a:t>×</a:t>
            </a:r>
            <a:endParaRPr b="0" i="0" sz="800" u="none" cap="none" strike="noStrike">
              <a:solidFill>
                <a:schemeClr val="dk1"/>
              </a:solidFill>
              <a:latin typeface="Calibri"/>
              <a:ea typeface="Calibri"/>
              <a:cs typeface="Calibri"/>
              <a:sym typeface="Calibri"/>
            </a:endParaRPr>
          </a:p>
        </p:txBody>
      </p:sp>
      <p:sp>
        <p:nvSpPr>
          <p:cNvPr id="1612" name="Google Shape;1612;p42"/>
          <p:cNvSpPr/>
          <p:nvPr/>
        </p:nvSpPr>
        <p:spPr>
          <a:xfrm>
            <a:off x="640080" y="3648455"/>
            <a:ext cx="3657600" cy="2376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4B5563"/>
              </a:buClr>
              <a:buSzPts val="900"/>
              <a:buFont typeface="Calibri"/>
              <a:buNone/>
            </a:pPr>
            <a:r>
              <a:rPr b="0" i="0" lang="en-US" sz="900" u="none" cap="none" strike="noStrike">
                <a:solidFill>
                  <a:srgbClr val="4B5563"/>
                </a:solidFill>
                <a:latin typeface="Calibri"/>
                <a:ea typeface="Calibri"/>
                <a:cs typeface="Calibri"/>
                <a:sym typeface="Calibri"/>
              </a:rPr>
              <a:t>4 connection strings</a:t>
            </a:r>
            <a:endParaRPr b="0" i="0" sz="900" u="none" cap="none" strike="noStrike">
              <a:solidFill>
                <a:schemeClr val="dk1"/>
              </a:solidFill>
              <a:latin typeface="Calibri"/>
              <a:ea typeface="Calibri"/>
              <a:cs typeface="Calibri"/>
              <a:sym typeface="Calibri"/>
            </a:endParaRPr>
          </a:p>
        </p:txBody>
      </p:sp>
      <p:sp>
        <p:nvSpPr>
          <p:cNvPr id="1613" name="Google Shape;1613;p42"/>
          <p:cNvSpPr/>
          <p:nvPr/>
        </p:nvSpPr>
        <p:spPr>
          <a:xfrm>
            <a:off x="457200" y="4014215"/>
            <a:ext cx="91500" cy="91500"/>
          </a:xfrm>
          <a:prstGeom prst="ellipse">
            <a:avLst/>
          </a:prstGeom>
          <a:solidFill>
            <a:srgbClr val="9CA3AF"/>
          </a:solidFill>
          <a:ln cap="flat" cmpd="sng" w="12700">
            <a:solidFill>
              <a:srgbClr val="9CA3A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4" name="Google Shape;1614;p42"/>
          <p:cNvSpPr/>
          <p:nvPr/>
        </p:nvSpPr>
        <p:spPr>
          <a:xfrm>
            <a:off x="457200" y="3977639"/>
            <a:ext cx="91500" cy="164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800"/>
              <a:buFont typeface="Calibri"/>
              <a:buNone/>
            </a:pPr>
            <a:r>
              <a:rPr b="1" i="0" lang="en-US" sz="800" u="none" cap="none" strike="noStrike">
                <a:solidFill>
                  <a:srgbClr val="FFFFFF"/>
                </a:solidFill>
                <a:latin typeface="Calibri"/>
                <a:ea typeface="Calibri"/>
                <a:cs typeface="Calibri"/>
                <a:sym typeface="Calibri"/>
              </a:rPr>
              <a:t>×</a:t>
            </a:r>
            <a:endParaRPr b="0" i="0" sz="800" u="none" cap="none" strike="noStrike">
              <a:solidFill>
                <a:schemeClr val="dk1"/>
              </a:solidFill>
              <a:latin typeface="Calibri"/>
              <a:ea typeface="Calibri"/>
              <a:cs typeface="Calibri"/>
              <a:sym typeface="Calibri"/>
            </a:endParaRPr>
          </a:p>
        </p:txBody>
      </p:sp>
      <p:sp>
        <p:nvSpPr>
          <p:cNvPr id="1615" name="Google Shape;1615;p42"/>
          <p:cNvSpPr/>
          <p:nvPr/>
        </p:nvSpPr>
        <p:spPr>
          <a:xfrm>
            <a:off x="640080" y="3941063"/>
            <a:ext cx="3657600" cy="2376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4B5563"/>
              </a:buClr>
              <a:buSzPts val="900"/>
              <a:buFont typeface="Calibri"/>
              <a:buNone/>
            </a:pPr>
            <a:r>
              <a:rPr b="0" i="0" lang="en-US" sz="900" u="none" cap="none" strike="noStrike">
                <a:solidFill>
                  <a:srgbClr val="4B5563"/>
                </a:solidFill>
                <a:latin typeface="Calibri"/>
                <a:ea typeface="Calibri"/>
                <a:cs typeface="Calibri"/>
                <a:sym typeface="Calibri"/>
              </a:rPr>
              <a:t>4 SDKs · 4 query languages</a:t>
            </a:r>
            <a:endParaRPr b="0" i="0" sz="900" u="none" cap="none" strike="noStrike">
              <a:solidFill>
                <a:schemeClr val="dk1"/>
              </a:solidFill>
              <a:latin typeface="Calibri"/>
              <a:ea typeface="Calibri"/>
              <a:cs typeface="Calibri"/>
              <a:sym typeface="Calibri"/>
            </a:endParaRPr>
          </a:p>
        </p:txBody>
      </p:sp>
      <p:sp>
        <p:nvSpPr>
          <p:cNvPr id="1616" name="Google Shape;1616;p42"/>
          <p:cNvSpPr/>
          <p:nvPr/>
        </p:nvSpPr>
        <p:spPr>
          <a:xfrm>
            <a:off x="457200" y="4306823"/>
            <a:ext cx="91500" cy="91500"/>
          </a:xfrm>
          <a:prstGeom prst="ellipse">
            <a:avLst/>
          </a:prstGeom>
          <a:solidFill>
            <a:srgbClr val="9CA3AF"/>
          </a:solidFill>
          <a:ln cap="flat" cmpd="sng" w="12700">
            <a:solidFill>
              <a:srgbClr val="9CA3A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7" name="Google Shape;1617;p42"/>
          <p:cNvSpPr/>
          <p:nvPr/>
        </p:nvSpPr>
        <p:spPr>
          <a:xfrm>
            <a:off x="457200" y="4270247"/>
            <a:ext cx="91500" cy="164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800"/>
              <a:buFont typeface="Calibri"/>
              <a:buNone/>
            </a:pPr>
            <a:r>
              <a:rPr b="1" i="0" lang="en-US" sz="800" u="none" cap="none" strike="noStrike">
                <a:solidFill>
                  <a:srgbClr val="FFFFFF"/>
                </a:solidFill>
                <a:latin typeface="Calibri"/>
                <a:ea typeface="Calibri"/>
                <a:cs typeface="Calibri"/>
                <a:sym typeface="Calibri"/>
              </a:rPr>
              <a:t>×</a:t>
            </a:r>
            <a:endParaRPr b="0" i="0" sz="800" u="none" cap="none" strike="noStrike">
              <a:solidFill>
                <a:schemeClr val="dk1"/>
              </a:solidFill>
              <a:latin typeface="Calibri"/>
              <a:ea typeface="Calibri"/>
              <a:cs typeface="Calibri"/>
              <a:sym typeface="Calibri"/>
            </a:endParaRPr>
          </a:p>
        </p:txBody>
      </p:sp>
      <p:sp>
        <p:nvSpPr>
          <p:cNvPr id="1618" name="Google Shape;1618;p42"/>
          <p:cNvSpPr/>
          <p:nvPr/>
        </p:nvSpPr>
        <p:spPr>
          <a:xfrm>
            <a:off x="640080" y="4233671"/>
            <a:ext cx="3657600" cy="2376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4B5563"/>
              </a:buClr>
              <a:buSzPts val="900"/>
              <a:buFont typeface="Calibri"/>
              <a:buNone/>
            </a:pPr>
            <a:r>
              <a:rPr b="0" i="0" lang="en-US" sz="900" u="none" cap="none" strike="noStrike">
                <a:solidFill>
                  <a:srgbClr val="4B5563"/>
                </a:solidFill>
                <a:latin typeface="Calibri"/>
                <a:ea typeface="Calibri"/>
                <a:cs typeface="Calibri"/>
                <a:sym typeface="Calibri"/>
              </a:rPr>
              <a:t>4 ops dashboards</a:t>
            </a:r>
            <a:endParaRPr b="0" i="0" sz="900" u="none" cap="none" strike="noStrike">
              <a:solidFill>
                <a:schemeClr val="dk1"/>
              </a:solidFill>
              <a:latin typeface="Calibri"/>
              <a:ea typeface="Calibri"/>
              <a:cs typeface="Calibri"/>
              <a:sym typeface="Calibri"/>
            </a:endParaRPr>
          </a:p>
        </p:txBody>
      </p:sp>
      <p:sp>
        <p:nvSpPr>
          <p:cNvPr id="1619" name="Google Shape;1619;p42"/>
          <p:cNvSpPr/>
          <p:nvPr/>
        </p:nvSpPr>
        <p:spPr>
          <a:xfrm>
            <a:off x="457200" y="4599431"/>
            <a:ext cx="91500" cy="91500"/>
          </a:xfrm>
          <a:prstGeom prst="ellipse">
            <a:avLst/>
          </a:prstGeom>
          <a:solidFill>
            <a:srgbClr val="9CA3AF"/>
          </a:solidFill>
          <a:ln cap="flat" cmpd="sng" w="12700">
            <a:solidFill>
              <a:srgbClr val="9CA3A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0" name="Google Shape;1620;p42"/>
          <p:cNvSpPr/>
          <p:nvPr/>
        </p:nvSpPr>
        <p:spPr>
          <a:xfrm>
            <a:off x="457200" y="4562855"/>
            <a:ext cx="91500" cy="164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800"/>
              <a:buFont typeface="Calibri"/>
              <a:buNone/>
            </a:pPr>
            <a:r>
              <a:rPr b="1" i="0" lang="en-US" sz="800" u="none" cap="none" strike="noStrike">
                <a:solidFill>
                  <a:srgbClr val="FFFFFF"/>
                </a:solidFill>
                <a:latin typeface="Calibri"/>
                <a:ea typeface="Calibri"/>
                <a:cs typeface="Calibri"/>
                <a:sym typeface="Calibri"/>
              </a:rPr>
              <a:t>×</a:t>
            </a:r>
            <a:endParaRPr b="0" i="0" sz="800" u="none" cap="none" strike="noStrike">
              <a:solidFill>
                <a:schemeClr val="dk1"/>
              </a:solidFill>
              <a:latin typeface="Calibri"/>
              <a:ea typeface="Calibri"/>
              <a:cs typeface="Calibri"/>
              <a:sym typeface="Calibri"/>
            </a:endParaRPr>
          </a:p>
        </p:txBody>
      </p:sp>
      <p:sp>
        <p:nvSpPr>
          <p:cNvPr id="1621" name="Google Shape;1621;p42"/>
          <p:cNvSpPr/>
          <p:nvPr/>
        </p:nvSpPr>
        <p:spPr>
          <a:xfrm>
            <a:off x="640080" y="4526279"/>
            <a:ext cx="3657600" cy="2376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4B5563"/>
              </a:buClr>
              <a:buSzPts val="900"/>
              <a:buFont typeface="Calibri"/>
              <a:buNone/>
            </a:pPr>
            <a:r>
              <a:rPr b="0" i="0" lang="en-US" sz="900" u="none" cap="none" strike="noStrike">
                <a:solidFill>
                  <a:srgbClr val="4B5563"/>
                </a:solidFill>
                <a:latin typeface="Calibri"/>
                <a:ea typeface="Calibri"/>
                <a:cs typeface="Calibri"/>
                <a:sym typeface="Calibri"/>
              </a:rPr>
              <a:t>App-level consistency across stores</a:t>
            </a:r>
            <a:endParaRPr b="0" i="0" sz="900" u="none" cap="none" strike="noStrike">
              <a:solidFill>
                <a:schemeClr val="dk1"/>
              </a:solidFill>
              <a:latin typeface="Calibri"/>
              <a:ea typeface="Calibri"/>
              <a:cs typeface="Calibri"/>
              <a:sym typeface="Calibri"/>
            </a:endParaRPr>
          </a:p>
        </p:txBody>
      </p:sp>
      <p:sp>
        <p:nvSpPr>
          <p:cNvPr id="1622" name="Google Shape;1622;p42"/>
          <p:cNvSpPr/>
          <p:nvPr/>
        </p:nvSpPr>
        <p:spPr>
          <a:xfrm>
            <a:off x="6126480" y="1280160"/>
            <a:ext cx="1463040" cy="411480"/>
          </a:xfrm>
          <a:prstGeom prst="roundRect">
            <a:avLst>
              <a:gd fmla="val 13333" name="adj"/>
            </a:avLst>
          </a:prstGeom>
          <a:solidFill>
            <a:srgbClr val="FFFFFF"/>
          </a:solidFill>
          <a:ln cap="flat" cmpd="sng" w="9525">
            <a:solidFill>
              <a:srgbClr val="D3D1C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3" name="Google Shape;1623;p42"/>
          <p:cNvSpPr/>
          <p:nvPr/>
        </p:nvSpPr>
        <p:spPr>
          <a:xfrm>
            <a:off x="6126480" y="1280160"/>
            <a:ext cx="1463040" cy="41148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1F2937"/>
              </a:buClr>
              <a:buSzPts val="950"/>
              <a:buFont typeface="Calibri"/>
              <a:buNone/>
            </a:pPr>
            <a:r>
              <a:rPr b="1" i="0" lang="en-US" sz="950" u="none" cap="none" strike="noStrike">
                <a:solidFill>
                  <a:srgbClr val="1F2937"/>
                </a:solidFill>
                <a:latin typeface="Calibri"/>
                <a:ea typeface="Calibri"/>
                <a:cs typeface="Calibri"/>
                <a:sym typeface="Calibri"/>
              </a:rPr>
              <a:t>Multi-agent system</a:t>
            </a:r>
            <a:endParaRPr b="0" i="0" sz="950" u="none" cap="none" strike="noStrike">
              <a:solidFill>
                <a:schemeClr val="dk1"/>
              </a:solidFill>
              <a:latin typeface="Calibri"/>
              <a:ea typeface="Calibri"/>
              <a:cs typeface="Calibri"/>
              <a:sym typeface="Calibri"/>
            </a:endParaRPr>
          </a:p>
        </p:txBody>
      </p:sp>
      <p:cxnSp>
        <p:nvCxnSpPr>
          <p:cNvPr id="1624" name="Google Shape;1624;p42"/>
          <p:cNvCxnSpPr/>
          <p:nvPr/>
        </p:nvCxnSpPr>
        <p:spPr>
          <a:xfrm>
            <a:off x="6858000" y="1691640"/>
            <a:ext cx="0" cy="182880"/>
          </a:xfrm>
          <a:prstGeom prst="straightConnector1">
            <a:avLst/>
          </a:prstGeom>
          <a:noFill/>
          <a:ln cap="flat" cmpd="sng" w="19050">
            <a:solidFill>
              <a:srgbClr val="C74634"/>
            </a:solidFill>
            <a:prstDash val="solid"/>
            <a:round/>
            <a:headEnd len="sm" w="sm" type="none"/>
            <a:tailEnd len="med" w="med" type="triangle"/>
          </a:ln>
        </p:spPr>
      </p:cxnSp>
      <p:sp>
        <p:nvSpPr>
          <p:cNvPr id="1625" name="Google Shape;1625;p42"/>
          <p:cNvSpPr/>
          <p:nvPr/>
        </p:nvSpPr>
        <p:spPr>
          <a:xfrm>
            <a:off x="4937760" y="1920240"/>
            <a:ext cx="3840480" cy="1280160"/>
          </a:xfrm>
          <a:prstGeom prst="roundRect">
            <a:avLst>
              <a:gd fmla="val 7143" name="adj"/>
            </a:avLst>
          </a:prstGeom>
          <a:solidFill>
            <a:srgbClr val="FCEBEB"/>
          </a:solidFill>
          <a:ln cap="flat" cmpd="sng" w="22225">
            <a:solidFill>
              <a:srgbClr val="C7463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6" name="Google Shape;1626;p42"/>
          <p:cNvSpPr/>
          <p:nvPr/>
        </p:nvSpPr>
        <p:spPr>
          <a:xfrm>
            <a:off x="4937760" y="1965960"/>
            <a:ext cx="3840480" cy="237744"/>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791F1F"/>
              </a:buClr>
              <a:buSzPts val="1100"/>
              <a:buFont typeface="Calibri"/>
              <a:buNone/>
            </a:pPr>
            <a:r>
              <a:rPr b="1" i="0" lang="en-US" sz="1100" u="none" cap="none" strike="noStrike">
                <a:solidFill>
                  <a:srgbClr val="791F1F"/>
                </a:solidFill>
                <a:latin typeface="Calibri"/>
                <a:ea typeface="Calibri"/>
                <a:cs typeface="Calibri"/>
                <a:sym typeface="Calibri"/>
              </a:rPr>
              <a:t>Oracle AI Database</a:t>
            </a:r>
            <a:endParaRPr b="0" i="0" sz="1100" u="none" cap="none" strike="noStrike">
              <a:solidFill>
                <a:schemeClr val="dk1"/>
              </a:solidFill>
              <a:latin typeface="Calibri"/>
              <a:ea typeface="Calibri"/>
              <a:cs typeface="Calibri"/>
              <a:sym typeface="Calibri"/>
            </a:endParaRPr>
          </a:p>
        </p:txBody>
      </p:sp>
      <p:sp>
        <p:nvSpPr>
          <p:cNvPr id="1627" name="Google Shape;1627;p42"/>
          <p:cNvSpPr/>
          <p:nvPr/>
        </p:nvSpPr>
        <p:spPr>
          <a:xfrm>
            <a:off x="5029200" y="2249424"/>
            <a:ext cx="1783080" cy="429768"/>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C74634"/>
              </a:buClr>
              <a:buSzPts val="850"/>
              <a:buFont typeface="Calibri"/>
              <a:buNone/>
            </a:pPr>
            <a:r>
              <a:rPr b="1" i="0" lang="en-US" sz="850" u="none" cap="none" strike="noStrike">
                <a:solidFill>
                  <a:srgbClr val="C74634"/>
                </a:solidFill>
                <a:latin typeface="Calibri"/>
                <a:ea typeface="Calibri"/>
                <a:cs typeface="Calibri"/>
                <a:sym typeface="Calibri"/>
              </a:rPr>
              <a:t>•  </a:t>
            </a:r>
            <a:r>
              <a:rPr b="1" i="0" lang="en-US" sz="850" u="none" cap="none" strike="noStrike">
                <a:solidFill>
                  <a:srgbClr val="791F1F"/>
                </a:solidFill>
                <a:latin typeface="Calibri"/>
                <a:ea typeface="Calibri"/>
                <a:cs typeface="Calibri"/>
                <a:sym typeface="Calibri"/>
              </a:rPr>
              <a:t>Vector knowledge</a:t>
            </a:r>
            <a:r>
              <a:rPr b="0" i="1" lang="en-US" sz="850" u="none" cap="none" strike="noStrike">
                <a:solidFill>
                  <a:srgbClr val="A32D2D"/>
                </a:solidFill>
                <a:latin typeface="Calibri"/>
                <a:ea typeface="Calibri"/>
                <a:cs typeface="Calibri"/>
                <a:sym typeface="Calibri"/>
              </a:rPr>
              <a:t>  AI Vector Search</a:t>
            </a:r>
            <a:endParaRPr b="0" i="0" sz="850" u="none" cap="none" strike="noStrike">
              <a:solidFill>
                <a:schemeClr val="dk1"/>
              </a:solidFill>
              <a:latin typeface="Calibri"/>
              <a:ea typeface="Calibri"/>
              <a:cs typeface="Calibri"/>
              <a:sym typeface="Calibri"/>
            </a:endParaRPr>
          </a:p>
        </p:txBody>
      </p:sp>
      <p:sp>
        <p:nvSpPr>
          <p:cNvPr id="1628" name="Google Shape;1628;p42"/>
          <p:cNvSpPr/>
          <p:nvPr/>
        </p:nvSpPr>
        <p:spPr>
          <a:xfrm>
            <a:off x="6903720" y="2249424"/>
            <a:ext cx="1783080" cy="429768"/>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C74634"/>
              </a:buClr>
              <a:buSzPts val="850"/>
              <a:buFont typeface="Calibri"/>
              <a:buNone/>
            </a:pPr>
            <a:r>
              <a:rPr b="1" i="0" lang="en-US" sz="850" u="none" cap="none" strike="noStrike">
                <a:solidFill>
                  <a:srgbClr val="C74634"/>
                </a:solidFill>
                <a:latin typeface="Calibri"/>
                <a:ea typeface="Calibri"/>
                <a:cs typeface="Calibri"/>
                <a:sym typeface="Calibri"/>
              </a:rPr>
              <a:t>•  </a:t>
            </a:r>
            <a:r>
              <a:rPr b="1" i="0" lang="en-US" sz="850" u="none" cap="none" strike="noStrike">
                <a:solidFill>
                  <a:srgbClr val="791F1F"/>
                </a:solidFill>
                <a:latin typeface="Calibri"/>
                <a:ea typeface="Calibri"/>
                <a:cs typeface="Calibri"/>
                <a:sym typeface="Calibri"/>
              </a:rPr>
              <a:t>Agent memory</a:t>
            </a:r>
            <a:r>
              <a:rPr b="0" i="1" lang="en-US" sz="850" u="none" cap="none" strike="noStrike">
                <a:solidFill>
                  <a:srgbClr val="A32D2D"/>
                </a:solidFill>
                <a:latin typeface="Calibri"/>
                <a:ea typeface="Calibri"/>
                <a:cs typeface="Calibri"/>
                <a:sym typeface="Calibri"/>
              </a:rPr>
              <a:t>  short + long term</a:t>
            </a:r>
            <a:endParaRPr b="0" i="0" sz="850" u="none" cap="none" strike="noStrike">
              <a:solidFill>
                <a:schemeClr val="dk1"/>
              </a:solidFill>
              <a:latin typeface="Calibri"/>
              <a:ea typeface="Calibri"/>
              <a:cs typeface="Calibri"/>
              <a:sym typeface="Calibri"/>
            </a:endParaRPr>
          </a:p>
        </p:txBody>
      </p:sp>
      <p:sp>
        <p:nvSpPr>
          <p:cNvPr id="1629" name="Google Shape;1629;p42"/>
          <p:cNvSpPr/>
          <p:nvPr/>
        </p:nvSpPr>
        <p:spPr>
          <a:xfrm>
            <a:off x="5029200" y="2679192"/>
            <a:ext cx="1783080" cy="429768"/>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C74634"/>
              </a:buClr>
              <a:buSzPts val="850"/>
              <a:buFont typeface="Calibri"/>
              <a:buNone/>
            </a:pPr>
            <a:r>
              <a:rPr b="1" i="0" lang="en-US" sz="850" u="none" cap="none" strike="noStrike">
                <a:solidFill>
                  <a:srgbClr val="C74634"/>
                </a:solidFill>
                <a:latin typeface="Calibri"/>
                <a:ea typeface="Calibri"/>
                <a:cs typeface="Calibri"/>
                <a:sym typeface="Calibri"/>
              </a:rPr>
              <a:t>•  </a:t>
            </a:r>
            <a:r>
              <a:rPr b="1" i="0" lang="en-US" sz="850" u="none" cap="none" strike="noStrike">
                <a:solidFill>
                  <a:srgbClr val="791F1F"/>
                </a:solidFill>
                <a:latin typeface="Calibri"/>
                <a:ea typeface="Calibri"/>
                <a:cs typeface="Calibri"/>
                <a:sym typeface="Calibri"/>
              </a:rPr>
              <a:t>LLM cache</a:t>
            </a:r>
            <a:r>
              <a:rPr b="0" i="1" lang="en-US" sz="850" u="none" cap="none" strike="noStrike">
                <a:solidFill>
                  <a:srgbClr val="A32D2D"/>
                </a:solidFill>
                <a:latin typeface="Calibri"/>
                <a:ea typeface="Calibri"/>
                <a:cs typeface="Calibri"/>
                <a:sym typeface="Calibri"/>
              </a:rPr>
              <a:t>  semantic</a:t>
            </a:r>
            <a:endParaRPr b="0" i="0" sz="850" u="none" cap="none" strike="noStrike">
              <a:solidFill>
                <a:schemeClr val="dk1"/>
              </a:solidFill>
              <a:latin typeface="Calibri"/>
              <a:ea typeface="Calibri"/>
              <a:cs typeface="Calibri"/>
              <a:sym typeface="Calibri"/>
            </a:endParaRPr>
          </a:p>
        </p:txBody>
      </p:sp>
      <p:sp>
        <p:nvSpPr>
          <p:cNvPr id="1630" name="Google Shape;1630;p42"/>
          <p:cNvSpPr/>
          <p:nvPr/>
        </p:nvSpPr>
        <p:spPr>
          <a:xfrm>
            <a:off x="6903720" y="2679192"/>
            <a:ext cx="1783080" cy="429768"/>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C74634"/>
              </a:buClr>
              <a:buSzPts val="850"/>
              <a:buFont typeface="Calibri"/>
              <a:buNone/>
            </a:pPr>
            <a:r>
              <a:rPr b="1" i="0" lang="en-US" sz="850" u="none" cap="none" strike="noStrike">
                <a:solidFill>
                  <a:srgbClr val="C74634"/>
                </a:solidFill>
                <a:latin typeface="Calibri"/>
                <a:ea typeface="Calibri"/>
                <a:cs typeface="Calibri"/>
                <a:sym typeface="Calibri"/>
              </a:rPr>
              <a:t>•  </a:t>
            </a:r>
            <a:r>
              <a:rPr b="1" i="0" lang="en-US" sz="850" u="none" cap="none" strike="noStrike">
                <a:solidFill>
                  <a:srgbClr val="791F1F"/>
                </a:solidFill>
                <a:latin typeface="Calibri"/>
                <a:ea typeface="Calibri"/>
                <a:cs typeface="Calibri"/>
                <a:sym typeface="Calibri"/>
              </a:rPr>
              <a:t>Tables</a:t>
            </a:r>
            <a:r>
              <a:rPr b="0" i="1" lang="en-US" sz="850" u="none" cap="none" strike="noStrike">
                <a:solidFill>
                  <a:srgbClr val="A32D2D"/>
                </a:solidFill>
                <a:latin typeface="Calibri"/>
                <a:ea typeface="Calibri"/>
                <a:cs typeface="Calibri"/>
                <a:sym typeface="Calibri"/>
              </a:rPr>
              <a:t>  SQL · ACID</a:t>
            </a:r>
            <a:endParaRPr b="0" i="0" sz="850" u="none" cap="none" strike="noStrike">
              <a:solidFill>
                <a:schemeClr val="dk1"/>
              </a:solidFill>
              <a:latin typeface="Calibri"/>
              <a:ea typeface="Calibri"/>
              <a:cs typeface="Calibri"/>
              <a:sym typeface="Calibri"/>
            </a:endParaRPr>
          </a:p>
        </p:txBody>
      </p:sp>
      <p:sp>
        <p:nvSpPr>
          <p:cNvPr id="1631" name="Google Shape;1631;p42"/>
          <p:cNvSpPr/>
          <p:nvPr/>
        </p:nvSpPr>
        <p:spPr>
          <a:xfrm>
            <a:off x="4937760" y="3236976"/>
            <a:ext cx="3840480" cy="18288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C74634"/>
              </a:buClr>
              <a:buSzPts val="850"/>
              <a:buFont typeface="Calibri"/>
              <a:buNone/>
            </a:pPr>
            <a:r>
              <a:rPr b="1" i="1" lang="en-US" sz="850" u="none" cap="none" strike="noStrike">
                <a:solidFill>
                  <a:srgbClr val="C74634"/>
                </a:solidFill>
                <a:latin typeface="Calibri"/>
                <a:ea typeface="Calibri"/>
                <a:cs typeface="Calibri"/>
                <a:sym typeface="Calibri"/>
              </a:rPr>
              <a:t>ACID across vector + memory + cache + tables</a:t>
            </a:r>
            <a:endParaRPr b="0" i="0" sz="850" u="none" cap="none" strike="noStrike">
              <a:solidFill>
                <a:schemeClr val="dk1"/>
              </a:solidFill>
              <a:latin typeface="Calibri"/>
              <a:ea typeface="Calibri"/>
              <a:cs typeface="Calibri"/>
              <a:sym typeface="Calibri"/>
            </a:endParaRPr>
          </a:p>
        </p:txBody>
      </p:sp>
      <p:sp>
        <p:nvSpPr>
          <p:cNvPr id="1632" name="Google Shape;1632;p42"/>
          <p:cNvSpPr/>
          <p:nvPr/>
        </p:nvSpPr>
        <p:spPr>
          <a:xfrm>
            <a:off x="4937760" y="3685032"/>
            <a:ext cx="91440" cy="91440"/>
          </a:xfrm>
          <a:prstGeom prst="ellipse">
            <a:avLst/>
          </a:prstGeom>
          <a:solidFill>
            <a:srgbClr val="C74634"/>
          </a:solidFill>
          <a:ln cap="flat" cmpd="sng" w="12700">
            <a:solidFill>
              <a:srgbClr val="C7463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3" name="Google Shape;1633;p42"/>
          <p:cNvSpPr/>
          <p:nvPr/>
        </p:nvSpPr>
        <p:spPr>
          <a:xfrm>
            <a:off x="4937760" y="3648456"/>
            <a:ext cx="91440" cy="164592"/>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700"/>
              <a:buFont typeface="Calibri"/>
              <a:buNone/>
            </a:pPr>
            <a:r>
              <a:rPr b="1" i="0" lang="en-US" sz="700" u="none" cap="none" strike="noStrike">
                <a:solidFill>
                  <a:srgbClr val="FFFFFF"/>
                </a:solidFill>
                <a:latin typeface="Calibri"/>
                <a:ea typeface="Calibri"/>
                <a:cs typeface="Calibri"/>
                <a:sym typeface="Calibri"/>
              </a:rPr>
              <a:t>✓</a:t>
            </a:r>
            <a:endParaRPr b="0" i="0" sz="700" u="none" cap="none" strike="noStrike">
              <a:solidFill>
                <a:schemeClr val="dk1"/>
              </a:solidFill>
              <a:latin typeface="Calibri"/>
              <a:ea typeface="Calibri"/>
              <a:cs typeface="Calibri"/>
              <a:sym typeface="Calibri"/>
            </a:endParaRPr>
          </a:p>
        </p:txBody>
      </p:sp>
      <p:sp>
        <p:nvSpPr>
          <p:cNvPr id="1634" name="Google Shape;1634;p42"/>
          <p:cNvSpPr/>
          <p:nvPr/>
        </p:nvSpPr>
        <p:spPr>
          <a:xfrm>
            <a:off x="5120640" y="3611880"/>
            <a:ext cx="3657600" cy="237744"/>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1F2937"/>
              </a:buClr>
              <a:buSzPts val="900"/>
              <a:buFont typeface="Calibri"/>
              <a:buNone/>
            </a:pPr>
            <a:r>
              <a:rPr b="0" i="0" lang="en-US" sz="900" u="none" cap="none" strike="noStrike">
                <a:solidFill>
                  <a:srgbClr val="1F2937"/>
                </a:solidFill>
                <a:latin typeface="Calibri"/>
                <a:ea typeface="Calibri"/>
                <a:cs typeface="Calibri"/>
                <a:sym typeface="Calibri"/>
              </a:rPr>
              <a:t>1 connection string</a:t>
            </a:r>
            <a:endParaRPr b="0" i="0" sz="900" u="none" cap="none" strike="noStrike">
              <a:solidFill>
                <a:schemeClr val="dk1"/>
              </a:solidFill>
              <a:latin typeface="Calibri"/>
              <a:ea typeface="Calibri"/>
              <a:cs typeface="Calibri"/>
              <a:sym typeface="Calibri"/>
            </a:endParaRPr>
          </a:p>
        </p:txBody>
      </p:sp>
      <p:sp>
        <p:nvSpPr>
          <p:cNvPr id="1635" name="Google Shape;1635;p42"/>
          <p:cNvSpPr/>
          <p:nvPr/>
        </p:nvSpPr>
        <p:spPr>
          <a:xfrm>
            <a:off x="4937760" y="3977640"/>
            <a:ext cx="91440" cy="91440"/>
          </a:xfrm>
          <a:prstGeom prst="ellipse">
            <a:avLst/>
          </a:prstGeom>
          <a:solidFill>
            <a:srgbClr val="C74634"/>
          </a:solidFill>
          <a:ln cap="flat" cmpd="sng" w="12700">
            <a:solidFill>
              <a:srgbClr val="C7463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6" name="Google Shape;1636;p42"/>
          <p:cNvSpPr/>
          <p:nvPr/>
        </p:nvSpPr>
        <p:spPr>
          <a:xfrm>
            <a:off x="4937760" y="3941064"/>
            <a:ext cx="91440" cy="164592"/>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700"/>
              <a:buFont typeface="Calibri"/>
              <a:buNone/>
            </a:pPr>
            <a:r>
              <a:rPr b="1" i="0" lang="en-US" sz="700" u="none" cap="none" strike="noStrike">
                <a:solidFill>
                  <a:srgbClr val="FFFFFF"/>
                </a:solidFill>
                <a:latin typeface="Calibri"/>
                <a:ea typeface="Calibri"/>
                <a:cs typeface="Calibri"/>
                <a:sym typeface="Calibri"/>
              </a:rPr>
              <a:t>✓</a:t>
            </a:r>
            <a:endParaRPr b="0" i="0" sz="700" u="none" cap="none" strike="noStrike">
              <a:solidFill>
                <a:schemeClr val="dk1"/>
              </a:solidFill>
              <a:latin typeface="Calibri"/>
              <a:ea typeface="Calibri"/>
              <a:cs typeface="Calibri"/>
              <a:sym typeface="Calibri"/>
            </a:endParaRPr>
          </a:p>
        </p:txBody>
      </p:sp>
      <p:sp>
        <p:nvSpPr>
          <p:cNvPr id="1637" name="Google Shape;1637;p42"/>
          <p:cNvSpPr/>
          <p:nvPr/>
        </p:nvSpPr>
        <p:spPr>
          <a:xfrm>
            <a:off x="5120640" y="3904488"/>
            <a:ext cx="3657600" cy="237744"/>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1F2937"/>
              </a:buClr>
              <a:buSzPts val="900"/>
              <a:buFont typeface="Calibri"/>
              <a:buNone/>
            </a:pPr>
            <a:r>
              <a:rPr b="0" i="0" lang="en-US" sz="900" u="none" cap="none" strike="noStrike">
                <a:solidFill>
                  <a:srgbClr val="1F2937"/>
                </a:solidFill>
                <a:latin typeface="Calibri"/>
                <a:ea typeface="Calibri"/>
                <a:cs typeface="Calibri"/>
                <a:sym typeface="Calibri"/>
              </a:rPr>
              <a:t>1 SDK · just SQL + vectors</a:t>
            </a:r>
            <a:endParaRPr b="0" i="0" sz="900" u="none" cap="none" strike="noStrike">
              <a:solidFill>
                <a:schemeClr val="dk1"/>
              </a:solidFill>
              <a:latin typeface="Calibri"/>
              <a:ea typeface="Calibri"/>
              <a:cs typeface="Calibri"/>
              <a:sym typeface="Calibri"/>
            </a:endParaRPr>
          </a:p>
        </p:txBody>
      </p:sp>
      <p:sp>
        <p:nvSpPr>
          <p:cNvPr id="1638" name="Google Shape;1638;p42"/>
          <p:cNvSpPr/>
          <p:nvPr/>
        </p:nvSpPr>
        <p:spPr>
          <a:xfrm>
            <a:off x="4937760" y="4270248"/>
            <a:ext cx="91440" cy="91440"/>
          </a:xfrm>
          <a:prstGeom prst="ellipse">
            <a:avLst/>
          </a:prstGeom>
          <a:solidFill>
            <a:srgbClr val="C74634"/>
          </a:solidFill>
          <a:ln cap="flat" cmpd="sng" w="12700">
            <a:solidFill>
              <a:srgbClr val="C7463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9" name="Google Shape;1639;p42"/>
          <p:cNvSpPr/>
          <p:nvPr/>
        </p:nvSpPr>
        <p:spPr>
          <a:xfrm>
            <a:off x="4937760" y="4233672"/>
            <a:ext cx="91440" cy="164592"/>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700"/>
              <a:buFont typeface="Calibri"/>
              <a:buNone/>
            </a:pPr>
            <a:r>
              <a:rPr b="1" i="0" lang="en-US" sz="700" u="none" cap="none" strike="noStrike">
                <a:solidFill>
                  <a:srgbClr val="FFFFFF"/>
                </a:solidFill>
                <a:latin typeface="Calibri"/>
                <a:ea typeface="Calibri"/>
                <a:cs typeface="Calibri"/>
                <a:sym typeface="Calibri"/>
              </a:rPr>
              <a:t>✓</a:t>
            </a:r>
            <a:endParaRPr b="0" i="0" sz="700" u="none" cap="none" strike="noStrike">
              <a:solidFill>
                <a:schemeClr val="dk1"/>
              </a:solidFill>
              <a:latin typeface="Calibri"/>
              <a:ea typeface="Calibri"/>
              <a:cs typeface="Calibri"/>
              <a:sym typeface="Calibri"/>
            </a:endParaRPr>
          </a:p>
        </p:txBody>
      </p:sp>
      <p:sp>
        <p:nvSpPr>
          <p:cNvPr id="1640" name="Google Shape;1640;p42"/>
          <p:cNvSpPr/>
          <p:nvPr/>
        </p:nvSpPr>
        <p:spPr>
          <a:xfrm>
            <a:off x="5120640" y="4197096"/>
            <a:ext cx="3657600" cy="237744"/>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1F2937"/>
              </a:buClr>
              <a:buSzPts val="900"/>
              <a:buFont typeface="Calibri"/>
              <a:buNone/>
            </a:pPr>
            <a:r>
              <a:rPr b="0" i="0" lang="en-US" sz="900" u="none" cap="none" strike="noStrike">
                <a:solidFill>
                  <a:srgbClr val="1F2937"/>
                </a:solidFill>
                <a:latin typeface="Calibri"/>
                <a:ea typeface="Calibri"/>
                <a:cs typeface="Calibri"/>
                <a:sym typeface="Calibri"/>
              </a:rPr>
              <a:t>1 ops dashboard</a:t>
            </a:r>
            <a:endParaRPr b="0" i="0" sz="900" u="none" cap="none" strike="noStrike">
              <a:solidFill>
                <a:schemeClr val="dk1"/>
              </a:solidFill>
              <a:latin typeface="Calibri"/>
              <a:ea typeface="Calibri"/>
              <a:cs typeface="Calibri"/>
              <a:sym typeface="Calibri"/>
            </a:endParaRPr>
          </a:p>
        </p:txBody>
      </p:sp>
      <p:sp>
        <p:nvSpPr>
          <p:cNvPr id="1641" name="Google Shape;1641;p42"/>
          <p:cNvSpPr/>
          <p:nvPr/>
        </p:nvSpPr>
        <p:spPr>
          <a:xfrm>
            <a:off x="4937760" y="4562856"/>
            <a:ext cx="91440" cy="91440"/>
          </a:xfrm>
          <a:prstGeom prst="ellipse">
            <a:avLst/>
          </a:prstGeom>
          <a:solidFill>
            <a:srgbClr val="C74634"/>
          </a:solidFill>
          <a:ln cap="flat" cmpd="sng" w="12700">
            <a:solidFill>
              <a:srgbClr val="C7463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2" name="Google Shape;1642;p42"/>
          <p:cNvSpPr/>
          <p:nvPr/>
        </p:nvSpPr>
        <p:spPr>
          <a:xfrm>
            <a:off x="4937760" y="4526280"/>
            <a:ext cx="91440" cy="164592"/>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700"/>
              <a:buFont typeface="Calibri"/>
              <a:buNone/>
            </a:pPr>
            <a:r>
              <a:rPr b="1" i="0" lang="en-US" sz="700" u="none" cap="none" strike="noStrike">
                <a:solidFill>
                  <a:srgbClr val="FFFFFF"/>
                </a:solidFill>
                <a:latin typeface="Calibri"/>
                <a:ea typeface="Calibri"/>
                <a:cs typeface="Calibri"/>
                <a:sym typeface="Calibri"/>
              </a:rPr>
              <a:t>✓</a:t>
            </a:r>
            <a:endParaRPr b="0" i="0" sz="700" u="none" cap="none" strike="noStrike">
              <a:solidFill>
                <a:schemeClr val="dk1"/>
              </a:solidFill>
              <a:latin typeface="Calibri"/>
              <a:ea typeface="Calibri"/>
              <a:cs typeface="Calibri"/>
              <a:sym typeface="Calibri"/>
            </a:endParaRPr>
          </a:p>
        </p:txBody>
      </p:sp>
      <p:sp>
        <p:nvSpPr>
          <p:cNvPr id="1643" name="Google Shape;1643;p42"/>
          <p:cNvSpPr/>
          <p:nvPr/>
        </p:nvSpPr>
        <p:spPr>
          <a:xfrm>
            <a:off x="5120640" y="4489704"/>
            <a:ext cx="3657600" cy="237744"/>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1F2937"/>
              </a:buClr>
              <a:buSzPts val="900"/>
              <a:buFont typeface="Calibri"/>
              <a:buNone/>
            </a:pPr>
            <a:r>
              <a:rPr b="0" i="0" lang="en-US" sz="900" u="none" cap="none" strike="noStrike">
                <a:solidFill>
                  <a:srgbClr val="1F2937"/>
                </a:solidFill>
                <a:latin typeface="Calibri"/>
                <a:ea typeface="Calibri"/>
                <a:cs typeface="Calibri"/>
                <a:sym typeface="Calibri"/>
              </a:rPr>
              <a:t>ACID across all of them</a:t>
            </a:r>
            <a:endParaRPr b="0" i="0" sz="900" u="none" cap="none" strike="noStrike">
              <a:solidFill>
                <a:schemeClr val="dk1"/>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EFED"/>
        </a:solidFill>
      </p:bgPr>
    </p:bg>
    <p:spTree>
      <p:nvGrpSpPr>
        <p:cNvPr id="1648" name="Shape 1648"/>
        <p:cNvGrpSpPr/>
        <p:nvPr/>
      </p:nvGrpSpPr>
      <p:grpSpPr>
        <a:xfrm>
          <a:off x="0" y="0"/>
          <a:ext cx="0" cy="0"/>
          <a:chOff x="0" y="0"/>
          <a:chExt cx="0" cy="0"/>
        </a:xfrm>
      </p:grpSpPr>
      <p:sp>
        <p:nvSpPr>
          <p:cNvPr id="1649" name="Google Shape;1649;p43"/>
          <p:cNvSpPr/>
          <p:nvPr/>
        </p:nvSpPr>
        <p:spPr>
          <a:xfrm>
            <a:off x="3904488" y="283464"/>
            <a:ext cx="4572000" cy="183000"/>
          </a:xfrm>
          <a:prstGeom prst="rect">
            <a:avLst/>
          </a:prstGeom>
          <a:noFill/>
          <a:ln>
            <a:noFill/>
          </a:ln>
        </p:spPr>
        <p:txBody>
          <a:bodyPr anchorCtr="0" anchor="ctr" bIns="0" lIns="0" spcFirstLastPara="1" rIns="0" wrap="square" tIns="0">
            <a:noAutofit/>
          </a:bodyPr>
          <a:lstStyle/>
          <a:p>
            <a:pPr indent="0" lvl="0" marL="0" marR="0" rtl="0" algn="r">
              <a:spcBef>
                <a:spcPts val="0"/>
              </a:spcBef>
              <a:spcAft>
                <a:spcPts val="0"/>
              </a:spcAft>
              <a:buClr>
                <a:srgbClr val="6B6661"/>
              </a:buClr>
              <a:buSzPts val="900"/>
              <a:buFont typeface="DM Mono"/>
              <a:buNone/>
            </a:pPr>
            <a:r>
              <a:rPr b="1" i="0" lang="en-US" sz="900" u="none" cap="none" strike="noStrike">
                <a:solidFill>
                  <a:srgbClr val="6B6661"/>
                </a:solidFill>
                <a:latin typeface="DM Mono"/>
                <a:ea typeface="DM Mono"/>
                <a:cs typeface="DM Mono"/>
                <a:sym typeface="DM Mono"/>
              </a:rPr>
              <a:t>NO COMPROMISE · </a:t>
            </a:r>
            <a:endParaRPr b="0" i="0" sz="900" u="none" cap="none" strike="noStrike">
              <a:solidFill>
                <a:schemeClr val="dk1"/>
              </a:solidFill>
              <a:latin typeface="Calibri"/>
              <a:ea typeface="Calibri"/>
              <a:cs typeface="Calibri"/>
              <a:sym typeface="Calibri"/>
            </a:endParaRPr>
          </a:p>
        </p:txBody>
      </p:sp>
      <p:sp>
        <p:nvSpPr>
          <p:cNvPr id="1650" name="Google Shape;1650;p43"/>
          <p:cNvSpPr/>
          <p:nvPr/>
        </p:nvSpPr>
        <p:spPr>
          <a:xfrm>
            <a:off x="667512" y="548505"/>
            <a:ext cx="301800" cy="14700"/>
          </a:xfrm>
          <a:prstGeom prst="rect">
            <a:avLst/>
          </a:prstGeom>
          <a:solidFill>
            <a:srgbClr val="C74634"/>
          </a:solidFill>
          <a:ln cap="flat" cmpd="sng" w="12700">
            <a:solidFill>
              <a:srgbClr val="C7463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1" name="Google Shape;1651;p43"/>
          <p:cNvSpPr/>
          <p:nvPr/>
        </p:nvSpPr>
        <p:spPr>
          <a:xfrm>
            <a:off x="667512" y="639945"/>
            <a:ext cx="5486400" cy="2286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C74634"/>
              </a:buClr>
              <a:buSzPts val="1100"/>
              <a:buFont typeface="DM Sans"/>
              <a:buNone/>
            </a:pPr>
            <a:r>
              <a:rPr b="1" i="0" lang="en-US" sz="1100" u="none" cap="none" strike="noStrike">
                <a:solidFill>
                  <a:srgbClr val="C74634"/>
                </a:solidFill>
                <a:latin typeface="DM Sans"/>
                <a:ea typeface="DM Sans"/>
                <a:cs typeface="DM Sans"/>
                <a:sym typeface="DM Sans"/>
              </a:rPr>
              <a:t>ORACLE AI DATABASE</a:t>
            </a:r>
            <a:endParaRPr b="0" i="0" sz="1100" u="none" cap="none" strike="noStrike">
              <a:solidFill>
                <a:schemeClr val="dk1"/>
              </a:solidFill>
              <a:latin typeface="Calibri"/>
              <a:ea typeface="Calibri"/>
              <a:cs typeface="Calibri"/>
              <a:sym typeface="Calibri"/>
            </a:endParaRPr>
          </a:p>
        </p:txBody>
      </p:sp>
      <p:sp>
        <p:nvSpPr>
          <p:cNvPr id="1652" name="Google Shape;1652;p43"/>
          <p:cNvSpPr/>
          <p:nvPr/>
        </p:nvSpPr>
        <p:spPr>
          <a:xfrm>
            <a:off x="667512" y="959985"/>
            <a:ext cx="8229600" cy="1005900"/>
          </a:xfrm>
          <a:prstGeom prst="rect">
            <a:avLst/>
          </a:prstGeom>
          <a:noFill/>
          <a:ln>
            <a:noFill/>
          </a:ln>
        </p:spPr>
        <p:txBody>
          <a:bodyPr anchorCtr="0" anchor="t" bIns="0" lIns="0" spcFirstLastPara="1" rIns="0" wrap="square" tIns="0">
            <a:noAutofit/>
          </a:bodyPr>
          <a:lstStyle/>
          <a:p>
            <a:pPr indent="0" lvl="0" marL="0" marR="0" rtl="0" algn="l">
              <a:lnSpc>
                <a:spcPct val="105000"/>
              </a:lnSpc>
              <a:spcBef>
                <a:spcPts val="0"/>
              </a:spcBef>
              <a:spcAft>
                <a:spcPts val="0"/>
              </a:spcAft>
              <a:buClr>
                <a:srgbClr val="111111"/>
              </a:buClr>
              <a:buSzPts val="2800"/>
              <a:buFont typeface="DM Sans"/>
              <a:buNone/>
            </a:pPr>
            <a:r>
              <a:rPr b="1" i="0" lang="en-US" sz="2800" u="none" cap="none" strike="noStrike">
                <a:solidFill>
                  <a:srgbClr val="111111"/>
                </a:solidFill>
                <a:latin typeface="DM Sans"/>
                <a:ea typeface="DM Sans"/>
                <a:cs typeface="DM Sans"/>
                <a:sym typeface="DM Sans"/>
              </a:rPr>
              <a:t>Don't compromise</a:t>
            </a:r>
            <a:br>
              <a:rPr b="1" i="0" lang="en-US" sz="2800" u="none" cap="none" strike="noStrike">
                <a:solidFill>
                  <a:srgbClr val="111111"/>
                </a:solidFill>
                <a:latin typeface="DM Sans"/>
                <a:ea typeface="DM Sans"/>
                <a:cs typeface="DM Sans"/>
                <a:sym typeface="DM Sans"/>
              </a:rPr>
            </a:br>
            <a:r>
              <a:rPr b="1" i="1" lang="en-US" sz="2800" u="none" cap="none" strike="noStrike">
                <a:solidFill>
                  <a:srgbClr val="C74634"/>
                </a:solidFill>
                <a:latin typeface="DM Sans"/>
                <a:ea typeface="DM Sans"/>
                <a:cs typeface="DM Sans"/>
                <a:sym typeface="DM Sans"/>
              </a:rPr>
              <a:t>in the age of AI. </a:t>
            </a:r>
            <a:br>
              <a:rPr b="1" i="1" lang="en-US" sz="2800" u="none" cap="none" strike="noStrike">
                <a:solidFill>
                  <a:srgbClr val="C74634"/>
                </a:solidFill>
                <a:latin typeface="DM Sans"/>
                <a:ea typeface="DM Sans"/>
                <a:cs typeface="DM Sans"/>
                <a:sym typeface="DM Sans"/>
              </a:rPr>
            </a:br>
            <a:r>
              <a:rPr b="1" lang="en-US" sz="2000">
                <a:solidFill>
                  <a:srgbClr val="6B6661"/>
                </a:solidFill>
                <a:latin typeface="DM Mono"/>
                <a:ea typeface="DM Mono"/>
                <a:cs typeface="DM Mono"/>
                <a:sym typeface="DM Mono"/>
              </a:rPr>
              <a:t>CHOOSE BOTH</a:t>
            </a:r>
            <a:endParaRPr b="1" i="0" sz="3900" u="none" cap="none" strike="noStrike">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pic>
        <p:nvPicPr>
          <p:cNvPr id="131" name="Google Shape;131;p8"/>
          <p:cNvPicPr preferRelativeResize="0"/>
          <p:nvPr/>
        </p:nvPicPr>
        <p:blipFill>
          <a:blip r:embed="rId3">
            <a:alphaModFix/>
          </a:blip>
          <a:stretch>
            <a:fillRect/>
          </a:stretch>
        </p:blipFill>
        <p:spPr>
          <a:xfrm>
            <a:off x="1877650" y="209200"/>
            <a:ext cx="5043851" cy="1710228"/>
          </a:xfrm>
          <a:prstGeom prst="rect">
            <a:avLst/>
          </a:prstGeom>
          <a:noFill/>
          <a:ln>
            <a:noFill/>
          </a:ln>
        </p:spPr>
      </p:pic>
      <p:pic>
        <p:nvPicPr>
          <p:cNvPr id="132" name="Google Shape;132;p8"/>
          <p:cNvPicPr preferRelativeResize="0"/>
          <p:nvPr/>
        </p:nvPicPr>
        <p:blipFill>
          <a:blip r:embed="rId4">
            <a:alphaModFix/>
          </a:blip>
          <a:stretch>
            <a:fillRect/>
          </a:stretch>
        </p:blipFill>
        <p:spPr>
          <a:xfrm>
            <a:off x="1877650" y="2153065"/>
            <a:ext cx="5043851" cy="1195857"/>
          </a:xfrm>
          <a:prstGeom prst="rect">
            <a:avLst/>
          </a:prstGeom>
          <a:noFill/>
          <a:ln>
            <a:noFill/>
          </a:ln>
        </p:spPr>
      </p:pic>
      <p:pic>
        <p:nvPicPr>
          <p:cNvPr id="133" name="Google Shape;133;p8"/>
          <p:cNvPicPr preferRelativeResize="0"/>
          <p:nvPr/>
        </p:nvPicPr>
        <p:blipFill>
          <a:blip r:embed="rId5">
            <a:alphaModFix/>
          </a:blip>
          <a:stretch>
            <a:fillRect/>
          </a:stretch>
        </p:blipFill>
        <p:spPr>
          <a:xfrm>
            <a:off x="4100150" y="3452625"/>
            <a:ext cx="5043850" cy="1550350"/>
          </a:xfrm>
          <a:prstGeom prst="rect">
            <a:avLst/>
          </a:prstGeom>
          <a:noFill/>
          <a:ln>
            <a:noFill/>
          </a:ln>
        </p:spPr>
      </p:pic>
      <p:pic>
        <p:nvPicPr>
          <p:cNvPr id="134" name="Google Shape;134;p8"/>
          <p:cNvPicPr preferRelativeResize="0"/>
          <p:nvPr/>
        </p:nvPicPr>
        <p:blipFill>
          <a:blip r:embed="rId6">
            <a:alphaModFix/>
          </a:blip>
          <a:stretch>
            <a:fillRect/>
          </a:stretch>
        </p:blipFill>
        <p:spPr>
          <a:xfrm>
            <a:off x="0" y="3452613"/>
            <a:ext cx="2067149" cy="1550362"/>
          </a:xfrm>
          <a:prstGeom prst="rect">
            <a:avLst/>
          </a:prstGeom>
          <a:noFill/>
          <a:ln>
            <a:noFill/>
          </a:ln>
        </p:spPr>
      </p:pic>
      <p:pic>
        <p:nvPicPr>
          <p:cNvPr id="135" name="Google Shape;135;p8"/>
          <p:cNvPicPr preferRelativeResize="0"/>
          <p:nvPr/>
        </p:nvPicPr>
        <p:blipFill>
          <a:blip r:embed="rId7">
            <a:alphaModFix/>
          </a:blip>
          <a:stretch>
            <a:fillRect/>
          </a:stretch>
        </p:blipFill>
        <p:spPr>
          <a:xfrm>
            <a:off x="2033000" y="3452613"/>
            <a:ext cx="2067149" cy="1550350"/>
          </a:xfrm>
          <a:prstGeom prst="rect">
            <a:avLst/>
          </a:prstGeom>
          <a:noFill/>
          <a:ln>
            <a:noFill/>
          </a:ln>
        </p:spPr>
      </p:pic>
    </p:spTree>
  </p:cSld>
  <p:clrMapOvr>
    <a:masterClrMapping/>
  </p:clrMapOvr>
  <mc:AlternateContent>
    <mc:Choice Requires="p14">
      <p:transition p14:dur="250">
        <p:fade/>
      </p:transition>
    </mc:Choice>
    <mc:Fallback>
      <p:transition>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3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3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EFED"/>
        </a:solidFill>
      </p:bgPr>
    </p:bg>
    <p:spTree>
      <p:nvGrpSpPr>
        <p:cNvPr id="1657" name="Shape 1657"/>
        <p:cNvGrpSpPr/>
        <p:nvPr/>
      </p:nvGrpSpPr>
      <p:grpSpPr>
        <a:xfrm>
          <a:off x="0" y="0"/>
          <a:ext cx="0" cy="0"/>
          <a:chOff x="0" y="0"/>
          <a:chExt cx="0" cy="0"/>
        </a:xfrm>
      </p:grpSpPr>
      <p:sp>
        <p:nvSpPr>
          <p:cNvPr id="1658" name="Google Shape;1658;p44"/>
          <p:cNvSpPr/>
          <p:nvPr/>
        </p:nvSpPr>
        <p:spPr>
          <a:xfrm>
            <a:off x="3904488" y="283464"/>
            <a:ext cx="4572000" cy="183000"/>
          </a:xfrm>
          <a:prstGeom prst="rect">
            <a:avLst/>
          </a:prstGeom>
          <a:noFill/>
          <a:ln>
            <a:noFill/>
          </a:ln>
        </p:spPr>
        <p:txBody>
          <a:bodyPr anchorCtr="0" anchor="ctr" bIns="0" lIns="0" spcFirstLastPara="1" rIns="0" wrap="square" tIns="0">
            <a:noAutofit/>
          </a:bodyPr>
          <a:lstStyle/>
          <a:p>
            <a:pPr indent="0" lvl="0" marL="0" marR="0" rtl="0" algn="r">
              <a:spcBef>
                <a:spcPts val="0"/>
              </a:spcBef>
              <a:spcAft>
                <a:spcPts val="0"/>
              </a:spcAft>
              <a:buClr>
                <a:srgbClr val="6B6661"/>
              </a:buClr>
              <a:buSzPts val="900"/>
              <a:buFont typeface="DM Mono"/>
              <a:buNone/>
            </a:pPr>
            <a:r>
              <a:rPr b="1" i="0" lang="en-US" sz="900" u="none" cap="none" strike="noStrike">
                <a:solidFill>
                  <a:srgbClr val="6B6661"/>
                </a:solidFill>
                <a:latin typeface="DM Mono"/>
                <a:ea typeface="DM Mono"/>
                <a:cs typeface="DM Mono"/>
                <a:sym typeface="DM Mono"/>
              </a:rPr>
              <a:t>NO COMPROMISE · </a:t>
            </a:r>
            <a:endParaRPr b="0" i="0" sz="900" u="none" cap="none" strike="noStrike">
              <a:solidFill>
                <a:schemeClr val="dk1"/>
              </a:solidFill>
              <a:latin typeface="Calibri"/>
              <a:ea typeface="Calibri"/>
              <a:cs typeface="Calibri"/>
              <a:sym typeface="Calibri"/>
            </a:endParaRPr>
          </a:p>
        </p:txBody>
      </p:sp>
      <p:sp>
        <p:nvSpPr>
          <p:cNvPr id="1659" name="Google Shape;1659;p44"/>
          <p:cNvSpPr/>
          <p:nvPr/>
        </p:nvSpPr>
        <p:spPr>
          <a:xfrm>
            <a:off x="667512" y="548505"/>
            <a:ext cx="301800" cy="14700"/>
          </a:xfrm>
          <a:prstGeom prst="rect">
            <a:avLst/>
          </a:prstGeom>
          <a:solidFill>
            <a:srgbClr val="C74634"/>
          </a:solidFill>
          <a:ln cap="flat" cmpd="sng" w="12700">
            <a:solidFill>
              <a:srgbClr val="C7463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0" name="Google Shape;1660;p44"/>
          <p:cNvSpPr/>
          <p:nvPr/>
        </p:nvSpPr>
        <p:spPr>
          <a:xfrm>
            <a:off x="667512" y="639945"/>
            <a:ext cx="5486400" cy="2286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C74634"/>
              </a:buClr>
              <a:buSzPts val="1100"/>
              <a:buFont typeface="DM Sans"/>
              <a:buNone/>
            </a:pPr>
            <a:r>
              <a:rPr b="1" i="0" lang="en-US" sz="1100" u="none" cap="none" strike="noStrike">
                <a:solidFill>
                  <a:srgbClr val="C74634"/>
                </a:solidFill>
                <a:latin typeface="DM Sans"/>
                <a:ea typeface="DM Sans"/>
                <a:cs typeface="DM Sans"/>
                <a:sym typeface="DM Sans"/>
              </a:rPr>
              <a:t>ORACLE AI DATABASE</a:t>
            </a:r>
            <a:endParaRPr b="0" i="0" sz="1100" u="none" cap="none" strike="noStrike">
              <a:solidFill>
                <a:schemeClr val="dk1"/>
              </a:solidFill>
              <a:latin typeface="Calibri"/>
              <a:ea typeface="Calibri"/>
              <a:cs typeface="Calibri"/>
              <a:sym typeface="Calibri"/>
            </a:endParaRPr>
          </a:p>
        </p:txBody>
      </p:sp>
      <p:sp>
        <p:nvSpPr>
          <p:cNvPr id="1661" name="Google Shape;1661;p44"/>
          <p:cNvSpPr/>
          <p:nvPr/>
        </p:nvSpPr>
        <p:spPr>
          <a:xfrm>
            <a:off x="667512" y="959985"/>
            <a:ext cx="8229600" cy="1005900"/>
          </a:xfrm>
          <a:prstGeom prst="rect">
            <a:avLst/>
          </a:prstGeom>
          <a:noFill/>
          <a:ln>
            <a:noFill/>
          </a:ln>
        </p:spPr>
        <p:txBody>
          <a:bodyPr anchorCtr="0" anchor="t" bIns="0" lIns="0" spcFirstLastPara="1" rIns="0" wrap="square" tIns="0">
            <a:noAutofit/>
          </a:bodyPr>
          <a:lstStyle/>
          <a:p>
            <a:pPr indent="0" lvl="0" marL="0" marR="0" rtl="0" algn="l">
              <a:lnSpc>
                <a:spcPct val="105000"/>
              </a:lnSpc>
              <a:spcBef>
                <a:spcPts val="0"/>
              </a:spcBef>
              <a:spcAft>
                <a:spcPts val="0"/>
              </a:spcAft>
              <a:buClr>
                <a:srgbClr val="111111"/>
              </a:buClr>
              <a:buSzPts val="2800"/>
              <a:buFont typeface="DM Sans"/>
              <a:buNone/>
            </a:pPr>
            <a:r>
              <a:rPr b="1" i="0" lang="en-US" sz="2800" u="none" cap="none" strike="noStrike">
                <a:solidFill>
                  <a:srgbClr val="111111"/>
                </a:solidFill>
                <a:latin typeface="DM Sans"/>
                <a:ea typeface="DM Sans"/>
                <a:cs typeface="DM Sans"/>
                <a:sym typeface="DM Sans"/>
              </a:rPr>
              <a:t>Don't compromise</a:t>
            </a:r>
            <a:br>
              <a:rPr b="1" i="0" lang="en-US" sz="2800" u="none" cap="none" strike="noStrike">
                <a:solidFill>
                  <a:srgbClr val="111111"/>
                </a:solidFill>
                <a:latin typeface="DM Sans"/>
                <a:ea typeface="DM Sans"/>
                <a:cs typeface="DM Sans"/>
                <a:sym typeface="DM Sans"/>
              </a:rPr>
            </a:br>
            <a:r>
              <a:rPr b="1" i="1" lang="en-US" sz="2800" u="none" cap="none" strike="noStrike">
                <a:solidFill>
                  <a:srgbClr val="C74634"/>
                </a:solidFill>
                <a:latin typeface="DM Sans"/>
                <a:ea typeface="DM Sans"/>
                <a:cs typeface="DM Sans"/>
                <a:sym typeface="DM Sans"/>
              </a:rPr>
              <a:t>in the age of AI. </a:t>
            </a:r>
            <a:br>
              <a:rPr b="1" i="1" lang="en-US" sz="2800" u="none" cap="none" strike="noStrike">
                <a:solidFill>
                  <a:srgbClr val="C74634"/>
                </a:solidFill>
                <a:latin typeface="DM Sans"/>
                <a:ea typeface="DM Sans"/>
                <a:cs typeface="DM Sans"/>
                <a:sym typeface="DM Sans"/>
              </a:rPr>
            </a:br>
            <a:r>
              <a:rPr b="1" lang="en-US" sz="2000">
                <a:solidFill>
                  <a:srgbClr val="6B6661"/>
                </a:solidFill>
                <a:latin typeface="DM Mono"/>
                <a:ea typeface="DM Mono"/>
                <a:cs typeface="DM Mono"/>
                <a:sym typeface="DM Mono"/>
              </a:rPr>
              <a:t>CHOOSE BOTH</a:t>
            </a:r>
            <a:endParaRPr b="1" i="0" sz="3900" u="none" cap="none" strike="noStrike">
              <a:solidFill>
                <a:schemeClr val="dk1"/>
              </a:solidFill>
              <a:latin typeface="Calibri"/>
              <a:ea typeface="Calibri"/>
              <a:cs typeface="Calibri"/>
              <a:sym typeface="Calibri"/>
            </a:endParaRPr>
          </a:p>
        </p:txBody>
      </p:sp>
      <p:sp>
        <p:nvSpPr>
          <p:cNvPr id="1662" name="Google Shape;1662;p44"/>
          <p:cNvSpPr/>
          <p:nvPr/>
        </p:nvSpPr>
        <p:spPr>
          <a:xfrm>
            <a:off x="667512" y="2423160"/>
            <a:ext cx="2011800" cy="3474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C74634"/>
              </a:buClr>
              <a:buSzPts val="900"/>
              <a:buFont typeface="DM Mono"/>
              <a:buNone/>
            </a:pPr>
            <a:r>
              <a:rPr b="1" i="0" lang="en-US" sz="900" u="none" cap="none" strike="noStrike">
                <a:solidFill>
                  <a:srgbClr val="C74634"/>
                </a:solidFill>
                <a:latin typeface="DM Mono"/>
                <a:ea typeface="DM Mono"/>
                <a:cs typeface="DM Mono"/>
                <a:sym typeface="DM Mono"/>
              </a:rPr>
              <a:t>AGENT MEMORY</a:t>
            </a:r>
            <a:endParaRPr b="0" i="0" sz="900" u="none" cap="none" strike="noStrike">
              <a:solidFill>
                <a:schemeClr val="dk1"/>
              </a:solidFill>
              <a:latin typeface="Calibri"/>
              <a:ea typeface="Calibri"/>
              <a:cs typeface="Calibri"/>
              <a:sym typeface="Calibri"/>
            </a:endParaRPr>
          </a:p>
        </p:txBody>
      </p:sp>
      <p:sp>
        <p:nvSpPr>
          <p:cNvPr id="1663" name="Google Shape;1663;p44"/>
          <p:cNvSpPr/>
          <p:nvPr/>
        </p:nvSpPr>
        <p:spPr>
          <a:xfrm>
            <a:off x="2770632" y="2423160"/>
            <a:ext cx="2286000" cy="347400"/>
          </a:xfrm>
          <a:prstGeom prst="rect">
            <a:avLst/>
          </a:prstGeom>
          <a:noFill/>
          <a:ln>
            <a:noFill/>
          </a:ln>
        </p:spPr>
        <p:txBody>
          <a:bodyPr anchorCtr="0" anchor="ctr" bIns="0" lIns="0" spcFirstLastPara="1" rIns="0" wrap="square" tIns="0">
            <a:noAutofit/>
          </a:bodyPr>
          <a:lstStyle/>
          <a:p>
            <a:pPr indent="0" lvl="0" marL="0" marR="0" rtl="0" algn="r">
              <a:spcBef>
                <a:spcPts val="0"/>
              </a:spcBef>
              <a:spcAft>
                <a:spcPts val="0"/>
              </a:spcAft>
              <a:buClr>
                <a:srgbClr val="111111"/>
              </a:buClr>
              <a:buSzPts val="1400"/>
              <a:buFont typeface="DM Sans"/>
              <a:buNone/>
            </a:pPr>
            <a:r>
              <a:rPr b="1" i="0" lang="en-US" sz="1400" u="none" cap="none" strike="noStrike">
                <a:solidFill>
                  <a:srgbClr val="111111"/>
                </a:solidFill>
                <a:latin typeface="DM Sans"/>
                <a:ea typeface="DM Sans"/>
                <a:cs typeface="DM Sans"/>
                <a:sym typeface="DM Sans"/>
              </a:rPr>
              <a:t>Filesystem</a:t>
            </a:r>
            <a:endParaRPr b="0" i="0" sz="1400" u="none" cap="none" strike="noStrike">
              <a:solidFill>
                <a:schemeClr val="dk1"/>
              </a:solidFill>
              <a:latin typeface="Calibri"/>
              <a:ea typeface="Calibri"/>
              <a:cs typeface="Calibri"/>
              <a:sym typeface="Calibri"/>
            </a:endParaRPr>
          </a:p>
        </p:txBody>
      </p:sp>
      <p:sp>
        <p:nvSpPr>
          <p:cNvPr id="1664" name="Google Shape;1664;p44"/>
          <p:cNvSpPr/>
          <p:nvPr/>
        </p:nvSpPr>
        <p:spPr>
          <a:xfrm>
            <a:off x="5148072" y="2423160"/>
            <a:ext cx="320100" cy="347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C74634"/>
              </a:buClr>
              <a:buSzPts val="2000"/>
              <a:buFont typeface="DM Sans"/>
              <a:buNone/>
            </a:pPr>
            <a:r>
              <a:rPr b="1" i="0" lang="en-US" sz="2000" u="none" cap="none" strike="noStrike">
                <a:solidFill>
                  <a:srgbClr val="C74634"/>
                </a:solidFill>
                <a:latin typeface="DM Sans"/>
                <a:ea typeface="DM Sans"/>
                <a:cs typeface="DM Sans"/>
                <a:sym typeface="DM Sans"/>
              </a:rPr>
              <a:t>+</a:t>
            </a:r>
            <a:endParaRPr b="0" i="0" sz="2000" u="none" cap="none" strike="noStrike">
              <a:solidFill>
                <a:schemeClr val="dk1"/>
              </a:solidFill>
              <a:latin typeface="Calibri"/>
              <a:ea typeface="Calibri"/>
              <a:cs typeface="Calibri"/>
              <a:sym typeface="Calibri"/>
            </a:endParaRPr>
          </a:p>
        </p:txBody>
      </p:sp>
      <p:sp>
        <p:nvSpPr>
          <p:cNvPr id="1665" name="Google Shape;1665;p44"/>
          <p:cNvSpPr/>
          <p:nvPr/>
        </p:nvSpPr>
        <p:spPr>
          <a:xfrm>
            <a:off x="5559552" y="2423160"/>
            <a:ext cx="2926200" cy="3474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111111"/>
              </a:buClr>
              <a:buSzPts val="1400"/>
              <a:buFont typeface="DM Sans"/>
              <a:buNone/>
            </a:pPr>
            <a:r>
              <a:rPr b="1" i="0" lang="en-US" sz="1400" u="none" cap="none" strike="noStrike">
                <a:solidFill>
                  <a:srgbClr val="111111"/>
                </a:solidFill>
                <a:latin typeface="DM Sans"/>
                <a:ea typeface="DM Sans"/>
                <a:cs typeface="DM Sans"/>
                <a:sym typeface="DM Sans"/>
              </a:rPr>
              <a:t>Database</a:t>
            </a:r>
            <a:endParaRPr b="0" i="0" sz="1400" u="none" cap="none" strike="noStrike">
              <a:solidFill>
                <a:schemeClr val="dk1"/>
              </a:solidFill>
              <a:latin typeface="Calibri"/>
              <a:ea typeface="Calibri"/>
              <a:cs typeface="Calibri"/>
              <a:sym typeface="Calibri"/>
            </a:endParaRPr>
          </a:p>
        </p:txBody>
      </p:sp>
      <p:sp>
        <p:nvSpPr>
          <p:cNvPr id="1666" name="Google Shape;1666;p44"/>
          <p:cNvSpPr/>
          <p:nvPr/>
        </p:nvSpPr>
        <p:spPr>
          <a:xfrm>
            <a:off x="667512" y="2796235"/>
            <a:ext cx="7809000" cy="3600"/>
          </a:xfrm>
          <a:prstGeom prst="rect">
            <a:avLst/>
          </a:prstGeom>
          <a:solidFill>
            <a:srgbClr val="ECE9E5"/>
          </a:solidFill>
          <a:ln cap="flat" cmpd="sng" w="12700">
            <a:solidFill>
              <a:srgbClr val="ECE9E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7" name="Google Shape;1667;p44"/>
          <p:cNvSpPr/>
          <p:nvPr/>
        </p:nvSpPr>
        <p:spPr>
          <a:xfrm>
            <a:off x="667512" y="2825496"/>
            <a:ext cx="2011800" cy="3474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C74634"/>
              </a:buClr>
              <a:buSzPts val="900"/>
              <a:buFont typeface="DM Mono"/>
              <a:buNone/>
            </a:pPr>
            <a:r>
              <a:rPr b="1" i="0" lang="en-US" sz="900" u="none" cap="none" strike="noStrike">
                <a:solidFill>
                  <a:srgbClr val="C74634"/>
                </a:solidFill>
                <a:latin typeface="DM Mono"/>
                <a:ea typeface="DM Mono"/>
                <a:cs typeface="DM Mono"/>
                <a:sym typeface="DM Mono"/>
              </a:rPr>
              <a:t>DATA MODELLING</a:t>
            </a:r>
            <a:endParaRPr b="0" i="0" sz="900" u="none" cap="none" strike="noStrike">
              <a:solidFill>
                <a:schemeClr val="dk1"/>
              </a:solidFill>
              <a:latin typeface="Calibri"/>
              <a:ea typeface="Calibri"/>
              <a:cs typeface="Calibri"/>
              <a:sym typeface="Calibri"/>
            </a:endParaRPr>
          </a:p>
        </p:txBody>
      </p:sp>
      <p:sp>
        <p:nvSpPr>
          <p:cNvPr id="1668" name="Google Shape;1668;p44"/>
          <p:cNvSpPr/>
          <p:nvPr/>
        </p:nvSpPr>
        <p:spPr>
          <a:xfrm>
            <a:off x="2770632" y="2825496"/>
            <a:ext cx="2286000" cy="347400"/>
          </a:xfrm>
          <a:prstGeom prst="rect">
            <a:avLst/>
          </a:prstGeom>
          <a:noFill/>
          <a:ln>
            <a:noFill/>
          </a:ln>
        </p:spPr>
        <p:txBody>
          <a:bodyPr anchorCtr="0" anchor="ctr" bIns="0" lIns="0" spcFirstLastPara="1" rIns="0" wrap="square" tIns="0">
            <a:noAutofit/>
          </a:bodyPr>
          <a:lstStyle/>
          <a:p>
            <a:pPr indent="0" lvl="0" marL="0" marR="0" rtl="0" algn="r">
              <a:spcBef>
                <a:spcPts val="0"/>
              </a:spcBef>
              <a:spcAft>
                <a:spcPts val="0"/>
              </a:spcAft>
              <a:buClr>
                <a:srgbClr val="111111"/>
              </a:buClr>
              <a:buSzPts val="1400"/>
              <a:buFont typeface="DM Sans"/>
              <a:buNone/>
            </a:pPr>
            <a:r>
              <a:rPr b="1" i="0" lang="en-US" sz="1400" u="none" cap="none" strike="noStrike">
                <a:solidFill>
                  <a:srgbClr val="111111"/>
                </a:solidFill>
                <a:latin typeface="DM Sans"/>
                <a:ea typeface="DM Sans"/>
                <a:cs typeface="DM Sans"/>
                <a:sym typeface="DM Sans"/>
              </a:rPr>
              <a:t>JSON</a:t>
            </a:r>
            <a:endParaRPr b="0" i="0" sz="1400" u="none" cap="none" strike="noStrike">
              <a:solidFill>
                <a:schemeClr val="dk1"/>
              </a:solidFill>
              <a:latin typeface="Calibri"/>
              <a:ea typeface="Calibri"/>
              <a:cs typeface="Calibri"/>
              <a:sym typeface="Calibri"/>
            </a:endParaRPr>
          </a:p>
        </p:txBody>
      </p:sp>
      <p:sp>
        <p:nvSpPr>
          <p:cNvPr id="1669" name="Google Shape;1669;p44"/>
          <p:cNvSpPr/>
          <p:nvPr/>
        </p:nvSpPr>
        <p:spPr>
          <a:xfrm>
            <a:off x="5148072" y="2825496"/>
            <a:ext cx="320100" cy="347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C74634"/>
              </a:buClr>
              <a:buSzPts val="2000"/>
              <a:buFont typeface="DM Sans"/>
              <a:buNone/>
            </a:pPr>
            <a:r>
              <a:rPr b="1" i="0" lang="en-US" sz="2000" u="none" cap="none" strike="noStrike">
                <a:solidFill>
                  <a:srgbClr val="C74634"/>
                </a:solidFill>
                <a:latin typeface="DM Sans"/>
                <a:ea typeface="DM Sans"/>
                <a:cs typeface="DM Sans"/>
                <a:sym typeface="DM Sans"/>
              </a:rPr>
              <a:t>+</a:t>
            </a:r>
            <a:endParaRPr b="0" i="0" sz="2000" u="none" cap="none" strike="noStrike">
              <a:solidFill>
                <a:schemeClr val="dk1"/>
              </a:solidFill>
              <a:latin typeface="Calibri"/>
              <a:ea typeface="Calibri"/>
              <a:cs typeface="Calibri"/>
              <a:sym typeface="Calibri"/>
            </a:endParaRPr>
          </a:p>
        </p:txBody>
      </p:sp>
      <p:sp>
        <p:nvSpPr>
          <p:cNvPr id="1670" name="Google Shape;1670;p44"/>
          <p:cNvSpPr/>
          <p:nvPr/>
        </p:nvSpPr>
        <p:spPr>
          <a:xfrm>
            <a:off x="5559552" y="2825496"/>
            <a:ext cx="2926200" cy="3474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111111"/>
              </a:buClr>
              <a:buSzPts val="1400"/>
              <a:buFont typeface="DM Sans"/>
              <a:buNone/>
            </a:pPr>
            <a:r>
              <a:rPr b="1" i="0" lang="en-US" sz="1400" u="none" cap="none" strike="noStrike">
                <a:solidFill>
                  <a:srgbClr val="111111"/>
                </a:solidFill>
                <a:latin typeface="DM Sans"/>
                <a:ea typeface="DM Sans"/>
                <a:cs typeface="DM Sans"/>
                <a:sym typeface="DM Sans"/>
              </a:rPr>
              <a:t>Relational</a:t>
            </a:r>
            <a:endParaRPr b="0" i="0" sz="1400" u="none" cap="none" strike="noStrike">
              <a:solidFill>
                <a:schemeClr val="dk1"/>
              </a:solidFill>
              <a:latin typeface="Calibri"/>
              <a:ea typeface="Calibri"/>
              <a:cs typeface="Calibri"/>
              <a:sym typeface="Calibri"/>
            </a:endParaRPr>
          </a:p>
        </p:txBody>
      </p:sp>
      <p:sp>
        <p:nvSpPr>
          <p:cNvPr id="1671" name="Google Shape;1671;p44"/>
          <p:cNvSpPr/>
          <p:nvPr/>
        </p:nvSpPr>
        <p:spPr>
          <a:xfrm>
            <a:off x="667512" y="3198571"/>
            <a:ext cx="7809000" cy="3600"/>
          </a:xfrm>
          <a:prstGeom prst="rect">
            <a:avLst/>
          </a:prstGeom>
          <a:solidFill>
            <a:srgbClr val="ECE9E5"/>
          </a:solidFill>
          <a:ln cap="flat" cmpd="sng" w="12700">
            <a:solidFill>
              <a:srgbClr val="ECE9E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2" name="Google Shape;1672;p44"/>
          <p:cNvSpPr/>
          <p:nvPr/>
        </p:nvSpPr>
        <p:spPr>
          <a:xfrm>
            <a:off x="667512" y="3227832"/>
            <a:ext cx="2011800" cy="3474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C74634"/>
              </a:buClr>
              <a:buSzPts val="900"/>
              <a:buFont typeface="DM Mono"/>
              <a:buNone/>
            </a:pPr>
            <a:r>
              <a:rPr b="1" i="0" lang="en-US" sz="900" u="none" cap="none" strike="noStrike">
                <a:solidFill>
                  <a:srgbClr val="C74634"/>
                </a:solidFill>
                <a:latin typeface="DM Mono"/>
                <a:ea typeface="DM Mono"/>
                <a:cs typeface="DM Mono"/>
                <a:sym typeface="DM Mono"/>
              </a:rPr>
              <a:t>VELOCITY</a:t>
            </a:r>
            <a:endParaRPr b="0" i="0" sz="900" u="none" cap="none" strike="noStrike">
              <a:solidFill>
                <a:schemeClr val="dk1"/>
              </a:solidFill>
              <a:latin typeface="Calibri"/>
              <a:ea typeface="Calibri"/>
              <a:cs typeface="Calibri"/>
              <a:sym typeface="Calibri"/>
            </a:endParaRPr>
          </a:p>
        </p:txBody>
      </p:sp>
      <p:sp>
        <p:nvSpPr>
          <p:cNvPr id="1673" name="Google Shape;1673;p44"/>
          <p:cNvSpPr/>
          <p:nvPr/>
        </p:nvSpPr>
        <p:spPr>
          <a:xfrm>
            <a:off x="2770632" y="3227832"/>
            <a:ext cx="2286000" cy="347400"/>
          </a:xfrm>
          <a:prstGeom prst="rect">
            <a:avLst/>
          </a:prstGeom>
          <a:noFill/>
          <a:ln>
            <a:noFill/>
          </a:ln>
        </p:spPr>
        <p:txBody>
          <a:bodyPr anchorCtr="0" anchor="ctr" bIns="0" lIns="0" spcFirstLastPara="1" rIns="0" wrap="square" tIns="0">
            <a:noAutofit/>
          </a:bodyPr>
          <a:lstStyle/>
          <a:p>
            <a:pPr indent="0" lvl="0" marL="0" marR="0" rtl="0" algn="r">
              <a:spcBef>
                <a:spcPts val="0"/>
              </a:spcBef>
              <a:spcAft>
                <a:spcPts val="0"/>
              </a:spcAft>
              <a:buClr>
                <a:srgbClr val="111111"/>
              </a:buClr>
              <a:buSzPts val="1400"/>
              <a:buFont typeface="DM Sans"/>
              <a:buNone/>
            </a:pPr>
            <a:r>
              <a:rPr b="1" i="0" lang="en-US" sz="1400" u="none" cap="none" strike="noStrike">
                <a:solidFill>
                  <a:srgbClr val="111111"/>
                </a:solidFill>
                <a:latin typeface="DM Sans"/>
                <a:ea typeface="DM Sans"/>
                <a:cs typeface="DM Sans"/>
                <a:sym typeface="DM Sans"/>
              </a:rPr>
              <a:t>Fast innovation</a:t>
            </a:r>
            <a:endParaRPr b="0" i="0" sz="1400" u="none" cap="none" strike="noStrike">
              <a:solidFill>
                <a:schemeClr val="dk1"/>
              </a:solidFill>
              <a:latin typeface="Calibri"/>
              <a:ea typeface="Calibri"/>
              <a:cs typeface="Calibri"/>
              <a:sym typeface="Calibri"/>
            </a:endParaRPr>
          </a:p>
        </p:txBody>
      </p:sp>
      <p:sp>
        <p:nvSpPr>
          <p:cNvPr id="1674" name="Google Shape;1674;p44"/>
          <p:cNvSpPr/>
          <p:nvPr/>
        </p:nvSpPr>
        <p:spPr>
          <a:xfrm>
            <a:off x="5148072" y="3227832"/>
            <a:ext cx="320100" cy="347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C74634"/>
              </a:buClr>
              <a:buSzPts val="2000"/>
              <a:buFont typeface="DM Sans"/>
              <a:buNone/>
            </a:pPr>
            <a:r>
              <a:rPr b="1" i="0" lang="en-US" sz="2000" u="none" cap="none" strike="noStrike">
                <a:solidFill>
                  <a:srgbClr val="C74634"/>
                </a:solidFill>
                <a:latin typeface="DM Sans"/>
                <a:ea typeface="DM Sans"/>
                <a:cs typeface="DM Sans"/>
                <a:sym typeface="DM Sans"/>
              </a:rPr>
              <a:t>+</a:t>
            </a:r>
            <a:endParaRPr b="0" i="0" sz="2000" u="none" cap="none" strike="noStrike">
              <a:solidFill>
                <a:schemeClr val="dk1"/>
              </a:solidFill>
              <a:latin typeface="Calibri"/>
              <a:ea typeface="Calibri"/>
              <a:cs typeface="Calibri"/>
              <a:sym typeface="Calibri"/>
            </a:endParaRPr>
          </a:p>
        </p:txBody>
      </p:sp>
      <p:sp>
        <p:nvSpPr>
          <p:cNvPr id="1675" name="Google Shape;1675;p44"/>
          <p:cNvSpPr/>
          <p:nvPr/>
        </p:nvSpPr>
        <p:spPr>
          <a:xfrm>
            <a:off x="5559552" y="3227832"/>
            <a:ext cx="2926200" cy="3474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111111"/>
              </a:buClr>
              <a:buSzPts val="1400"/>
              <a:buFont typeface="DM Sans"/>
              <a:buNone/>
            </a:pPr>
            <a:r>
              <a:rPr b="1" i="0" lang="en-US" sz="1400" u="none" cap="none" strike="noStrike">
                <a:solidFill>
                  <a:srgbClr val="111111"/>
                </a:solidFill>
                <a:latin typeface="DM Sans"/>
                <a:ea typeface="DM Sans"/>
                <a:cs typeface="DM Sans"/>
                <a:sym typeface="DM Sans"/>
              </a:rPr>
              <a:t>Enterprise security</a:t>
            </a:r>
            <a:endParaRPr b="0" i="0" sz="1400" u="none" cap="none" strike="noStrike">
              <a:solidFill>
                <a:schemeClr val="dk1"/>
              </a:solidFill>
              <a:latin typeface="Calibri"/>
              <a:ea typeface="Calibri"/>
              <a:cs typeface="Calibri"/>
              <a:sym typeface="Calibri"/>
            </a:endParaRPr>
          </a:p>
        </p:txBody>
      </p:sp>
      <p:sp>
        <p:nvSpPr>
          <p:cNvPr id="1676" name="Google Shape;1676;p44"/>
          <p:cNvSpPr/>
          <p:nvPr/>
        </p:nvSpPr>
        <p:spPr>
          <a:xfrm>
            <a:off x="667512" y="3600907"/>
            <a:ext cx="7809000" cy="3600"/>
          </a:xfrm>
          <a:prstGeom prst="rect">
            <a:avLst/>
          </a:prstGeom>
          <a:solidFill>
            <a:srgbClr val="ECE9E5"/>
          </a:solidFill>
          <a:ln cap="flat" cmpd="sng" w="12700">
            <a:solidFill>
              <a:srgbClr val="ECE9E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7" name="Google Shape;1677;p44"/>
          <p:cNvSpPr/>
          <p:nvPr/>
        </p:nvSpPr>
        <p:spPr>
          <a:xfrm>
            <a:off x="667512" y="3630168"/>
            <a:ext cx="2011800" cy="3474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C74634"/>
              </a:buClr>
              <a:buSzPts val="900"/>
              <a:buFont typeface="DM Mono"/>
              <a:buNone/>
            </a:pPr>
            <a:r>
              <a:rPr b="1" i="0" lang="en-US" sz="900" u="none" cap="none" strike="noStrike">
                <a:solidFill>
                  <a:srgbClr val="C74634"/>
                </a:solidFill>
                <a:latin typeface="DM Mono"/>
                <a:ea typeface="DM Mono"/>
                <a:cs typeface="DM Mono"/>
                <a:sym typeface="DM Mono"/>
              </a:rPr>
              <a:t>RETRIEVAL</a:t>
            </a:r>
            <a:endParaRPr b="0" i="0" sz="900" u="none" cap="none" strike="noStrike">
              <a:solidFill>
                <a:schemeClr val="dk1"/>
              </a:solidFill>
              <a:latin typeface="Calibri"/>
              <a:ea typeface="Calibri"/>
              <a:cs typeface="Calibri"/>
              <a:sym typeface="Calibri"/>
            </a:endParaRPr>
          </a:p>
        </p:txBody>
      </p:sp>
      <p:sp>
        <p:nvSpPr>
          <p:cNvPr id="1678" name="Google Shape;1678;p44"/>
          <p:cNvSpPr/>
          <p:nvPr/>
        </p:nvSpPr>
        <p:spPr>
          <a:xfrm>
            <a:off x="2770632" y="3630168"/>
            <a:ext cx="2286000" cy="347400"/>
          </a:xfrm>
          <a:prstGeom prst="rect">
            <a:avLst/>
          </a:prstGeom>
          <a:noFill/>
          <a:ln>
            <a:noFill/>
          </a:ln>
        </p:spPr>
        <p:txBody>
          <a:bodyPr anchorCtr="0" anchor="ctr" bIns="0" lIns="0" spcFirstLastPara="1" rIns="0" wrap="square" tIns="0">
            <a:noAutofit/>
          </a:bodyPr>
          <a:lstStyle/>
          <a:p>
            <a:pPr indent="0" lvl="0" marL="0" marR="0" rtl="0" algn="r">
              <a:spcBef>
                <a:spcPts val="0"/>
              </a:spcBef>
              <a:spcAft>
                <a:spcPts val="0"/>
              </a:spcAft>
              <a:buClr>
                <a:srgbClr val="111111"/>
              </a:buClr>
              <a:buSzPts val="1400"/>
              <a:buFont typeface="DM Sans"/>
              <a:buNone/>
            </a:pPr>
            <a:r>
              <a:rPr b="1" i="0" lang="en-US" sz="1400" u="none" cap="none" strike="noStrike">
                <a:solidFill>
                  <a:srgbClr val="111111"/>
                </a:solidFill>
                <a:latin typeface="DM Sans"/>
                <a:ea typeface="DM Sans"/>
                <a:cs typeface="DM Sans"/>
                <a:sym typeface="DM Sans"/>
              </a:rPr>
              <a:t>Vector</a:t>
            </a:r>
            <a:endParaRPr b="0" i="0" sz="1400" u="none" cap="none" strike="noStrike">
              <a:solidFill>
                <a:schemeClr val="dk1"/>
              </a:solidFill>
              <a:latin typeface="Calibri"/>
              <a:ea typeface="Calibri"/>
              <a:cs typeface="Calibri"/>
              <a:sym typeface="Calibri"/>
            </a:endParaRPr>
          </a:p>
        </p:txBody>
      </p:sp>
      <p:sp>
        <p:nvSpPr>
          <p:cNvPr id="1679" name="Google Shape;1679;p44"/>
          <p:cNvSpPr/>
          <p:nvPr/>
        </p:nvSpPr>
        <p:spPr>
          <a:xfrm>
            <a:off x="5148072" y="3630168"/>
            <a:ext cx="320100" cy="347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C74634"/>
              </a:buClr>
              <a:buSzPts val="2000"/>
              <a:buFont typeface="DM Sans"/>
              <a:buNone/>
            </a:pPr>
            <a:r>
              <a:rPr b="1" i="0" lang="en-US" sz="2000" u="none" cap="none" strike="noStrike">
                <a:solidFill>
                  <a:srgbClr val="C74634"/>
                </a:solidFill>
                <a:latin typeface="DM Sans"/>
                <a:ea typeface="DM Sans"/>
                <a:cs typeface="DM Sans"/>
                <a:sym typeface="DM Sans"/>
              </a:rPr>
              <a:t>+</a:t>
            </a:r>
            <a:endParaRPr b="0" i="0" sz="2000" u="none" cap="none" strike="noStrike">
              <a:solidFill>
                <a:schemeClr val="dk1"/>
              </a:solidFill>
              <a:latin typeface="Calibri"/>
              <a:ea typeface="Calibri"/>
              <a:cs typeface="Calibri"/>
              <a:sym typeface="Calibri"/>
            </a:endParaRPr>
          </a:p>
        </p:txBody>
      </p:sp>
      <p:sp>
        <p:nvSpPr>
          <p:cNvPr id="1680" name="Google Shape;1680;p44"/>
          <p:cNvSpPr/>
          <p:nvPr/>
        </p:nvSpPr>
        <p:spPr>
          <a:xfrm>
            <a:off x="5559552" y="3630168"/>
            <a:ext cx="2926200" cy="3474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111111"/>
              </a:buClr>
              <a:buSzPts val="1400"/>
              <a:buFont typeface="DM Sans"/>
              <a:buNone/>
            </a:pPr>
            <a:r>
              <a:rPr b="1" i="0" lang="en-US" sz="1400" u="none" cap="none" strike="noStrike">
                <a:solidFill>
                  <a:srgbClr val="111111"/>
                </a:solidFill>
                <a:latin typeface="DM Sans"/>
                <a:ea typeface="DM Sans"/>
                <a:cs typeface="DM Sans"/>
                <a:sym typeface="DM Sans"/>
              </a:rPr>
              <a:t>Lexical</a:t>
            </a:r>
            <a:endParaRPr b="0" i="0" sz="1400" u="none" cap="none" strike="noStrike">
              <a:solidFill>
                <a:schemeClr val="dk1"/>
              </a:solidFill>
              <a:latin typeface="Calibri"/>
              <a:ea typeface="Calibri"/>
              <a:cs typeface="Calibri"/>
              <a:sym typeface="Calibri"/>
            </a:endParaRPr>
          </a:p>
        </p:txBody>
      </p:sp>
      <p:sp>
        <p:nvSpPr>
          <p:cNvPr id="1681" name="Google Shape;1681;p44"/>
          <p:cNvSpPr/>
          <p:nvPr/>
        </p:nvSpPr>
        <p:spPr>
          <a:xfrm>
            <a:off x="667512" y="4003243"/>
            <a:ext cx="7809000" cy="3600"/>
          </a:xfrm>
          <a:prstGeom prst="rect">
            <a:avLst/>
          </a:prstGeom>
          <a:solidFill>
            <a:srgbClr val="ECE9E5"/>
          </a:solidFill>
          <a:ln cap="flat" cmpd="sng" w="12700">
            <a:solidFill>
              <a:srgbClr val="ECE9E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2" name="Google Shape;1682;p44"/>
          <p:cNvSpPr/>
          <p:nvPr/>
        </p:nvSpPr>
        <p:spPr>
          <a:xfrm>
            <a:off x="667512" y="4032504"/>
            <a:ext cx="2011800" cy="3474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C74634"/>
              </a:buClr>
              <a:buSzPts val="900"/>
              <a:buFont typeface="DM Mono"/>
              <a:buNone/>
            </a:pPr>
            <a:r>
              <a:rPr b="1" i="0" lang="en-US" sz="900" u="none" cap="none" strike="noStrike">
                <a:solidFill>
                  <a:srgbClr val="C74634"/>
                </a:solidFill>
                <a:latin typeface="DM Mono"/>
                <a:ea typeface="DM Mono"/>
                <a:cs typeface="DM Mono"/>
                <a:sym typeface="DM Mono"/>
              </a:rPr>
              <a:t>DEPLOYMENT</a:t>
            </a:r>
            <a:endParaRPr b="0" i="0" sz="900" u="none" cap="none" strike="noStrike">
              <a:solidFill>
                <a:schemeClr val="dk1"/>
              </a:solidFill>
              <a:latin typeface="Calibri"/>
              <a:ea typeface="Calibri"/>
              <a:cs typeface="Calibri"/>
              <a:sym typeface="Calibri"/>
            </a:endParaRPr>
          </a:p>
        </p:txBody>
      </p:sp>
      <p:sp>
        <p:nvSpPr>
          <p:cNvPr id="1683" name="Google Shape;1683;p44"/>
          <p:cNvSpPr/>
          <p:nvPr/>
        </p:nvSpPr>
        <p:spPr>
          <a:xfrm>
            <a:off x="2770632" y="4032504"/>
            <a:ext cx="2286000" cy="347400"/>
          </a:xfrm>
          <a:prstGeom prst="rect">
            <a:avLst/>
          </a:prstGeom>
          <a:noFill/>
          <a:ln>
            <a:noFill/>
          </a:ln>
        </p:spPr>
        <p:txBody>
          <a:bodyPr anchorCtr="0" anchor="ctr" bIns="0" lIns="0" spcFirstLastPara="1" rIns="0" wrap="square" tIns="0">
            <a:noAutofit/>
          </a:bodyPr>
          <a:lstStyle/>
          <a:p>
            <a:pPr indent="0" lvl="0" marL="0" marR="0" rtl="0" algn="r">
              <a:spcBef>
                <a:spcPts val="0"/>
              </a:spcBef>
              <a:spcAft>
                <a:spcPts val="0"/>
              </a:spcAft>
              <a:buClr>
                <a:srgbClr val="111111"/>
              </a:buClr>
              <a:buSzPts val="1400"/>
              <a:buFont typeface="DM Sans"/>
              <a:buNone/>
            </a:pPr>
            <a:r>
              <a:rPr b="1" i="0" lang="en-US" sz="1400" u="none" cap="none" strike="noStrike">
                <a:solidFill>
                  <a:srgbClr val="111111"/>
                </a:solidFill>
                <a:latin typeface="DM Sans"/>
                <a:ea typeface="DM Sans"/>
                <a:cs typeface="DM Sans"/>
                <a:sym typeface="DM Sans"/>
              </a:rPr>
              <a:t>Cloud</a:t>
            </a:r>
            <a:endParaRPr b="0" i="0" sz="1400" u="none" cap="none" strike="noStrike">
              <a:solidFill>
                <a:schemeClr val="dk1"/>
              </a:solidFill>
              <a:latin typeface="Calibri"/>
              <a:ea typeface="Calibri"/>
              <a:cs typeface="Calibri"/>
              <a:sym typeface="Calibri"/>
            </a:endParaRPr>
          </a:p>
        </p:txBody>
      </p:sp>
      <p:sp>
        <p:nvSpPr>
          <p:cNvPr id="1684" name="Google Shape;1684;p44"/>
          <p:cNvSpPr/>
          <p:nvPr/>
        </p:nvSpPr>
        <p:spPr>
          <a:xfrm>
            <a:off x="5148072" y="4032504"/>
            <a:ext cx="320100" cy="347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C74634"/>
              </a:buClr>
              <a:buSzPts val="2000"/>
              <a:buFont typeface="DM Sans"/>
              <a:buNone/>
            </a:pPr>
            <a:r>
              <a:rPr b="1" i="0" lang="en-US" sz="2000" u="none" cap="none" strike="noStrike">
                <a:solidFill>
                  <a:srgbClr val="C74634"/>
                </a:solidFill>
                <a:latin typeface="DM Sans"/>
                <a:ea typeface="DM Sans"/>
                <a:cs typeface="DM Sans"/>
                <a:sym typeface="DM Sans"/>
              </a:rPr>
              <a:t>+</a:t>
            </a:r>
            <a:endParaRPr b="0" i="0" sz="2000" u="none" cap="none" strike="noStrike">
              <a:solidFill>
                <a:schemeClr val="dk1"/>
              </a:solidFill>
              <a:latin typeface="Calibri"/>
              <a:ea typeface="Calibri"/>
              <a:cs typeface="Calibri"/>
              <a:sym typeface="Calibri"/>
            </a:endParaRPr>
          </a:p>
        </p:txBody>
      </p:sp>
      <p:sp>
        <p:nvSpPr>
          <p:cNvPr id="1685" name="Google Shape;1685;p44"/>
          <p:cNvSpPr/>
          <p:nvPr/>
        </p:nvSpPr>
        <p:spPr>
          <a:xfrm>
            <a:off x="5559552" y="4032504"/>
            <a:ext cx="2926200" cy="3474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111111"/>
              </a:buClr>
              <a:buSzPts val="1400"/>
              <a:buFont typeface="DM Sans"/>
              <a:buNone/>
            </a:pPr>
            <a:r>
              <a:rPr b="1" i="0" lang="en-US" sz="1400" u="none" cap="none" strike="noStrike">
                <a:solidFill>
                  <a:srgbClr val="111111"/>
                </a:solidFill>
                <a:latin typeface="DM Sans"/>
                <a:ea typeface="DM Sans"/>
                <a:cs typeface="DM Sans"/>
                <a:sym typeface="DM Sans"/>
              </a:rPr>
              <a:t>On-prem</a:t>
            </a:r>
            <a:endParaRPr b="0" i="0" sz="1400" u="none" cap="none" strike="noStrike">
              <a:solidFill>
                <a:schemeClr val="dk1"/>
              </a:solidFill>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EFED"/>
        </a:solidFill>
      </p:bgPr>
    </p:bg>
    <p:spTree>
      <p:nvGrpSpPr>
        <p:cNvPr id="1690" name="Shape 1690"/>
        <p:cNvGrpSpPr/>
        <p:nvPr/>
      </p:nvGrpSpPr>
      <p:grpSpPr>
        <a:xfrm>
          <a:off x="0" y="0"/>
          <a:ext cx="0" cy="0"/>
          <a:chOff x="0" y="0"/>
          <a:chExt cx="0" cy="0"/>
        </a:xfrm>
      </p:grpSpPr>
      <p:sp>
        <p:nvSpPr>
          <p:cNvPr id="1691" name="Google Shape;1691;p45"/>
          <p:cNvSpPr/>
          <p:nvPr/>
        </p:nvSpPr>
        <p:spPr>
          <a:xfrm>
            <a:off x="667512" y="548505"/>
            <a:ext cx="301800" cy="14700"/>
          </a:xfrm>
          <a:prstGeom prst="rect">
            <a:avLst/>
          </a:prstGeom>
          <a:solidFill>
            <a:srgbClr val="C74634"/>
          </a:solidFill>
          <a:ln cap="flat" cmpd="sng" w="12700">
            <a:solidFill>
              <a:srgbClr val="C7463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2" name="Google Shape;1692;p45"/>
          <p:cNvSpPr/>
          <p:nvPr/>
        </p:nvSpPr>
        <p:spPr>
          <a:xfrm>
            <a:off x="667512" y="959985"/>
            <a:ext cx="8229600" cy="1005900"/>
          </a:xfrm>
          <a:prstGeom prst="rect">
            <a:avLst/>
          </a:prstGeom>
          <a:noFill/>
          <a:ln>
            <a:noFill/>
          </a:ln>
        </p:spPr>
        <p:txBody>
          <a:bodyPr anchorCtr="0" anchor="t" bIns="0" lIns="0" spcFirstLastPara="1" rIns="0" wrap="square" tIns="0">
            <a:noAutofit/>
          </a:bodyPr>
          <a:lstStyle/>
          <a:p>
            <a:pPr indent="0" lvl="0" marL="0" marR="0" rtl="0" algn="l">
              <a:lnSpc>
                <a:spcPct val="105000"/>
              </a:lnSpc>
              <a:spcBef>
                <a:spcPts val="0"/>
              </a:spcBef>
              <a:spcAft>
                <a:spcPts val="0"/>
              </a:spcAft>
              <a:buClr>
                <a:srgbClr val="111111"/>
              </a:buClr>
              <a:buSzPts val="2800"/>
              <a:buFont typeface="DM Sans"/>
              <a:buNone/>
            </a:pPr>
            <a:r>
              <a:rPr b="1" i="1" lang="en-US" sz="2800">
                <a:solidFill>
                  <a:srgbClr val="111111"/>
                </a:solidFill>
                <a:latin typeface="DM Sans"/>
                <a:ea typeface="DM Sans"/>
                <a:cs typeface="DM Sans"/>
                <a:sym typeface="DM Sans"/>
              </a:rPr>
              <a:t>CODE</a:t>
            </a:r>
            <a:endParaRPr b="1" i="1" sz="3900" u="none" cap="none" strike="noStrike">
              <a:solidFill>
                <a:schemeClr val="dk1"/>
              </a:solidFill>
              <a:latin typeface="Calibri"/>
              <a:ea typeface="Calibri"/>
              <a:cs typeface="Calibri"/>
              <a:sym typeface="Calibri"/>
            </a:endParaRPr>
          </a:p>
        </p:txBody>
      </p:sp>
      <p:sp>
        <p:nvSpPr>
          <p:cNvPr id="1693" name="Google Shape;1693;p45"/>
          <p:cNvSpPr txBox="1"/>
          <p:nvPr/>
        </p:nvSpPr>
        <p:spPr>
          <a:xfrm>
            <a:off x="96000" y="2009775"/>
            <a:ext cx="8801100" cy="95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500"/>
              <a:t>https://github.com/speechlyze/supplychain_demand_agent_workshop</a:t>
            </a:r>
            <a:endParaRPr b="1" sz="25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pic>
        <p:nvPicPr>
          <p:cNvPr id="140" name="Google Shape;140;p9"/>
          <p:cNvPicPr preferRelativeResize="0"/>
          <p:nvPr/>
        </p:nvPicPr>
        <p:blipFill>
          <a:blip r:embed="rId3">
            <a:alphaModFix/>
          </a:blip>
          <a:stretch>
            <a:fillRect/>
          </a:stretch>
        </p:blipFill>
        <p:spPr>
          <a:xfrm>
            <a:off x="1371263" y="1427885"/>
            <a:ext cx="6401475" cy="3600830"/>
          </a:xfrm>
          <a:prstGeom prst="rect">
            <a:avLst/>
          </a:prstGeom>
          <a:noFill/>
          <a:ln>
            <a:noFill/>
          </a:ln>
        </p:spPr>
      </p:pic>
      <p:pic>
        <p:nvPicPr>
          <p:cNvPr id="141" name="Google Shape;141;p9"/>
          <p:cNvPicPr preferRelativeResize="0"/>
          <p:nvPr/>
        </p:nvPicPr>
        <p:blipFill>
          <a:blip r:embed="rId4">
            <a:alphaModFix/>
          </a:blip>
          <a:stretch>
            <a:fillRect/>
          </a:stretch>
        </p:blipFill>
        <p:spPr>
          <a:xfrm>
            <a:off x="1371263" y="114781"/>
            <a:ext cx="6401474" cy="1313113"/>
          </a:xfrm>
          <a:prstGeom prst="rect">
            <a:avLst/>
          </a:prstGeom>
          <a:noFill/>
          <a:ln>
            <a:noFill/>
          </a:ln>
        </p:spPr>
      </p:pic>
    </p:spTree>
  </p:cSld>
  <p:clrMapOvr>
    <a:masterClrMapping/>
  </p:clrMapOvr>
  <mc:AlternateContent>
    <mc:Choice Requires="p14">
      <p:transition p14:dur="250">
        <p:fade/>
      </p:transition>
    </mc:Choice>
    <mc:Fallback>
      <p:transition>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4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EFED"/>
        </a:solidFill>
      </p:bgPr>
    </p:bg>
    <p:spTree>
      <p:nvGrpSpPr>
        <p:cNvPr id="146" name="Shape 146"/>
        <p:cNvGrpSpPr/>
        <p:nvPr/>
      </p:nvGrpSpPr>
      <p:grpSpPr>
        <a:xfrm>
          <a:off x="0" y="0"/>
          <a:ext cx="0" cy="0"/>
          <a:chOff x="0" y="0"/>
          <a:chExt cx="0" cy="0"/>
        </a:xfrm>
      </p:grpSpPr>
      <p:sp>
        <p:nvSpPr>
          <p:cNvPr id="147" name="Google Shape;147;p10"/>
          <p:cNvSpPr/>
          <p:nvPr/>
        </p:nvSpPr>
        <p:spPr>
          <a:xfrm>
            <a:off x="667512" y="283464"/>
            <a:ext cx="4572000" cy="183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C74634"/>
              </a:buClr>
              <a:buSzPts val="900"/>
              <a:buFont typeface="DM Mono"/>
              <a:buNone/>
            </a:pPr>
            <a:r>
              <a:rPr b="1" i="0" lang="en-US" sz="900" u="none" cap="none" strike="noStrike">
                <a:solidFill>
                  <a:srgbClr val="C74634"/>
                </a:solidFill>
                <a:latin typeface="DM Mono"/>
                <a:ea typeface="DM Mono"/>
                <a:cs typeface="DM Mono"/>
                <a:sym typeface="DM Mono"/>
              </a:rPr>
              <a:t>OVERVIEW 01 OF 03</a:t>
            </a:r>
            <a:endParaRPr b="0" i="0" sz="900" u="none" cap="none" strike="noStrike">
              <a:solidFill>
                <a:schemeClr val="dk1"/>
              </a:solidFill>
              <a:latin typeface="Calibri"/>
              <a:ea typeface="Calibri"/>
              <a:cs typeface="Calibri"/>
              <a:sym typeface="Calibri"/>
            </a:endParaRPr>
          </a:p>
        </p:txBody>
      </p:sp>
      <p:sp>
        <p:nvSpPr>
          <p:cNvPr id="148" name="Google Shape;148;p10"/>
          <p:cNvSpPr/>
          <p:nvPr/>
        </p:nvSpPr>
        <p:spPr>
          <a:xfrm>
            <a:off x="3904488" y="283464"/>
            <a:ext cx="4572000" cy="183000"/>
          </a:xfrm>
          <a:prstGeom prst="rect">
            <a:avLst/>
          </a:prstGeom>
          <a:noFill/>
          <a:ln>
            <a:noFill/>
          </a:ln>
        </p:spPr>
        <p:txBody>
          <a:bodyPr anchorCtr="0" anchor="ctr" bIns="0" lIns="0" spcFirstLastPara="1" rIns="0" wrap="square" tIns="0">
            <a:noAutofit/>
          </a:bodyPr>
          <a:lstStyle/>
          <a:p>
            <a:pPr indent="0" lvl="0" marL="0" marR="0" rtl="0" algn="r">
              <a:spcBef>
                <a:spcPts val="0"/>
              </a:spcBef>
              <a:spcAft>
                <a:spcPts val="0"/>
              </a:spcAft>
              <a:buClr>
                <a:srgbClr val="6B6661"/>
              </a:buClr>
              <a:buSzPts val="900"/>
              <a:buFont typeface="DM Mono"/>
              <a:buNone/>
            </a:pPr>
            <a:r>
              <a:rPr b="1" i="0" lang="en-US" sz="900" u="none" cap="none" strike="noStrike">
                <a:solidFill>
                  <a:srgbClr val="6B6661"/>
                </a:solidFill>
                <a:latin typeface="DM Mono"/>
                <a:ea typeface="DM Mono"/>
                <a:cs typeface="DM Mono"/>
                <a:sym typeface="DM Mono"/>
              </a:rPr>
              <a:t>FORM FACTOR · EVOLUTION</a:t>
            </a:r>
            <a:endParaRPr b="0" i="0" sz="900" u="none" cap="none" strike="noStrike">
              <a:solidFill>
                <a:schemeClr val="dk1"/>
              </a:solidFill>
              <a:latin typeface="Calibri"/>
              <a:ea typeface="Calibri"/>
              <a:cs typeface="Calibri"/>
              <a:sym typeface="Calibri"/>
            </a:endParaRPr>
          </a:p>
        </p:txBody>
      </p:sp>
      <p:sp>
        <p:nvSpPr>
          <p:cNvPr id="149" name="Google Shape;149;p10"/>
          <p:cNvSpPr/>
          <p:nvPr/>
        </p:nvSpPr>
        <p:spPr>
          <a:xfrm>
            <a:off x="667512" y="868680"/>
            <a:ext cx="301800" cy="14700"/>
          </a:xfrm>
          <a:prstGeom prst="rect">
            <a:avLst/>
          </a:prstGeom>
          <a:solidFill>
            <a:srgbClr val="C74634"/>
          </a:solidFill>
          <a:ln cap="flat" cmpd="sng" w="12700">
            <a:solidFill>
              <a:srgbClr val="C7463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10"/>
          <p:cNvSpPr/>
          <p:nvPr/>
        </p:nvSpPr>
        <p:spPr>
          <a:xfrm>
            <a:off x="667512" y="960120"/>
            <a:ext cx="5486400" cy="2286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C74634"/>
              </a:buClr>
              <a:buSzPts val="1100"/>
              <a:buFont typeface="DM Sans"/>
              <a:buNone/>
            </a:pPr>
            <a:r>
              <a:rPr b="1" i="0" lang="en-US" sz="1100" u="none" cap="none" strike="noStrike">
                <a:solidFill>
                  <a:srgbClr val="C74634"/>
                </a:solidFill>
                <a:latin typeface="DM Sans"/>
                <a:ea typeface="DM Sans"/>
                <a:cs typeface="DM Sans"/>
                <a:sym typeface="DM Sans"/>
              </a:rPr>
              <a:t>WHERE THE FIELD IS TODAY</a:t>
            </a:r>
            <a:endParaRPr b="0" i="0" sz="1100" u="none" cap="none" strike="noStrike">
              <a:solidFill>
                <a:schemeClr val="dk1"/>
              </a:solidFill>
              <a:latin typeface="Calibri"/>
              <a:ea typeface="Calibri"/>
              <a:cs typeface="Calibri"/>
              <a:sym typeface="Calibri"/>
            </a:endParaRPr>
          </a:p>
        </p:txBody>
      </p:sp>
      <p:sp>
        <p:nvSpPr>
          <p:cNvPr id="151" name="Google Shape;151;p10"/>
          <p:cNvSpPr/>
          <p:nvPr/>
        </p:nvSpPr>
        <p:spPr>
          <a:xfrm>
            <a:off x="667512" y="1280160"/>
            <a:ext cx="8229600" cy="640200"/>
          </a:xfrm>
          <a:prstGeom prst="rect">
            <a:avLst/>
          </a:prstGeom>
          <a:noFill/>
          <a:ln>
            <a:noFill/>
          </a:ln>
        </p:spPr>
        <p:txBody>
          <a:bodyPr anchorCtr="0" anchor="t" bIns="0" lIns="0" spcFirstLastPara="1" rIns="0" wrap="square" tIns="0">
            <a:noAutofit/>
          </a:bodyPr>
          <a:lstStyle/>
          <a:p>
            <a:pPr indent="0" lvl="0" marL="0" marR="0" rtl="0" algn="l">
              <a:lnSpc>
                <a:spcPct val="105000"/>
              </a:lnSpc>
              <a:spcBef>
                <a:spcPts val="0"/>
              </a:spcBef>
              <a:spcAft>
                <a:spcPts val="0"/>
              </a:spcAft>
              <a:buClr>
                <a:srgbClr val="111111"/>
              </a:buClr>
              <a:buSzPts val="2600"/>
              <a:buFont typeface="DM Sans"/>
              <a:buNone/>
            </a:pPr>
            <a:r>
              <a:rPr b="1" i="0" lang="en-US" sz="2600" u="none" cap="none" strike="noStrike">
                <a:solidFill>
                  <a:srgbClr val="111111"/>
                </a:solidFill>
                <a:latin typeface="DM Sans"/>
                <a:ea typeface="DM Sans"/>
                <a:cs typeface="DM Sans"/>
                <a:sym typeface="DM Sans"/>
              </a:rPr>
              <a:t>Four shapes AI applications </a:t>
            </a:r>
            <a:r>
              <a:rPr b="1" i="1" lang="en-US" sz="2600" u="none" cap="none" strike="noStrike">
                <a:solidFill>
                  <a:srgbClr val="C74634"/>
                </a:solidFill>
                <a:latin typeface="DM Sans"/>
                <a:ea typeface="DM Sans"/>
                <a:cs typeface="DM Sans"/>
                <a:sym typeface="DM Sans"/>
              </a:rPr>
              <a:t>take.</a:t>
            </a:r>
            <a:endParaRPr b="0" i="0" sz="2600" u="none" cap="none" strike="noStrike">
              <a:solidFill>
                <a:schemeClr val="dk1"/>
              </a:solidFill>
              <a:latin typeface="Calibri"/>
              <a:ea typeface="Calibri"/>
              <a:cs typeface="Calibri"/>
              <a:sym typeface="Calibri"/>
            </a:endParaRPr>
          </a:p>
        </p:txBody>
      </p:sp>
      <p:sp>
        <p:nvSpPr>
          <p:cNvPr id="152" name="Google Shape;152;p10"/>
          <p:cNvSpPr/>
          <p:nvPr/>
        </p:nvSpPr>
        <p:spPr>
          <a:xfrm>
            <a:off x="667512" y="3246120"/>
            <a:ext cx="3200400" cy="5487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111111"/>
              </a:buClr>
              <a:buSzPts val="2200"/>
              <a:buFont typeface="DM Sans"/>
              <a:buNone/>
            </a:pPr>
            <a:r>
              <a:rPr b="1" i="0" lang="en-US" sz="2200" u="none" cap="none" strike="noStrike">
                <a:solidFill>
                  <a:srgbClr val="111111"/>
                </a:solidFill>
                <a:latin typeface="DM Sans"/>
                <a:ea typeface="DM Sans"/>
                <a:cs typeface="DM Sans"/>
                <a:sym typeface="DM Sans"/>
              </a:rPr>
              <a:t>AI Application</a:t>
            </a:r>
            <a:endParaRPr b="0" i="0" sz="2200" u="none" cap="none" strike="noStrike">
              <a:solidFill>
                <a:schemeClr val="dk1"/>
              </a:solidFill>
              <a:latin typeface="Calibri"/>
              <a:ea typeface="Calibri"/>
              <a:cs typeface="Calibri"/>
              <a:sym typeface="Calibri"/>
            </a:endParaRPr>
          </a:p>
        </p:txBody>
      </p:sp>
      <p:cxnSp>
        <p:nvCxnSpPr>
          <p:cNvPr id="153" name="Google Shape;153;p10"/>
          <p:cNvCxnSpPr/>
          <p:nvPr/>
        </p:nvCxnSpPr>
        <p:spPr>
          <a:xfrm>
            <a:off x="4023360" y="2862072"/>
            <a:ext cx="0" cy="1316700"/>
          </a:xfrm>
          <a:prstGeom prst="straightConnector1">
            <a:avLst/>
          </a:prstGeom>
          <a:noFill/>
          <a:ln cap="flat" cmpd="sng" w="12700">
            <a:solidFill>
              <a:srgbClr val="C74634"/>
            </a:solidFill>
            <a:prstDash val="dot"/>
            <a:round/>
            <a:headEnd len="sm" w="sm" type="none"/>
            <a:tailEnd len="sm" w="sm" type="none"/>
          </a:ln>
        </p:spPr>
      </p:cxnSp>
      <p:cxnSp>
        <p:nvCxnSpPr>
          <p:cNvPr id="154" name="Google Shape;154;p10"/>
          <p:cNvCxnSpPr/>
          <p:nvPr/>
        </p:nvCxnSpPr>
        <p:spPr>
          <a:xfrm>
            <a:off x="3017520" y="3520440"/>
            <a:ext cx="1005900" cy="0"/>
          </a:xfrm>
          <a:prstGeom prst="straightConnector1">
            <a:avLst/>
          </a:prstGeom>
          <a:noFill/>
          <a:ln cap="flat" cmpd="sng" w="12700">
            <a:solidFill>
              <a:srgbClr val="C74634"/>
            </a:solidFill>
            <a:prstDash val="dot"/>
            <a:round/>
            <a:headEnd len="sm" w="sm" type="none"/>
            <a:tailEnd len="sm" w="sm" type="none"/>
          </a:ln>
        </p:spPr>
      </p:cxnSp>
      <p:cxnSp>
        <p:nvCxnSpPr>
          <p:cNvPr id="155" name="Google Shape;155;p10"/>
          <p:cNvCxnSpPr/>
          <p:nvPr/>
        </p:nvCxnSpPr>
        <p:spPr>
          <a:xfrm>
            <a:off x="4023360" y="2862072"/>
            <a:ext cx="548700" cy="0"/>
          </a:xfrm>
          <a:prstGeom prst="straightConnector1">
            <a:avLst/>
          </a:prstGeom>
          <a:noFill/>
          <a:ln cap="flat" cmpd="sng" w="12700">
            <a:solidFill>
              <a:srgbClr val="C74634"/>
            </a:solidFill>
            <a:prstDash val="dot"/>
            <a:round/>
            <a:headEnd len="sm" w="sm" type="none"/>
            <a:tailEnd len="sm" w="sm" type="none"/>
          </a:ln>
        </p:spPr>
      </p:cxnSp>
      <p:cxnSp>
        <p:nvCxnSpPr>
          <p:cNvPr id="156" name="Google Shape;156;p10"/>
          <p:cNvCxnSpPr/>
          <p:nvPr/>
        </p:nvCxnSpPr>
        <p:spPr>
          <a:xfrm>
            <a:off x="4023360" y="3300984"/>
            <a:ext cx="548700" cy="0"/>
          </a:xfrm>
          <a:prstGeom prst="straightConnector1">
            <a:avLst/>
          </a:prstGeom>
          <a:noFill/>
          <a:ln cap="flat" cmpd="sng" w="12700">
            <a:solidFill>
              <a:srgbClr val="C74634"/>
            </a:solidFill>
            <a:prstDash val="dot"/>
            <a:round/>
            <a:headEnd len="sm" w="sm" type="none"/>
            <a:tailEnd len="sm" w="sm" type="none"/>
          </a:ln>
        </p:spPr>
      </p:cxnSp>
      <p:cxnSp>
        <p:nvCxnSpPr>
          <p:cNvPr id="157" name="Google Shape;157;p10"/>
          <p:cNvCxnSpPr/>
          <p:nvPr/>
        </p:nvCxnSpPr>
        <p:spPr>
          <a:xfrm>
            <a:off x="4023360" y="3739896"/>
            <a:ext cx="548700" cy="0"/>
          </a:xfrm>
          <a:prstGeom prst="straightConnector1">
            <a:avLst/>
          </a:prstGeom>
          <a:noFill/>
          <a:ln cap="flat" cmpd="sng" w="12700">
            <a:solidFill>
              <a:srgbClr val="C74634"/>
            </a:solidFill>
            <a:prstDash val="dot"/>
            <a:round/>
            <a:headEnd len="sm" w="sm" type="none"/>
            <a:tailEnd len="sm" w="sm" type="none"/>
          </a:ln>
        </p:spPr>
      </p:cxnSp>
      <p:cxnSp>
        <p:nvCxnSpPr>
          <p:cNvPr id="158" name="Google Shape;158;p10"/>
          <p:cNvCxnSpPr/>
          <p:nvPr/>
        </p:nvCxnSpPr>
        <p:spPr>
          <a:xfrm>
            <a:off x="4023360" y="4178808"/>
            <a:ext cx="548700" cy="0"/>
          </a:xfrm>
          <a:prstGeom prst="straightConnector1">
            <a:avLst/>
          </a:prstGeom>
          <a:noFill/>
          <a:ln cap="flat" cmpd="sng" w="12700">
            <a:solidFill>
              <a:srgbClr val="C74634"/>
            </a:solidFill>
            <a:prstDash val="dot"/>
            <a:round/>
            <a:headEnd len="sm" w="sm" type="none"/>
            <a:tailEnd len="sm" w="sm" type="none"/>
          </a:ln>
        </p:spPr>
      </p:cxnSp>
      <p:sp>
        <p:nvSpPr>
          <p:cNvPr id="159" name="Google Shape;159;p10"/>
          <p:cNvSpPr/>
          <p:nvPr/>
        </p:nvSpPr>
        <p:spPr>
          <a:xfrm>
            <a:off x="4572000" y="2697480"/>
            <a:ext cx="2926200" cy="329100"/>
          </a:xfrm>
          <a:prstGeom prst="roundRect">
            <a:avLst>
              <a:gd fmla="val 16667" name="adj"/>
            </a:avLst>
          </a:prstGeom>
          <a:solidFill>
            <a:srgbClr val="FFFFFF"/>
          </a:solidFill>
          <a:ln cap="flat" cmpd="sng" w="12700">
            <a:solidFill>
              <a:srgbClr val="C8C4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10"/>
          <p:cNvSpPr/>
          <p:nvPr/>
        </p:nvSpPr>
        <p:spPr>
          <a:xfrm>
            <a:off x="4736592" y="2697480"/>
            <a:ext cx="2651700" cy="3291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111111"/>
              </a:buClr>
              <a:buSzPts val="1200"/>
              <a:buFont typeface="DM Sans"/>
              <a:buNone/>
            </a:pPr>
            <a:r>
              <a:rPr b="0" i="0" lang="en-US" sz="1200" u="none" cap="none" strike="noStrike">
                <a:solidFill>
                  <a:srgbClr val="111111"/>
                </a:solidFill>
                <a:latin typeface="DM Sans"/>
                <a:ea typeface="DM Sans"/>
                <a:cs typeface="DM Sans"/>
                <a:sym typeface="DM Sans"/>
              </a:rPr>
              <a:t>LLM Chatbot</a:t>
            </a:r>
            <a:endParaRPr b="0" i="0" sz="1200" u="none" cap="none" strike="noStrike">
              <a:solidFill>
                <a:schemeClr val="dk1"/>
              </a:solidFill>
              <a:latin typeface="Calibri"/>
              <a:ea typeface="Calibri"/>
              <a:cs typeface="Calibri"/>
              <a:sym typeface="Calibri"/>
            </a:endParaRPr>
          </a:p>
        </p:txBody>
      </p:sp>
      <p:sp>
        <p:nvSpPr>
          <p:cNvPr id="161" name="Google Shape;161;p10"/>
          <p:cNvSpPr/>
          <p:nvPr/>
        </p:nvSpPr>
        <p:spPr>
          <a:xfrm>
            <a:off x="4572000" y="3136392"/>
            <a:ext cx="2926200" cy="329100"/>
          </a:xfrm>
          <a:prstGeom prst="roundRect">
            <a:avLst>
              <a:gd fmla="val 16667" name="adj"/>
            </a:avLst>
          </a:prstGeom>
          <a:solidFill>
            <a:srgbClr val="FFFFFF"/>
          </a:solidFill>
          <a:ln cap="flat" cmpd="sng" w="12700">
            <a:solidFill>
              <a:srgbClr val="C8C4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10"/>
          <p:cNvSpPr/>
          <p:nvPr/>
        </p:nvSpPr>
        <p:spPr>
          <a:xfrm>
            <a:off x="4736592" y="3136392"/>
            <a:ext cx="2651700" cy="3291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111111"/>
              </a:buClr>
              <a:buSzPts val="1200"/>
              <a:buFont typeface="DM Sans"/>
              <a:buNone/>
            </a:pPr>
            <a:r>
              <a:rPr b="0" i="0" lang="en-US" sz="1200" u="none" cap="none" strike="noStrike">
                <a:solidFill>
                  <a:srgbClr val="111111"/>
                </a:solidFill>
                <a:latin typeface="DM Sans"/>
                <a:ea typeface="DM Sans"/>
                <a:cs typeface="DM Sans"/>
                <a:sym typeface="DM Sans"/>
              </a:rPr>
              <a:t>RAG Applications</a:t>
            </a:r>
            <a:endParaRPr b="0" i="0" sz="1200" u="none" cap="none" strike="noStrike">
              <a:solidFill>
                <a:schemeClr val="dk1"/>
              </a:solidFill>
              <a:latin typeface="Calibri"/>
              <a:ea typeface="Calibri"/>
              <a:cs typeface="Calibri"/>
              <a:sym typeface="Calibri"/>
            </a:endParaRPr>
          </a:p>
        </p:txBody>
      </p:sp>
      <p:sp>
        <p:nvSpPr>
          <p:cNvPr id="163" name="Google Shape;163;p10"/>
          <p:cNvSpPr/>
          <p:nvPr/>
        </p:nvSpPr>
        <p:spPr>
          <a:xfrm>
            <a:off x="4572000" y="3575304"/>
            <a:ext cx="2926200" cy="329100"/>
          </a:xfrm>
          <a:prstGeom prst="roundRect">
            <a:avLst>
              <a:gd fmla="val 16667" name="adj"/>
            </a:avLst>
          </a:prstGeom>
          <a:solidFill>
            <a:srgbClr val="FFFFFF"/>
          </a:solidFill>
          <a:ln cap="flat" cmpd="sng" w="12700">
            <a:solidFill>
              <a:srgbClr val="C8C4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10"/>
          <p:cNvSpPr/>
          <p:nvPr/>
        </p:nvSpPr>
        <p:spPr>
          <a:xfrm>
            <a:off x="4736592" y="3575304"/>
            <a:ext cx="2651700" cy="3291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111111"/>
              </a:buClr>
              <a:buSzPts val="1200"/>
              <a:buFont typeface="DM Sans"/>
              <a:buNone/>
            </a:pPr>
            <a:r>
              <a:rPr b="0" i="0" lang="en-US" sz="1200" u="none" cap="none" strike="noStrike">
                <a:solidFill>
                  <a:srgbClr val="111111"/>
                </a:solidFill>
                <a:latin typeface="DM Sans"/>
                <a:ea typeface="DM Sans"/>
                <a:cs typeface="DM Sans"/>
                <a:sym typeface="DM Sans"/>
              </a:rPr>
              <a:t>LLM-Driven Workflow  (Automation)</a:t>
            </a:r>
            <a:endParaRPr b="0" i="0" sz="1200" u="none" cap="none" strike="noStrike">
              <a:solidFill>
                <a:schemeClr val="dk1"/>
              </a:solidFill>
              <a:latin typeface="Calibri"/>
              <a:ea typeface="Calibri"/>
              <a:cs typeface="Calibri"/>
              <a:sym typeface="Calibri"/>
            </a:endParaRPr>
          </a:p>
        </p:txBody>
      </p:sp>
      <p:sp>
        <p:nvSpPr>
          <p:cNvPr id="165" name="Google Shape;165;p10"/>
          <p:cNvSpPr/>
          <p:nvPr/>
        </p:nvSpPr>
        <p:spPr>
          <a:xfrm>
            <a:off x="4572000" y="4014216"/>
            <a:ext cx="2926200" cy="329100"/>
          </a:xfrm>
          <a:prstGeom prst="roundRect">
            <a:avLst>
              <a:gd fmla="val 16667" name="adj"/>
            </a:avLst>
          </a:prstGeom>
          <a:solidFill>
            <a:srgbClr val="FFFFFF"/>
          </a:solidFill>
          <a:ln cap="flat" cmpd="sng" w="12700">
            <a:solidFill>
              <a:srgbClr val="C8C4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10"/>
          <p:cNvSpPr/>
          <p:nvPr/>
        </p:nvSpPr>
        <p:spPr>
          <a:xfrm>
            <a:off x="4736592" y="4014216"/>
            <a:ext cx="2651700" cy="3291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111111"/>
              </a:buClr>
              <a:buSzPts val="1200"/>
              <a:buFont typeface="DM Sans"/>
              <a:buNone/>
            </a:pPr>
            <a:r>
              <a:rPr b="0" i="0" lang="en-US" sz="1200" u="none" cap="none" strike="noStrike">
                <a:solidFill>
                  <a:srgbClr val="111111"/>
                </a:solidFill>
                <a:latin typeface="DM Sans"/>
                <a:ea typeface="DM Sans"/>
                <a:cs typeface="DM Sans"/>
                <a:sym typeface="DM Sans"/>
              </a:rPr>
              <a:t>AI Agents  (Autonomy)</a:t>
            </a:r>
            <a:endParaRPr b="0" i="0" sz="1200" u="none" cap="none" strike="noStrike">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EFED"/>
        </a:solidFill>
      </p:bgPr>
    </p:bg>
    <p:spTree>
      <p:nvGrpSpPr>
        <p:cNvPr id="171" name="Shape 171"/>
        <p:cNvGrpSpPr/>
        <p:nvPr/>
      </p:nvGrpSpPr>
      <p:grpSpPr>
        <a:xfrm>
          <a:off x="0" y="0"/>
          <a:ext cx="0" cy="0"/>
          <a:chOff x="0" y="0"/>
          <a:chExt cx="0" cy="0"/>
        </a:xfrm>
      </p:grpSpPr>
      <p:sp>
        <p:nvSpPr>
          <p:cNvPr id="172" name="Google Shape;172;p11"/>
          <p:cNvSpPr/>
          <p:nvPr/>
        </p:nvSpPr>
        <p:spPr>
          <a:xfrm>
            <a:off x="667512" y="283464"/>
            <a:ext cx="4572000" cy="183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C74634"/>
              </a:buClr>
              <a:buSzPts val="900"/>
              <a:buFont typeface="DM Mono"/>
              <a:buNone/>
            </a:pPr>
            <a:r>
              <a:rPr b="1" i="0" lang="en-US" sz="900" u="none" cap="none" strike="noStrike">
                <a:solidFill>
                  <a:srgbClr val="C74634"/>
                </a:solidFill>
                <a:latin typeface="DM Mono"/>
                <a:ea typeface="DM Mono"/>
                <a:cs typeface="DM Mono"/>
                <a:sym typeface="DM Mono"/>
              </a:rPr>
              <a:t>OVERVIEW 02 OF 03</a:t>
            </a:r>
            <a:endParaRPr b="0" i="0" sz="900" u="none" cap="none" strike="noStrike">
              <a:solidFill>
                <a:schemeClr val="dk1"/>
              </a:solidFill>
              <a:latin typeface="Calibri"/>
              <a:ea typeface="Calibri"/>
              <a:cs typeface="Calibri"/>
              <a:sym typeface="Calibri"/>
            </a:endParaRPr>
          </a:p>
        </p:txBody>
      </p:sp>
      <p:sp>
        <p:nvSpPr>
          <p:cNvPr id="173" name="Google Shape;173;p11"/>
          <p:cNvSpPr/>
          <p:nvPr/>
        </p:nvSpPr>
        <p:spPr>
          <a:xfrm>
            <a:off x="3904488" y="283464"/>
            <a:ext cx="4572000" cy="183000"/>
          </a:xfrm>
          <a:prstGeom prst="rect">
            <a:avLst/>
          </a:prstGeom>
          <a:noFill/>
          <a:ln>
            <a:noFill/>
          </a:ln>
        </p:spPr>
        <p:txBody>
          <a:bodyPr anchorCtr="0" anchor="ctr" bIns="0" lIns="0" spcFirstLastPara="1" rIns="0" wrap="square" tIns="0">
            <a:noAutofit/>
          </a:bodyPr>
          <a:lstStyle/>
          <a:p>
            <a:pPr indent="0" lvl="0" marL="0" marR="0" rtl="0" algn="r">
              <a:spcBef>
                <a:spcPts val="0"/>
              </a:spcBef>
              <a:spcAft>
                <a:spcPts val="0"/>
              </a:spcAft>
              <a:buClr>
                <a:srgbClr val="6B6661"/>
              </a:buClr>
              <a:buSzPts val="900"/>
              <a:buFont typeface="DM Mono"/>
              <a:buNone/>
            </a:pPr>
            <a:r>
              <a:rPr b="1" i="0" lang="en-US" sz="900" u="none" cap="none" strike="noStrike">
                <a:solidFill>
                  <a:srgbClr val="6B6661"/>
                </a:solidFill>
                <a:latin typeface="DM Mono"/>
                <a:ea typeface="DM Mono"/>
                <a:cs typeface="DM Mono"/>
                <a:sym typeface="DM Mono"/>
              </a:rPr>
              <a:t>FORM FACTOR · CONVERGENCE</a:t>
            </a:r>
            <a:endParaRPr b="0" i="0" sz="900" u="none" cap="none" strike="noStrike">
              <a:solidFill>
                <a:schemeClr val="dk1"/>
              </a:solidFill>
              <a:latin typeface="Calibri"/>
              <a:ea typeface="Calibri"/>
              <a:cs typeface="Calibri"/>
              <a:sym typeface="Calibri"/>
            </a:endParaRPr>
          </a:p>
        </p:txBody>
      </p:sp>
      <p:sp>
        <p:nvSpPr>
          <p:cNvPr id="174" name="Google Shape;174;p11"/>
          <p:cNvSpPr/>
          <p:nvPr/>
        </p:nvSpPr>
        <p:spPr>
          <a:xfrm>
            <a:off x="667512" y="868680"/>
            <a:ext cx="301800" cy="14700"/>
          </a:xfrm>
          <a:prstGeom prst="rect">
            <a:avLst/>
          </a:prstGeom>
          <a:solidFill>
            <a:srgbClr val="C74634"/>
          </a:solidFill>
          <a:ln cap="flat" cmpd="sng" w="12700">
            <a:solidFill>
              <a:srgbClr val="C7463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11"/>
          <p:cNvSpPr/>
          <p:nvPr/>
        </p:nvSpPr>
        <p:spPr>
          <a:xfrm>
            <a:off x="667512" y="960120"/>
            <a:ext cx="5486400" cy="2286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C74634"/>
              </a:buClr>
              <a:buSzPts val="1100"/>
              <a:buFont typeface="DM Sans"/>
              <a:buNone/>
            </a:pPr>
            <a:r>
              <a:rPr b="1" i="0" lang="en-US" sz="1100" u="none" cap="none" strike="noStrike">
                <a:solidFill>
                  <a:srgbClr val="C74634"/>
                </a:solidFill>
                <a:latin typeface="DM Sans"/>
                <a:ea typeface="DM Sans"/>
                <a:cs typeface="DM Sans"/>
                <a:sym typeface="DM Sans"/>
              </a:rPr>
              <a:t>WHERE THE FIELD IS HEADING</a:t>
            </a:r>
            <a:endParaRPr b="0" i="0" sz="1100" u="none" cap="none" strike="noStrike">
              <a:solidFill>
                <a:schemeClr val="dk1"/>
              </a:solidFill>
              <a:latin typeface="Calibri"/>
              <a:ea typeface="Calibri"/>
              <a:cs typeface="Calibri"/>
              <a:sym typeface="Calibri"/>
            </a:endParaRPr>
          </a:p>
        </p:txBody>
      </p:sp>
      <p:sp>
        <p:nvSpPr>
          <p:cNvPr id="176" name="Google Shape;176;p11"/>
          <p:cNvSpPr/>
          <p:nvPr/>
        </p:nvSpPr>
        <p:spPr>
          <a:xfrm>
            <a:off x="667512" y="1280160"/>
            <a:ext cx="8229600" cy="640200"/>
          </a:xfrm>
          <a:prstGeom prst="rect">
            <a:avLst/>
          </a:prstGeom>
          <a:noFill/>
          <a:ln>
            <a:noFill/>
          </a:ln>
        </p:spPr>
        <p:txBody>
          <a:bodyPr anchorCtr="0" anchor="t" bIns="0" lIns="0" spcFirstLastPara="1" rIns="0" wrap="square" tIns="0">
            <a:noAutofit/>
          </a:bodyPr>
          <a:lstStyle/>
          <a:p>
            <a:pPr indent="0" lvl="0" marL="0" marR="0" rtl="0" algn="l">
              <a:lnSpc>
                <a:spcPct val="105000"/>
              </a:lnSpc>
              <a:spcBef>
                <a:spcPts val="0"/>
              </a:spcBef>
              <a:spcAft>
                <a:spcPts val="0"/>
              </a:spcAft>
              <a:buClr>
                <a:srgbClr val="111111"/>
              </a:buClr>
              <a:buSzPts val="2600"/>
              <a:buFont typeface="DM Sans"/>
              <a:buNone/>
            </a:pPr>
            <a:r>
              <a:rPr b="1" i="0" lang="en-US" sz="2600" u="none" cap="none" strike="noStrike">
                <a:solidFill>
                  <a:srgbClr val="111111"/>
                </a:solidFill>
                <a:latin typeface="DM Sans"/>
                <a:ea typeface="DM Sans"/>
                <a:cs typeface="DM Sans"/>
                <a:sym typeface="DM Sans"/>
              </a:rPr>
              <a:t>Automation and autonomy </a:t>
            </a:r>
            <a:r>
              <a:rPr b="1" i="1" lang="en-US" sz="2600" u="none" cap="none" strike="noStrike">
                <a:solidFill>
                  <a:srgbClr val="C74634"/>
                </a:solidFill>
                <a:latin typeface="DM Sans"/>
                <a:ea typeface="DM Sans"/>
                <a:cs typeface="DM Sans"/>
                <a:sym typeface="DM Sans"/>
              </a:rPr>
              <a:t>converge.</a:t>
            </a:r>
            <a:endParaRPr b="0" i="0" sz="2600" u="none" cap="none" strike="noStrike">
              <a:solidFill>
                <a:schemeClr val="dk1"/>
              </a:solidFill>
              <a:latin typeface="Calibri"/>
              <a:ea typeface="Calibri"/>
              <a:cs typeface="Calibri"/>
              <a:sym typeface="Calibri"/>
            </a:endParaRPr>
          </a:p>
        </p:txBody>
      </p:sp>
      <p:sp>
        <p:nvSpPr>
          <p:cNvPr id="177" name="Google Shape;177;p11"/>
          <p:cNvSpPr/>
          <p:nvPr/>
        </p:nvSpPr>
        <p:spPr>
          <a:xfrm>
            <a:off x="667512" y="1920240"/>
            <a:ext cx="8229600" cy="3201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4A4A4A"/>
              </a:buClr>
              <a:buSzPts val="1200"/>
              <a:buFont typeface="DM Sans"/>
              <a:buNone/>
            </a:pPr>
            <a:r>
              <a:rPr b="0" i="1" lang="en-US" sz="1200" u="none" cap="none" strike="noStrike">
                <a:solidFill>
                  <a:srgbClr val="4A4A4A"/>
                </a:solidFill>
                <a:latin typeface="DM Sans"/>
                <a:ea typeface="DM Sans"/>
                <a:cs typeface="DM Sans"/>
                <a:sym typeface="DM Sans"/>
              </a:rPr>
              <a:t>Chatbots flatten. RAG flattens. Autonomy generates the automation.</a:t>
            </a:r>
            <a:endParaRPr b="0" i="0" sz="1200" u="none" cap="none" strike="noStrike">
              <a:solidFill>
                <a:schemeClr val="dk1"/>
              </a:solidFill>
              <a:latin typeface="Calibri"/>
              <a:ea typeface="Calibri"/>
              <a:cs typeface="Calibri"/>
              <a:sym typeface="Calibri"/>
            </a:endParaRPr>
          </a:p>
        </p:txBody>
      </p:sp>
      <p:sp>
        <p:nvSpPr>
          <p:cNvPr id="178" name="Google Shape;178;p11"/>
          <p:cNvSpPr/>
          <p:nvPr/>
        </p:nvSpPr>
        <p:spPr>
          <a:xfrm>
            <a:off x="667512" y="3246120"/>
            <a:ext cx="3200400" cy="5487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111111"/>
              </a:buClr>
              <a:buSzPts val="2200"/>
              <a:buFont typeface="DM Sans"/>
              <a:buNone/>
            </a:pPr>
            <a:r>
              <a:rPr b="1" i="0" lang="en-US" sz="2200" u="none" cap="none" strike="noStrike">
                <a:solidFill>
                  <a:srgbClr val="111111"/>
                </a:solidFill>
                <a:latin typeface="DM Sans"/>
                <a:ea typeface="DM Sans"/>
                <a:cs typeface="DM Sans"/>
                <a:sym typeface="DM Sans"/>
              </a:rPr>
              <a:t>AI Application</a:t>
            </a:r>
            <a:endParaRPr b="0" i="0" sz="2200" u="none" cap="none" strike="noStrike">
              <a:solidFill>
                <a:schemeClr val="dk1"/>
              </a:solidFill>
              <a:latin typeface="Calibri"/>
              <a:ea typeface="Calibri"/>
              <a:cs typeface="Calibri"/>
              <a:sym typeface="Calibri"/>
            </a:endParaRPr>
          </a:p>
        </p:txBody>
      </p:sp>
      <p:cxnSp>
        <p:nvCxnSpPr>
          <p:cNvPr id="179" name="Google Shape;179;p11"/>
          <p:cNvCxnSpPr/>
          <p:nvPr/>
        </p:nvCxnSpPr>
        <p:spPr>
          <a:xfrm>
            <a:off x="4023360" y="2862072"/>
            <a:ext cx="0" cy="1316700"/>
          </a:xfrm>
          <a:prstGeom prst="straightConnector1">
            <a:avLst/>
          </a:prstGeom>
          <a:noFill/>
          <a:ln cap="flat" cmpd="sng" w="12700">
            <a:solidFill>
              <a:srgbClr val="C74634"/>
            </a:solidFill>
            <a:prstDash val="dot"/>
            <a:round/>
            <a:headEnd len="sm" w="sm" type="none"/>
            <a:tailEnd len="sm" w="sm" type="none"/>
          </a:ln>
        </p:spPr>
      </p:cxnSp>
      <p:cxnSp>
        <p:nvCxnSpPr>
          <p:cNvPr id="180" name="Google Shape;180;p11"/>
          <p:cNvCxnSpPr/>
          <p:nvPr/>
        </p:nvCxnSpPr>
        <p:spPr>
          <a:xfrm>
            <a:off x="3017520" y="3520440"/>
            <a:ext cx="1005900" cy="0"/>
          </a:xfrm>
          <a:prstGeom prst="straightConnector1">
            <a:avLst/>
          </a:prstGeom>
          <a:noFill/>
          <a:ln cap="flat" cmpd="sng" w="12700">
            <a:solidFill>
              <a:srgbClr val="C74634"/>
            </a:solidFill>
            <a:prstDash val="dot"/>
            <a:round/>
            <a:headEnd len="sm" w="sm" type="none"/>
            <a:tailEnd len="sm" w="sm" type="none"/>
          </a:ln>
        </p:spPr>
      </p:cxnSp>
      <p:cxnSp>
        <p:nvCxnSpPr>
          <p:cNvPr id="181" name="Google Shape;181;p11"/>
          <p:cNvCxnSpPr/>
          <p:nvPr/>
        </p:nvCxnSpPr>
        <p:spPr>
          <a:xfrm>
            <a:off x="4023360" y="2862072"/>
            <a:ext cx="548700" cy="0"/>
          </a:xfrm>
          <a:prstGeom prst="straightConnector1">
            <a:avLst/>
          </a:prstGeom>
          <a:noFill/>
          <a:ln cap="flat" cmpd="sng" w="12700">
            <a:solidFill>
              <a:srgbClr val="C8C4BF"/>
            </a:solidFill>
            <a:prstDash val="dot"/>
            <a:round/>
            <a:headEnd len="sm" w="sm" type="none"/>
            <a:tailEnd len="sm" w="sm" type="none"/>
          </a:ln>
        </p:spPr>
      </p:cxnSp>
      <p:cxnSp>
        <p:nvCxnSpPr>
          <p:cNvPr id="182" name="Google Shape;182;p11"/>
          <p:cNvCxnSpPr/>
          <p:nvPr/>
        </p:nvCxnSpPr>
        <p:spPr>
          <a:xfrm>
            <a:off x="4023360" y="3300984"/>
            <a:ext cx="548700" cy="0"/>
          </a:xfrm>
          <a:prstGeom prst="straightConnector1">
            <a:avLst/>
          </a:prstGeom>
          <a:noFill/>
          <a:ln cap="flat" cmpd="sng" w="12700">
            <a:solidFill>
              <a:srgbClr val="C8C4BF"/>
            </a:solidFill>
            <a:prstDash val="dot"/>
            <a:round/>
            <a:headEnd len="sm" w="sm" type="none"/>
            <a:tailEnd len="sm" w="sm" type="none"/>
          </a:ln>
        </p:spPr>
      </p:cxnSp>
      <p:cxnSp>
        <p:nvCxnSpPr>
          <p:cNvPr id="183" name="Google Shape;183;p11"/>
          <p:cNvCxnSpPr/>
          <p:nvPr/>
        </p:nvCxnSpPr>
        <p:spPr>
          <a:xfrm>
            <a:off x="4023360" y="3739896"/>
            <a:ext cx="548700" cy="0"/>
          </a:xfrm>
          <a:prstGeom prst="straightConnector1">
            <a:avLst/>
          </a:prstGeom>
          <a:noFill/>
          <a:ln cap="flat" cmpd="sng" w="12700">
            <a:solidFill>
              <a:srgbClr val="C74634"/>
            </a:solidFill>
            <a:prstDash val="dot"/>
            <a:round/>
            <a:headEnd len="sm" w="sm" type="none"/>
            <a:tailEnd len="sm" w="sm" type="none"/>
          </a:ln>
        </p:spPr>
      </p:cxnSp>
      <p:cxnSp>
        <p:nvCxnSpPr>
          <p:cNvPr id="184" name="Google Shape;184;p11"/>
          <p:cNvCxnSpPr/>
          <p:nvPr/>
        </p:nvCxnSpPr>
        <p:spPr>
          <a:xfrm>
            <a:off x="4023360" y="4178808"/>
            <a:ext cx="548700" cy="0"/>
          </a:xfrm>
          <a:prstGeom prst="straightConnector1">
            <a:avLst/>
          </a:prstGeom>
          <a:noFill/>
          <a:ln cap="flat" cmpd="sng" w="12700">
            <a:solidFill>
              <a:srgbClr val="C74634"/>
            </a:solidFill>
            <a:prstDash val="dot"/>
            <a:round/>
            <a:headEnd len="sm" w="sm" type="none"/>
            <a:tailEnd len="sm" w="sm" type="none"/>
          </a:ln>
        </p:spPr>
      </p:cxnSp>
      <p:sp>
        <p:nvSpPr>
          <p:cNvPr id="185" name="Google Shape;185;p11"/>
          <p:cNvSpPr/>
          <p:nvPr/>
        </p:nvSpPr>
        <p:spPr>
          <a:xfrm>
            <a:off x="4572000" y="2697480"/>
            <a:ext cx="2194500" cy="329100"/>
          </a:xfrm>
          <a:prstGeom prst="roundRect">
            <a:avLst>
              <a:gd fmla="val 16667" name="adj"/>
            </a:avLst>
          </a:prstGeom>
          <a:solidFill>
            <a:srgbClr val="FFFFFF"/>
          </a:solidFill>
          <a:ln cap="flat" cmpd="sng" w="12700">
            <a:solidFill>
              <a:srgbClr val="C8C4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11"/>
          <p:cNvSpPr/>
          <p:nvPr/>
        </p:nvSpPr>
        <p:spPr>
          <a:xfrm>
            <a:off x="4736592" y="2697480"/>
            <a:ext cx="1920300" cy="3291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6B6661"/>
              </a:buClr>
              <a:buSzPts val="1200"/>
              <a:buFont typeface="DM Sans"/>
              <a:buNone/>
            </a:pPr>
            <a:r>
              <a:rPr b="0" i="0" lang="en-US" sz="1200" u="none" cap="none" strike="noStrike">
                <a:solidFill>
                  <a:srgbClr val="6B6661"/>
                </a:solidFill>
                <a:latin typeface="DM Sans"/>
                <a:ea typeface="DM Sans"/>
                <a:cs typeface="DM Sans"/>
                <a:sym typeface="DM Sans"/>
              </a:rPr>
              <a:t>LLM Chatbot</a:t>
            </a:r>
            <a:endParaRPr b="0" i="0" sz="1200" u="none" cap="none" strike="noStrike">
              <a:solidFill>
                <a:schemeClr val="dk1"/>
              </a:solidFill>
              <a:latin typeface="Calibri"/>
              <a:ea typeface="Calibri"/>
              <a:cs typeface="Calibri"/>
              <a:sym typeface="Calibri"/>
            </a:endParaRPr>
          </a:p>
        </p:txBody>
      </p:sp>
      <p:sp>
        <p:nvSpPr>
          <p:cNvPr id="187" name="Google Shape;187;p11"/>
          <p:cNvSpPr/>
          <p:nvPr/>
        </p:nvSpPr>
        <p:spPr>
          <a:xfrm>
            <a:off x="4572000" y="3136392"/>
            <a:ext cx="2194500" cy="329100"/>
          </a:xfrm>
          <a:prstGeom prst="roundRect">
            <a:avLst>
              <a:gd fmla="val 16667" name="adj"/>
            </a:avLst>
          </a:prstGeom>
          <a:solidFill>
            <a:srgbClr val="FFFFFF"/>
          </a:solidFill>
          <a:ln cap="flat" cmpd="sng" w="12700">
            <a:solidFill>
              <a:srgbClr val="C8C4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11"/>
          <p:cNvSpPr/>
          <p:nvPr/>
        </p:nvSpPr>
        <p:spPr>
          <a:xfrm>
            <a:off x="4736592" y="3136392"/>
            <a:ext cx="1920300" cy="3291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6B6661"/>
              </a:buClr>
              <a:buSzPts val="1200"/>
              <a:buFont typeface="DM Sans"/>
              <a:buNone/>
            </a:pPr>
            <a:r>
              <a:rPr b="0" i="0" lang="en-US" sz="1200" u="none" cap="none" strike="noStrike">
                <a:solidFill>
                  <a:srgbClr val="6B6661"/>
                </a:solidFill>
                <a:latin typeface="DM Sans"/>
                <a:ea typeface="DM Sans"/>
                <a:cs typeface="DM Sans"/>
                <a:sym typeface="DM Sans"/>
              </a:rPr>
              <a:t>RAG Applications</a:t>
            </a:r>
            <a:endParaRPr b="0" i="0" sz="1200" u="none" cap="none" strike="noStrike">
              <a:solidFill>
                <a:schemeClr val="dk1"/>
              </a:solidFill>
              <a:latin typeface="Calibri"/>
              <a:ea typeface="Calibri"/>
              <a:cs typeface="Calibri"/>
              <a:sym typeface="Calibri"/>
            </a:endParaRPr>
          </a:p>
        </p:txBody>
      </p:sp>
      <p:sp>
        <p:nvSpPr>
          <p:cNvPr id="189" name="Google Shape;189;p11"/>
          <p:cNvSpPr/>
          <p:nvPr/>
        </p:nvSpPr>
        <p:spPr>
          <a:xfrm>
            <a:off x="4572000" y="3575304"/>
            <a:ext cx="2194500" cy="329100"/>
          </a:xfrm>
          <a:prstGeom prst="roundRect">
            <a:avLst>
              <a:gd fmla="val 16667" name="adj"/>
            </a:avLst>
          </a:prstGeom>
          <a:solidFill>
            <a:srgbClr val="F7E7E3"/>
          </a:solidFill>
          <a:ln cap="flat" cmpd="sng" w="12700">
            <a:solidFill>
              <a:srgbClr val="C7463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11"/>
          <p:cNvSpPr/>
          <p:nvPr/>
        </p:nvSpPr>
        <p:spPr>
          <a:xfrm>
            <a:off x="4736592" y="3575304"/>
            <a:ext cx="1920300" cy="3291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C74634"/>
              </a:buClr>
              <a:buSzPts val="1200"/>
              <a:buFont typeface="DM Sans"/>
              <a:buNone/>
            </a:pPr>
            <a:r>
              <a:rPr b="1" i="0" lang="en-US" sz="1200" u="none" cap="none" strike="noStrike">
                <a:solidFill>
                  <a:srgbClr val="C74634"/>
                </a:solidFill>
                <a:latin typeface="DM Sans"/>
                <a:ea typeface="DM Sans"/>
                <a:cs typeface="DM Sans"/>
                <a:sym typeface="DM Sans"/>
              </a:rPr>
              <a:t>Automation</a:t>
            </a:r>
            <a:endParaRPr b="0" i="0" sz="1200" u="none" cap="none" strike="noStrike">
              <a:solidFill>
                <a:schemeClr val="dk1"/>
              </a:solidFill>
              <a:latin typeface="Calibri"/>
              <a:ea typeface="Calibri"/>
              <a:cs typeface="Calibri"/>
              <a:sym typeface="Calibri"/>
            </a:endParaRPr>
          </a:p>
        </p:txBody>
      </p:sp>
      <p:sp>
        <p:nvSpPr>
          <p:cNvPr id="191" name="Google Shape;191;p11"/>
          <p:cNvSpPr/>
          <p:nvPr/>
        </p:nvSpPr>
        <p:spPr>
          <a:xfrm>
            <a:off x="4572000" y="4014216"/>
            <a:ext cx="2194500" cy="329100"/>
          </a:xfrm>
          <a:prstGeom prst="roundRect">
            <a:avLst>
              <a:gd fmla="val 16667" name="adj"/>
            </a:avLst>
          </a:prstGeom>
          <a:solidFill>
            <a:srgbClr val="F7E7E3"/>
          </a:solidFill>
          <a:ln cap="flat" cmpd="sng" w="12700">
            <a:solidFill>
              <a:srgbClr val="C7463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11"/>
          <p:cNvSpPr/>
          <p:nvPr/>
        </p:nvSpPr>
        <p:spPr>
          <a:xfrm>
            <a:off x="4736592" y="4014216"/>
            <a:ext cx="1920300" cy="3291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C74634"/>
              </a:buClr>
              <a:buSzPts val="1200"/>
              <a:buFont typeface="DM Sans"/>
              <a:buNone/>
            </a:pPr>
            <a:r>
              <a:rPr b="1" i="0" lang="en-US" sz="1200" u="none" cap="none" strike="noStrike">
                <a:solidFill>
                  <a:srgbClr val="C74634"/>
                </a:solidFill>
                <a:latin typeface="DM Sans"/>
                <a:ea typeface="DM Sans"/>
                <a:cs typeface="DM Sans"/>
                <a:sym typeface="DM Sans"/>
              </a:rPr>
              <a:t>Autonomy</a:t>
            </a:r>
            <a:endParaRPr b="0" i="0" sz="1200" u="none" cap="none" strike="noStrike">
              <a:solidFill>
                <a:schemeClr val="dk1"/>
              </a:solidFill>
              <a:latin typeface="Calibri"/>
              <a:ea typeface="Calibri"/>
              <a:cs typeface="Calibri"/>
              <a:sym typeface="Calibri"/>
            </a:endParaRPr>
          </a:p>
        </p:txBody>
      </p:sp>
      <p:sp>
        <p:nvSpPr>
          <p:cNvPr id="193" name="Google Shape;193;p11"/>
          <p:cNvSpPr/>
          <p:nvPr/>
        </p:nvSpPr>
        <p:spPr>
          <a:xfrm>
            <a:off x="6949440" y="2697480"/>
            <a:ext cx="1463100" cy="1645800"/>
          </a:xfrm>
          <a:prstGeom prst="roundRect">
            <a:avLst>
              <a:gd fmla="val 3750" name="adj"/>
            </a:avLst>
          </a:prstGeom>
          <a:solidFill>
            <a:srgbClr val="FFFFFF"/>
          </a:solidFill>
          <a:ln cap="flat" cmpd="sng" w="15875">
            <a:solidFill>
              <a:srgbClr val="C7463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11"/>
          <p:cNvSpPr/>
          <p:nvPr/>
        </p:nvSpPr>
        <p:spPr>
          <a:xfrm flipH="1">
            <a:off x="6821328" y="3429000"/>
            <a:ext cx="146400" cy="183000"/>
          </a:xfrm>
          <a:prstGeom prst="rtTriangle">
            <a:avLst/>
          </a:prstGeom>
          <a:solidFill>
            <a:srgbClr val="C74634"/>
          </a:solidFill>
          <a:ln cap="flat" cmpd="sng" w="12700">
            <a:solidFill>
              <a:srgbClr val="C7463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11"/>
          <p:cNvSpPr/>
          <p:nvPr/>
        </p:nvSpPr>
        <p:spPr>
          <a:xfrm>
            <a:off x="7077456" y="2807208"/>
            <a:ext cx="1206900" cy="3657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C74634"/>
              </a:buClr>
              <a:buSzPts val="750"/>
              <a:buFont typeface="DM Mono"/>
              <a:buNone/>
            </a:pPr>
            <a:r>
              <a:rPr b="1" i="0" lang="en-US" sz="750" u="none" cap="none" strike="noStrike">
                <a:solidFill>
                  <a:srgbClr val="C74634"/>
                </a:solidFill>
                <a:latin typeface="DM Mono"/>
                <a:ea typeface="DM Mono"/>
                <a:cs typeface="DM Mono"/>
                <a:sym typeface="DM Mono"/>
              </a:rPr>
              <a:t>WHERE WE'RE HEADING</a:t>
            </a:r>
            <a:endParaRPr b="0" i="0" sz="750" u="none" cap="none" strike="noStrike">
              <a:solidFill>
                <a:schemeClr val="dk1"/>
              </a:solidFill>
              <a:latin typeface="Calibri"/>
              <a:ea typeface="Calibri"/>
              <a:cs typeface="Calibri"/>
              <a:sym typeface="Calibri"/>
            </a:endParaRPr>
          </a:p>
        </p:txBody>
      </p:sp>
      <p:sp>
        <p:nvSpPr>
          <p:cNvPr id="196" name="Google Shape;196;p11"/>
          <p:cNvSpPr/>
          <p:nvPr/>
        </p:nvSpPr>
        <p:spPr>
          <a:xfrm>
            <a:off x="7077456" y="3154680"/>
            <a:ext cx="1206900" cy="1097400"/>
          </a:xfrm>
          <a:prstGeom prst="rect">
            <a:avLst/>
          </a:prstGeom>
          <a:noFill/>
          <a:ln>
            <a:noFill/>
          </a:ln>
        </p:spPr>
        <p:txBody>
          <a:bodyPr anchorCtr="0" anchor="t" bIns="0" lIns="0" spcFirstLastPara="1" rIns="0" wrap="square" tIns="0">
            <a:noAutofit/>
          </a:bodyPr>
          <a:lstStyle/>
          <a:p>
            <a:pPr indent="0" lvl="0" marL="0" marR="0" rtl="0" algn="l">
              <a:lnSpc>
                <a:spcPct val="130000"/>
              </a:lnSpc>
              <a:spcBef>
                <a:spcPts val="0"/>
              </a:spcBef>
              <a:spcAft>
                <a:spcPts val="0"/>
              </a:spcAft>
              <a:buClr>
                <a:srgbClr val="111111"/>
              </a:buClr>
              <a:buSzPts val="1100"/>
              <a:buFont typeface="DM Sans"/>
              <a:buNone/>
            </a:pPr>
            <a:r>
              <a:rPr b="0" i="0" lang="en-US" sz="1100" u="none" cap="none" strike="noStrike">
                <a:solidFill>
                  <a:srgbClr val="111111"/>
                </a:solidFill>
                <a:latin typeface="DM Sans"/>
                <a:ea typeface="DM Sans"/>
                <a:cs typeface="DM Sans"/>
                <a:sym typeface="DM Sans"/>
              </a:rPr>
              <a:t>Autonomous systems that build automated workflows.</a:t>
            </a:r>
            <a:endParaRPr b="0" i="0" sz="11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EFED"/>
        </a:solidFill>
      </p:bgPr>
    </p:bg>
    <p:spTree>
      <p:nvGrpSpPr>
        <p:cNvPr id="200" name="Shape 200"/>
        <p:cNvGrpSpPr/>
        <p:nvPr/>
      </p:nvGrpSpPr>
      <p:grpSpPr>
        <a:xfrm>
          <a:off x="0" y="0"/>
          <a:ext cx="0" cy="0"/>
          <a:chOff x="0" y="0"/>
          <a:chExt cx="0" cy="0"/>
        </a:xfrm>
      </p:grpSpPr>
      <p:pic>
        <p:nvPicPr>
          <p:cNvPr id="201" name="Google Shape;201;p12"/>
          <p:cNvPicPr preferRelativeResize="0"/>
          <p:nvPr/>
        </p:nvPicPr>
        <p:blipFill rotWithShape="1">
          <a:blip r:embed="rId3">
            <a:alphaModFix/>
          </a:blip>
          <a:srcRect b="0" l="30817" r="27689" t="2028"/>
          <a:stretch/>
        </p:blipFill>
        <p:spPr>
          <a:xfrm>
            <a:off x="459675" y="1449950"/>
            <a:ext cx="806702" cy="1266775"/>
          </a:xfrm>
          <a:prstGeom prst="rect">
            <a:avLst/>
          </a:prstGeom>
          <a:noFill/>
          <a:ln cap="flat" cmpd="sng" w="9525">
            <a:solidFill>
              <a:srgbClr val="000000"/>
            </a:solidFill>
            <a:prstDash val="dot"/>
            <a:round/>
            <a:headEnd len="sm" w="sm" type="none"/>
            <a:tailEnd len="sm" w="sm" type="none"/>
          </a:ln>
        </p:spPr>
      </p:pic>
      <p:pic>
        <p:nvPicPr>
          <p:cNvPr descr="A black cube with white lines&#10;&#10;AI-generated content may be incorrect." id="202" name="Google Shape;202;p12"/>
          <p:cNvPicPr preferRelativeResize="0"/>
          <p:nvPr/>
        </p:nvPicPr>
        <p:blipFill rotWithShape="1">
          <a:blip r:embed="rId4">
            <a:alphaModFix/>
          </a:blip>
          <a:srcRect b="725" l="14456" r="15672" t="0"/>
          <a:stretch/>
        </p:blipFill>
        <p:spPr>
          <a:xfrm>
            <a:off x="2055961" y="1333662"/>
            <a:ext cx="562200" cy="417301"/>
          </a:xfrm>
          <a:prstGeom prst="rect">
            <a:avLst/>
          </a:prstGeom>
          <a:noFill/>
          <a:ln>
            <a:noFill/>
          </a:ln>
        </p:spPr>
      </p:pic>
      <p:sp>
        <p:nvSpPr>
          <p:cNvPr id="203" name="Google Shape;203;p12"/>
          <p:cNvSpPr/>
          <p:nvPr/>
        </p:nvSpPr>
        <p:spPr>
          <a:xfrm>
            <a:off x="1696858" y="1987864"/>
            <a:ext cx="1280400" cy="217200"/>
          </a:xfrm>
          <a:prstGeom prst="roundRect">
            <a:avLst>
              <a:gd fmla="val 16667" name="adj"/>
            </a:avLst>
          </a:prstGeom>
          <a:solidFill>
            <a:srgbClr val="C2D4D4"/>
          </a:solid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rPr b="1" lang="en-US" sz="600">
                <a:solidFill>
                  <a:srgbClr val="1E3224"/>
                </a:solidFill>
              </a:rPr>
              <a:t>Data ingested into a </a:t>
            </a:r>
            <a:br>
              <a:rPr b="1" lang="en-US" sz="600">
                <a:solidFill>
                  <a:srgbClr val="1E3224"/>
                </a:solidFill>
              </a:rPr>
            </a:br>
            <a:r>
              <a:rPr b="1" lang="en-US" sz="600">
                <a:solidFill>
                  <a:srgbClr val="1E3224"/>
                </a:solidFill>
              </a:rPr>
              <a:t>Data Processing pipeline</a:t>
            </a:r>
            <a:endParaRPr b="1" sz="600">
              <a:solidFill>
                <a:srgbClr val="1E3224"/>
              </a:solidFill>
            </a:endParaRPr>
          </a:p>
        </p:txBody>
      </p:sp>
      <p:pic>
        <p:nvPicPr>
          <p:cNvPr id="204" name="Google Shape;204;p12"/>
          <p:cNvPicPr preferRelativeResize="0"/>
          <p:nvPr/>
        </p:nvPicPr>
        <p:blipFill rotWithShape="1">
          <a:blip r:embed="rId5">
            <a:alphaModFix/>
          </a:blip>
          <a:srcRect b="0" l="14880" r="16740" t="0"/>
          <a:stretch/>
        </p:blipFill>
        <p:spPr>
          <a:xfrm>
            <a:off x="3978712" y="1491550"/>
            <a:ext cx="527717" cy="449075"/>
          </a:xfrm>
          <a:prstGeom prst="rect">
            <a:avLst/>
          </a:prstGeom>
          <a:noFill/>
          <a:ln>
            <a:noFill/>
          </a:ln>
        </p:spPr>
      </p:pic>
      <p:cxnSp>
        <p:nvCxnSpPr>
          <p:cNvPr id="205" name="Google Shape;205;p12"/>
          <p:cNvCxnSpPr>
            <a:stCxn id="201" idx="3"/>
            <a:endCxn id="203" idx="1"/>
          </p:cNvCxnSpPr>
          <p:nvPr/>
        </p:nvCxnSpPr>
        <p:spPr>
          <a:xfrm>
            <a:off x="1266377" y="2083338"/>
            <a:ext cx="430500" cy="13200"/>
          </a:xfrm>
          <a:prstGeom prst="straightConnector1">
            <a:avLst/>
          </a:prstGeom>
          <a:noFill/>
          <a:ln cap="flat" cmpd="sng" w="19050">
            <a:solidFill>
              <a:srgbClr val="F1B13F"/>
            </a:solidFill>
            <a:prstDash val="dot"/>
            <a:round/>
            <a:headEnd len="sm" w="sm" type="none"/>
            <a:tailEnd len="med" w="med" type="triangle"/>
          </a:ln>
        </p:spPr>
      </p:cxnSp>
      <p:cxnSp>
        <p:nvCxnSpPr>
          <p:cNvPr id="206" name="Google Shape;206;p12"/>
          <p:cNvCxnSpPr>
            <a:stCxn id="207" idx="3"/>
            <a:endCxn id="204" idx="1"/>
          </p:cNvCxnSpPr>
          <p:nvPr/>
        </p:nvCxnSpPr>
        <p:spPr>
          <a:xfrm flipH="1" rot="10800000">
            <a:off x="2679959" y="1716125"/>
            <a:ext cx="1298700" cy="137700"/>
          </a:xfrm>
          <a:prstGeom prst="curvedConnector3">
            <a:avLst>
              <a:gd fmla="val 50002" name="adj1"/>
            </a:avLst>
          </a:prstGeom>
          <a:noFill/>
          <a:ln cap="flat" cmpd="sng" w="19050">
            <a:solidFill>
              <a:srgbClr val="F1B13F"/>
            </a:solidFill>
            <a:prstDash val="dot"/>
            <a:round/>
            <a:headEnd len="sm" w="sm" type="none"/>
            <a:tailEnd len="med" w="med" type="triangle"/>
          </a:ln>
        </p:spPr>
      </p:cxnSp>
      <p:pic>
        <p:nvPicPr>
          <p:cNvPr id="208" name="Google Shape;208;p12"/>
          <p:cNvPicPr preferRelativeResize="0"/>
          <p:nvPr/>
        </p:nvPicPr>
        <p:blipFill rotWithShape="1">
          <a:blip r:embed="rId6">
            <a:alphaModFix/>
          </a:blip>
          <a:srcRect b="-1159" l="14814" r="12712" t="-2297"/>
          <a:stretch/>
        </p:blipFill>
        <p:spPr>
          <a:xfrm>
            <a:off x="4076440" y="2833462"/>
            <a:ext cx="370814" cy="297300"/>
          </a:xfrm>
          <a:prstGeom prst="rect">
            <a:avLst/>
          </a:prstGeom>
          <a:noFill/>
          <a:ln>
            <a:noFill/>
          </a:ln>
        </p:spPr>
      </p:pic>
      <p:cxnSp>
        <p:nvCxnSpPr>
          <p:cNvPr id="209" name="Google Shape;209;p12"/>
          <p:cNvCxnSpPr>
            <a:stCxn id="204" idx="2"/>
            <a:endCxn id="208" idx="0"/>
          </p:cNvCxnSpPr>
          <p:nvPr/>
        </p:nvCxnSpPr>
        <p:spPr>
          <a:xfrm>
            <a:off x="4242571" y="1940625"/>
            <a:ext cx="19200" cy="892800"/>
          </a:xfrm>
          <a:prstGeom prst="straightConnector1">
            <a:avLst/>
          </a:prstGeom>
          <a:noFill/>
          <a:ln cap="flat" cmpd="sng" w="19050">
            <a:solidFill>
              <a:srgbClr val="F1B13F"/>
            </a:solidFill>
            <a:prstDash val="dot"/>
            <a:round/>
            <a:headEnd len="sm" w="sm" type="none"/>
            <a:tailEnd len="med" w="med" type="triangle"/>
          </a:ln>
        </p:spPr>
      </p:cxnSp>
      <p:sp>
        <p:nvSpPr>
          <p:cNvPr id="210" name="Google Shape;210;p12"/>
          <p:cNvSpPr/>
          <p:nvPr/>
        </p:nvSpPr>
        <p:spPr>
          <a:xfrm rot="-5400000">
            <a:off x="2355200" y="2237250"/>
            <a:ext cx="1960500" cy="214200"/>
          </a:xfrm>
          <a:prstGeom prst="roundRect">
            <a:avLst>
              <a:gd fmla="val 16667" name="adj"/>
            </a:avLst>
          </a:prstGeom>
          <a:solidFill>
            <a:schemeClr val="accent3"/>
          </a:solidFill>
          <a:ln cap="flat" cmpd="sng" w="7150">
            <a:solidFill>
              <a:schemeClr val="lt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US" sz="800">
                <a:solidFill>
                  <a:schemeClr val="lt1"/>
                </a:solidFill>
              </a:rPr>
              <a:t>Data objects are broken into chunks</a:t>
            </a:r>
            <a:endParaRPr b="1" sz="1400">
              <a:solidFill>
                <a:schemeClr val="lt1"/>
              </a:solidFill>
            </a:endParaRPr>
          </a:p>
        </p:txBody>
      </p:sp>
      <p:sp>
        <p:nvSpPr>
          <p:cNvPr id="211" name="Google Shape;211;p12"/>
          <p:cNvSpPr/>
          <p:nvPr/>
        </p:nvSpPr>
        <p:spPr>
          <a:xfrm>
            <a:off x="3818600" y="3148100"/>
            <a:ext cx="886500" cy="141600"/>
          </a:xfrm>
          <a:prstGeom prst="roundRect">
            <a:avLst>
              <a:gd fmla="val 16667" name="adj"/>
            </a:avLst>
          </a:prstGeom>
          <a:solidFill>
            <a:schemeClr val="lt2"/>
          </a:solidFill>
          <a:ln cap="flat" cmpd="sng" w="7150">
            <a:solidFill>
              <a:schemeClr val="accent4"/>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rPr b="1" lang="en-US" sz="600">
                <a:solidFill>
                  <a:schemeClr val="dk1"/>
                </a:solidFill>
              </a:rPr>
              <a:t>Embedding Model</a:t>
            </a:r>
            <a:endParaRPr b="1" sz="600">
              <a:solidFill>
                <a:schemeClr val="dk1"/>
              </a:solidFill>
            </a:endParaRPr>
          </a:p>
        </p:txBody>
      </p:sp>
      <p:pic>
        <p:nvPicPr>
          <p:cNvPr id="212" name="Google Shape;212;p12"/>
          <p:cNvPicPr preferRelativeResize="0"/>
          <p:nvPr/>
        </p:nvPicPr>
        <p:blipFill rotWithShape="1">
          <a:blip r:embed="rId7">
            <a:alphaModFix/>
          </a:blip>
          <a:srcRect b="24879" l="431" r="-581" t="22943"/>
          <a:stretch/>
        </p:blipFill>
        <p:spPr>
          <a:xfrm>
            <a:off x="5851839" y="2803396"/>
            <a:ext cx="1258512" cy="381640"/>
          </a:xfrm>
          <a:prstGeom prst="rect">
            <a:avLst/>
          </a:prstGeom>
          <a:noFill/>
          <a:ln cap="flat" cmpd="sng" w="9525">
            <a:solidFill>
              <a:srgbClr val="000000"/>
            </a:solidFill>
            <a:prstDash val="dash"/>
            <a:round/>
            <a:headEnd len="sm" w="sm" type="none"/>
            <a:tailEnd len="sm" w="sm" type="none"/>
          </a:ln>
        </p:spPr>
      </p:pic>
      <p:sp>
        <p:nvSpPr>
          <p:cNvPr id="213" name="Google Shape;213;p12"/>
          <p:cNvSpPr txBox="1"/>
          <p:nvPr/>
        </p:nvSpPr>
        <p:spPr>
          <a:xfrm>
            <a:off x="5806991" y="1445989"/>
            <a:ext cx="1348200" cy="623400"/>
          </a:xfrm>
          <a:prstGeom prst="rect">
            <a:avLst/>
          </a:prstGeom>
          <a:noFill/>
          <a:ln cap="flat" cmpd="sng" w="9525">
            <a:solidFill>
              <a:srgbClr val="000000"/>
            </a:solidFill>
            <a:prstDash val="dash"/>
            <a:round/>
            <a:headEnd len="sm" w="sm" type="none"/>
            <a:tailEnd len="sm" w="sm" type="none"/>
          </a:ln>
        </p:spPr>
        <p:txBody>
          <a:bodyPr anchorCtr="0" anchor="t" bIns="34275" lIns="68575" spcFirstLastPara="1" rIns="68575" wrap="square" tIns="34275">
            <a:spAutoFit/>
          </a:bodyPr>
          <a:lstStyle/>
          <a:p>
            <a:pPr indent="0" lvl="0" marL="0" marR="0" rtl="0" algn="l">
              <a:spcBef>
                <a:spcPts val="0"/>
              </a:spcBef>
              <a:spcAft>
                <a:spcPts val="0"/>
              </a:spcAft>
              <a:buNone/>
            </a:pPr>
            <a:r>
              <a:rPr i="1" lang="en-US" sz="600">
                <a:solidFill>
                  <a:schemeClr val="dk1"/>
                </a:solidFill>
                <a:latin typeface="Poppins"/>
                <a:ea typeface="Poppins"/>
                <a:cs typeface="Poppins"/>
                <a:sym typeface="Poppins"/>
              </a:rPr>
              <a:t>"We find that retrieval-augmented generation significantly reduces hallucin…all Questions benchmark when using contriver-based retrieval."</a:t>
            </a:r>
            <a:endParaRPr sz="600">
              <a:solidFill>
                <a:schemeClr val="dk1"/>
              </a:solidFill>
              <a:latin typeface="Arial"/>
              <a:ea typeface="Arial"/>
              <a:cs typeface="Arial"/>
              <a:sym typeface="Arial"/>
            </a:endParaRPr>
          </a:p>
        </p:txBody>
      </p:sp>
      <p:sp>
        <p:nvSpPr>
          <p:cNvPr id="214" name="Google Shape;214;p12"/>
          <p:cNvSpPr txBox="1"/>
          <p:nvPr/>
        </p:nvSpPr>
        <p:spPr>
          <a:xfrm>
            <a:off x="5843575" y="2170900"/>
            <a:ext cx="1298700" cy="531000"/>
          </a:xfrm>
          <a:prstGeom prst="rect">
            <a:avLst/>
          </a:prstGeom>
          <a:noFill/>
          <a:ln cap="flat" cmpd="sng" w="9525">
            <a:solidFill>
              <a:srgbClr val="000000"/>
            </a:solidFill>
            <a:prstDash val="dash"/>
            <a:round/>
            <a:headEnd len="sm" w="sm" type="none"/>
            <a:tailEnd len="sm" w="sm" type="none"/>
          </a:ln>
        </p:spPr>
        <p:txBody>
          <a:bodyPr anchorCtr="0" anchor="t" bIns="34275" lIns="68575" spcFirstLastPara="1" rIns="68575" wrap="square" tIns="34275">
            <a:spAutoFit/>
          </a:bodyPr>
          <a:lstStyle/>
          <a:p>
            <a:pPr indent="0" lvl="0" marL="0" marR="0" rtl="0" algn="l">
              <a:spcBef>
                <a:spcPts val="0"/>
              </a:spcBef>
              <a:spcAft>
                <a:spcPts val="0"/>
              </a:spcAft>
              <a:buNone/>
            </a:pPr>
            <a:r>
              <a:rPr i="1" lang="en-US" sz="500">
                <a:solidFill>
                  <a:schemeClr val="dk1"/>
                </a:solidFill>
                <a:latin typeface="Poppins"/>
                <a:ea typeface="Poppins"/>
                <a:cs typeface="Poppins"/>
                <a:sym typeface="Poppins"/>
              </a:rPr>
              <a:t>{  "</a:t>
            </a:r>
            <a:r>
              <a:rPr i="1" lang="en-US" sz="500">
                <a:solidFill>
                  <a:srgbClr val="C00000"/>
                </a:solidFill>
                <a:latin typeface="Poppins"/>
                <a:ea typeface="Poppins"/>
                <a:cs typeface="Poppins"/>
                <a:sym typeface="Poppins"/>
              </a:rPr>
              <a:t>paper_id</a:t>
            </a:r>
            <a:r>
              <a:rPr i="1" lang="en-US" sz="500">
                <a:solidFill>
                  <a:schemeClr val="dk1"/>
                </a:solidFill>
                <a:latin typeface="Poppins"/>
                <a:ea typeface="Poppins"/>
                <a:cs typeface="Poppins"/>
                <a:sym typeface="Poppins"/>
              </a:rPr>
              <a:t>": "</a:t>
            </a:r>
            <a:r>
              <a:rPr i="1" lang="en-US" sz="500">
                <a:solidFill>
                  <a:srgbClr val="6AA84F"/>
                </a:solidFill>
                <a:latin typeface="Poppins"/>
                <a:ea typeface="Poppins"/>
                <a:cs typeface="Poppins"/>
                <a:sym typeface="Poppins"/>
              </a:rPr>
              <a:t>2312.10997</a:t>
            </a:r>
            <a:r>
              <a:rPr i="1" lang="en-US" sz="500">
                <a:solidFill>
                  <a:schemeClr val="dk1"/>
                </a:solidFill>
                <a:latin typeface="Poppins"/>
                <a:ea typeface="Poppins"/>
                <a:cs typeface="Poppins"/>
                <a:sym typeface="Poppins"/>
              </a:rPr>
              <a:t>",  "</a:t>
            </a:r>
            <a:r>
              <a:rPr i="1" lang="en-US" sz="500">
                <a:solidFill>
                  <a:srgbClr val="C00000"/>
                </a:solidFill>
                <a:latin typeface="Poppins"/>
                <a:ea typeface="Poppins"/>
                <a:cs typeface="Poppins"/>
                <a:sym typeface="Poppins"/>
              </a:rPr>
              <a:t>title</a:t>
            </a:r>
            <a:r>
              <a:rPr i="1" lang="en-US" sz="500">
                <a:solidFill>
                  <a:schemeClr val="dk1"/>
                </a:solidFill>
                <a:latin typeface="Poppins"/>
                <a:ea typeface="Poppins"/>
                <a:cs typeface="Poppins"/>
                <a:sym typeface="Poppins"/>
              </a:rPr>
              <a:t>": "</a:t>
            </a:r>
            <a:r>
              <a:rPr i="1" lang="en-US" sz="500">
                <a:solidFill>
                  <a:srgbClr val="6AA84F"/>
                </a:solidFill>
                <a:latin typeface="Poppins"/>
                <a:ea typeface="Poppins"/>
                <a:cs typeface="Poppins"/>
                <a:sym typeface="Poppins"/>
              </a:rPr>
              <a:t>Benchmarking RAG for Factual Consistency</a:t>
            </a:r>
            <a:r>
              <a:rPr i="1" lang="en-US" sz="500">
                <a:solidFill>
                  <a:schemeClr val="dk1"/>
                </a:solidFill>
                <a:latin typeface="Poppins"/>
                <a:ea typeface="Poppins"/>
                <a:cs typeface="Poppins"/>
                <a:sym typeface="Poppins"/>
              </a:rPr>
              <a:t>",  "</a:t>
            </a:r>
            <a:r>
              <a:rPr i="1" lang="en-US" sz="500">
                <a:solidFill>
                  <a:srgbClr val="C00000"/>
                </a:solidFill>
                <a:latin typeface="Poppins"/>
                <a:ea typeface="Poppins"/>
                <a:cs typeface="Poppins"/>
                <a:sym typeface="Poppins"/>
              </a:rPr>
              <a:t>authors</a:t>
            </a:r>
            <a:r>
              <a:rPr i="1" lang="en-US" sz="500">
                <a:solidFill>
                  <a:schemeClr val="dk1"/>
                </a:solidFill>
                <a:latin typeface="Poppins"/>
                <a:ea typeface="Poppins"/>
                <a:cs typeface="Poppins"/>
                <a:sym typeface="Poppins"/>
              </a:rPr>
              <a:t>": ["</a:t>
            </a:r>
            <a:r>
              <a:rPr i="1" lang="en-US" sz="500">
                <a:solidFill>
                  <a:srgbClr val="6AA84F"/>
                </a:solidFill>
                <a:latin typeface="Poppins"/>
                <a:ea typeface="Poppins"/>
                <a:cs typeface="Poppins"/>
                <a:sym typeface="Poppins"/>
              </a:rPr>
              <a:t>Chen, Wei", "Patel, Anika", "Yamamoto, Kenji"</a:t>
            </a:r>
            <a:r>
              <a:rPr i="1" lang="en-US" sz="500">
                <a:solidFill>
                  <a:schemeClr val="dk1"/>
                </a:solidFill>
                <a:latin typeface="Poppins"/>
                <a:ea typeface="Poppins"/>
                <a:cs typeface="Poppins"/>
                <a:sym typeface="Poppins"/>
              </a:rPr>
              <a:t>],  "</a:t>
            </a:r>
            <a:r>
              <a:rPr i="1" lang="en-US" sz="500">
                <a:solidFill>
                  <a:srgbClr val="C00000"/>
                </a:solidFill>
                <a:latin typeface="Poppins"/>
                <a:ea typeface="Poppins"/>
                <a:cs typeface="Poppins"/>
                <a:sym typeface="Poppins"/>
              </a:rPr>
              <a:t>section</a:t>
            </a:r>
            <a:r>
              <a:rPr i="1" lang="en-US" sz="500">
                <a:solidFill>
                  <a:schemeClr val="dk1"/>
                </a:solidFill>
                <a:latin typeface="Poppins"/>
                <a:ea typeface="Poppins"/>
                <a:cs typeface="Poppins"/>
                <a:sym typeface="Poppins"/>
              </a:rPr>
              <a:t>": "</a:t>
            </a:r>
            <a:r>
              <a:rPr i="1" lang="en-US" sz="500">
                <a:solidFill>
                  <a:srgbClr val="6AA84F"/>
                </a:solidFill>
                <a:latin typeface="Poppins"/>
                <a:ea typeface="Poppins"/>
                <a:cs typeface="Poppins"/>
                <a:sym typeface="Poppins"/>
              </a:rPr>
              <a:t>Results</a:t>
            </a:r>
            <a:r>
              <a:rPr i="1" lang="en-US" sz="500">
                <a:solidFill>
                  <a:schemeClr val="dk1"/>
                </a:solidFill>
                <a:latin typeface="Poppins"/>
                <a:ea typeface="Poppins"/>
                <a:cs typeface="Poppins"/>
                <a:sym typeface="Poppins"/>
              </a:rPr>
              <a:t>",  "</a:t>
            </a:r>
            <a:r>
              <a:rPr i="1" lang="en-US" sz="500">
                <a:solidFill>
                  <a:srgbClr val="C00000"/>
                </a:solidFill>
                <a:latin typeface="Poppins"/>
                <a:ea typeface="Poppins"/>
                <a:cs typeface="Poppins"/>
                <a:sym typeface="Poppins"/>
              </a:rPr>
              <a:t>page</a:t>
            </a:r>
            <a:r>
              <a:rPr i="1" lang="en-US" sz="500">
                <a:solidFill>
                  <a:schemeClr val="dk1"/>
                </a:solidFill>
                <a:latin typeface="Poppins"/>
                <a:ea typeface="Poppins"/>
                <a:cs typeface="Poppins"/>
                <a:sym typeface="Poppins"/>
              </a:rPr>
              <a:t>": </a:t>
            </a:r>
            <a:r>
              <a:rPr i="1" lang="en-US" sz="500">
                <a:solidFill>
                  <a:srgbClr val="6AA84F"/>
                </a:solidFill>
                <a:latin typeface="Poppins"/>
                <a:ea typeface="Poppins"/>
                <a:cs typeface="Poppins"/>
                <a:sym typeface="Poppins"/>
              </a:rPr>
              <a:t>7</a:t>
            </a:r>
            <a:r>
              <a:rPr i="1" lang="en-US" sz="500">
                <a:solidFill>
                  <a:schemeClr val="dk1"/>
                </a:solidFill>
                <a:latin typeface="Poppins"/>
                <a:ea typeface="Poppins"/>
                <a:cs typeface="Poppins"/>
                <a:sym typeface="Poppins"/>
              </a:rPr>
              <a:t>,  "</a:t>
            </a:r>
            <a:r>
              <a:rPr i="1" lang="en-US" sz="500">
                <a:solidFill>
                  <a:srgbClr val="C00000"/>
                </a:solidFill>
                <a:latin typeface="Poppins"/>
                <a:ea typeface="Poppins"/>
                <a:cs typeface="Poppins"/>
                <a:sym typeface="Poppins"/>
              </a:rPr>
              <a:t>chunk_index</a:t>
            </a:r>
            <a:r>
              <a:rPr i="1" lang="en-US" sz="500">
                <a:solidFill>
                  <a:schemeClr val="dk1"/>
                </a:solidFill>
                <a:latin typeface="Poppins"/>
                <a:ea typeface="Poppins"/>
                <a:cs typeface="Poppins"/>
                <a:sym typeface="Poppins"/>
              </a:rPr>
              <a:t>": </a:t>
            </a:r>
            <a:r>
              <a:rPr i="1" lang="en-US" sz="500">
                <a:solidFill>
                  <a:srgbClr val="6AA84F"/>
                </a:solidFill>
                <a:latin typeface="Poppins"/>
                <a:ea typeface="Poppins"/>
                <a:cs typeface="Poppins"/>
                <a:sym typeface="Poppins"/>
              </a:rPr>
              <a:t>42</a:t>
            </a:r>
            <a:r>
              <a:rPr i="1" lang="en-US" sz="500">
                <a:solidFill>
                  <a:schemeClr val="dk1"/>
                </a:solidFill>
                <a:latin typeface="Poppins"/>
                <a:ea typeface="Poppins"/>
                <a:cs typeface="Poppins"/>
                <a:sym typeface="Poppins"/>
              </a:rPr>
              <a:t>}</a:t>
            </a:r>
            <a:endParaRPr sz="500">
              <a:solidFill>
                <a:schemeClr val="dk1"/>
              </a:solidFill>
              <a:latin typeface="Arial"/>
              <a:ea typeface="Arial"/>
              <a:cs typeface="Arial"/>
              <a:sym typeface="Arial"/>
            </a:endParaRPr>
          </a:p>
        </p:txBody>
      </p:sp>
      <p:cxnSp>
        <p:nvCxnSpPr>
          <p:cNvPr id="215" name="Google Shape;215;p12"/>
          <p:cNvCxnSpPr>
            <a:stCxn id="208" idx="3"/>
            <a:endCxn id="212" idx="1"/>
          </p:cNvCxnSpPr>
          <p:nvPr/>
        </p:nvCxnSpPr>
        <p:spPr>
          <a:xfrm>
            <a:off x="4447255" y="2982112"/>
            <a:ext cx="1404600" cy="12000"/>
          </a:xfrm>
          <a:prstGeom prst="bentConnector3">
            <a:avLst>
              <a:gd fmla="val 49999" name="adj1"/>
            </a:avLst>
          </a:prstGeom>
          <a:noFill/>
          <a:ln cap="flat" cmpd="sng" w="19050">
            <a:solidFill>
              <a:srgbClr val="F1B13F"/>
            </a:solidFill>
            <a:prstDash val="dot"/>
            <a:round/>
            <a:headEnd len="sm" w="sm" type="none"/>
            <a:tailEnd len="med" w="med" type="triangle"/>
          </a:ln>
        </p:spPr>
      </p:cxnSp>
      <p:cxnSp>
        <p:nvCxnSpPr>
          <p:cNvPr id="216" name="Google Shape;216;p12"/>
          <p:cNvCxnSpPr>
            <a:stCxn id="204" idx="3"/>
            <a:endCxn id="213" idx="1"/>
          </p:cNvCxnSpPr>
          <p:nvPr/>
        </p:nvCxnSpPr>
        <p:spPr>
          <a:xfrm>
            <a:off x="4506429" y="1716087"/>
            <a:ext cx="1300500" cy="41700"/>
          </a:xfrm>
          <a:prstGeom prst="curvedConnector3">
            <a:avLst>
              <a:gd fmla="val 50002" name="adj1"/>
            </a:avLst>
          </a:prstGeom>
          <a:noFill/>
          <a:ln cap="flat" cmpd="sng" w="19050">
            <a:solidFill>
              <a:srgbClr val="F1B13F"/>
            </a:solidFill>
            <a:prstDash val="dot"/>
            <a:round/>
            <a:headEnd len="sm" w="sm" type="none"/>
            <a:tailEnd len="med" w="med" type="triangle"/>
          </a:ln>
        </p:spPr>
      </p:cxnSp>
      <p:cxnSp>
        <p:nvCxnSpPr>
          <p:cNvPr id="217" name="Google Shape;217;p12"/>
          <p:cNvCxnSpPr>
            <a:stCxn id="204" idx="3"/>
            <a:endCxn id="214" idx="1"/>
          </p:cNvCxnSpPr>
          <p:nvPr/>
        </p:nvCxnSpPr>
        <p:spPr>
          <a:xfrm>
            <a:off x="4506429" y="1716087"/>
            <a:ext cx="1337100" cy="720300"/>
          </a:xfrm>
          <a:prstGeom prst="curvedConnector3">
            <a:avLst>
              <a:gd fmla="val 50002" name="adj1"/>
            </a:avLst>
          </a:prstGeom>
          <a:noFill/>
          <a:ln cap="flat" cmpd="sng" w="19050">
            <a:solidFill>
              <a:srgbClr val="F1B13F"/>
            </a:solidFill>
            <a:prstDash val="dot"/>
            <a:round/>
            <a:headEnd len="sm" w="sm" type="none"/>
            <a:tailEnd len="med" w="med" type="triangle"/>
          </a:ln>
        </p:spPr>
      </p:cxnSp>
      <p:sp>
        <p:nvSpPr>
          <p:cNvPr id="218" name="Google Shape;218;p12"/>
          <p:cNvSpPr txBox="1"/>
          <p:nvPr/>
        </p:nvSpPr>
        <p:spPr>
          <a:xfrm>
            <a:off x="5830709" y="3241954"/>
            <a:ext cx="1312800" cy="684900"/>
          </a:xfrm>
          <a:prstGeom prst="rect">
            <a:avLst/>
          </a:prstGeom>
          <a:noFill/>
          <a:ln cap="flat" cmpd="sng" w="9525">
            <a:solidFill>
              <a:srgbClr val="000000"/>
            </a:solidFill>
            <a:prstDash val="dash"/>
            <a:round/>
            <a:headEnd len="sm" w="sm" type="none"/>
            <a:tailEnd len="sm" w="sm" type="none"/>
          </a:ln>
        </p:spPr>
        <p:txBody>
          <a:bodyPr anchorCtr="0" anchor="t" bIns="34275" lIns="68575" spcFirstLastPara="1" rIns="68575" wrap="square" tIns="34275">
            <a:spAutoFit/>
          </a:bodyPr>
          <a:lstStyle/>
          <a:p>
            <a:pPr indent="0" lvl="0" marL="0" marR="0" rtl="0" algn="l">
              <a:spcBef>
                <a:spcPts val="0"/>
              </a:spcBef>
              <a:spcAft>
                <a:spcPts val="0"/>
              </a:spcAft>
              <a:buNone/>
            </a:pPr>
            <a:r>
              <a:rPr lang="en-US" sz="500">
                <a:solidFill>
                  <a:schemeClr val="dk1"/>
                </a:solidFill>
                <a:latin typeface="Arial"/>
                <a:ea typeface="Arial"/>
                <a:cs typeface="Arial"/>
                <a:sym typeface="Arial"/>
              </a:rPr>
              <a:t>(:Paper {paper_id: "2312.10997", title: "Benchmarking RAG for Factual Consistency"})</a:t>
            </a:r>
            <a:endParaRPr sz="1400">
              <a:solidFill>
                <a:schemeClr val="dk1"/>
              </a:solidFill>
              <a:latin typeface="Arial"/>
              <a:ea typeface="Arial"/>
              <a:cs typeface="Arial"/>
              <a:sym typeface="Arial"/>
            </a:endParaRPr>
          </a:p>
          <a:p>
            <a:pPr indent="0" lvl="0" marL="0" marR="0" rtl="0" algn="l">
              <a:spcBef>
                <a:spcPts val="0"/>
              </a:spcBef>
              <a:spcAft>
                <a:spcPts val="0"/>
              </a:spcAft>
              <a:buNone/>
            </a:pPr>
            <a:r>
              <a:rPr lang="en-US" sz="500">
                <a:solidFill>
                  <a:schemeClr val="dk1"/>
                </a:solidFill>
                <a:latin typeface="Arial"/>
                <a:ea typeface="Arial"/>
                <a:cs typeface="Arial"/>
                <a:sym typeface="Arial"/>
              </a:rPr>
              <a:t>  -[:HAS_SECTION]→ (:Section {name: "Results"})</a:t>
            </a:r>
            <a:endParaRPr sz="1400">
              <a:solidFill>
                <a:schemeClr val="dk1"/>
              </a:solidFill>
              <a:latin typeface="Arial"/>
              <a:ea typeface="Arial"/>
              <a:cs typeface="Arial"/>
              <a:sym typeface="Arial"/>
            </a:endParaRPr>
          </a:p>
          <a:p>
            <a:pPr indent="0" lvl="0" marL="0" marR="0" rtl="0" algn="l">
              <a:spcBef>
                <a:spcPts val="0"/>
              </a:spcBef>
              <a:spcAft>
                <a:spcPts val="0"/>
              </a:spcAft>
              <a:buNone/>
            </a:pPr>
            <a:r>
              <a:rPr lang="en-US" sz="500">
                <a:solidFill>
                  <a:schemeClr val="dk1"/>
                </a:solidFill>
                <a:latin typeface="Arial"/>
                <a:ea typeface="Arial"/>
                <a:cs typeface="Arial"/>
                <a:sym typeface="Arial"/>
              </a:rPr>
              <a:t>    -[:CONTAINS_CHUNK]→ (:Chunk D_BY]→ (:Author {name: "Yamamoto, Kenji"})</a:t>
            </a:r>
            <a:endParaRPr sz="1400">
              <a:solidFill>
                <a:schemeClr val="dk1"/>
              </a:solidFill>
              <a:latin typeface="Arial"/>
              <a:ea typeface="Arial"/>
              <a:cs typeface="Arial"/>
              <a:sym typeface="Arial"/>
            </a:endParaRPr>
          </a:p>
        </p:txBody>
      </p:sp>
      <p:sp>
        <p:nvSpPr>
          <p:cNvPr id="219" name="Google Shape;219;p12"/>
          <p:cNvSpPr/>
          <p:nvPr/>
        </p:nvSpPr>
        <p:spPr>
          <a:xfrm>
            <a:off x="406823" y="2778088"/>
            <a:ext cx="886500" cy="141600"/>
          </a:xfrm>
          <a:prstGeom prst="roundRect">
            <a:avLst>
              <a:gd fmla="val 16667" name="adj"/>
            </a:avLst>
          </a:prstGeom>
          <a:solidFill>
            <a:schemeClr val="lt2"/>
          </a:solidFill>
          <a:ln cap="flat" cmpd="sng" w="7150">
            <a:solidFill>
              <a:schemeClr val="accent4"/>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US" sz="800">
                <a:solidFill>
                  <a:schemeClr val="dk1"/>
                </a:solidFill>
                <a:latin typeface="Arial"/>
                <a:ea typeface="Arial"/>
                <a:cs typeface="Arial"/>
                <a:sym typeface="Arial"/>
              </a:rPr>
              <a:t>Data Sources</a:t>
            </a:r>
            <a:endParaRPr sz="1100"/>
          </a:p>
        </p:txBody>
      </p:sp>
      <p:sp>
        <p:nvSpPr>
          <p:cNvPr id="207" name="Google Shape;207;p12"/>
          <p:cNvSpPr/>
          <p:nvPr/>
        </p:nvSpPr>
        <p:spPr>
          <a:xfrm>
            <a:off x="1994159" y="1783025"/>
            <a:ext cx="685800" cy="141600"/>
          </a:xfrm>
          <a:prstGeom prst="roundRect">
            <a:avLst>
              <a:gd fmla="val 16667" name="adj"/>
            </a:avLst>
          </a:prstGeom>
          <a:solidFill>
            <a:schemeClr val="lt2"/>
          </a:solidFill>
          <a:ln cap="flat" cmpd="sng" w="7150">
            <a:solidFill>
              <a:schemeClr val="accent4"/>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US" sz="700">
                <a:solidFill>
                  <a:schemeClr val="dk1"/>
                </a:solidFill>
              </a:rPr>
              <a:t>Data Object</a:t>
            </a:r>
            <a:endParaRPr b="1" sz="700"/>
          </a:p>
        </p:txBody>
      </p:sp>
      <p:sp>
        <p:nvSpPr>
          <p:cNvPr id="220" name="Google Shape;220;p12"/>
          <p:cNvSpPr/>
          <p:nvPr/>
        </p:nvSpPr>
        <p:spPr>
          <a:xfrm>
            <a:off x="1994159" y="2268325"/>
            <a:ext cx="685800" cy="141600"/>
          </a:xfrm>
          <a:prstGeom prst="roundRect">
            <a:avLst>
              <a:gd fmla="val 16667" name="adj"/>
            </a:avLst>
          </a:prstGeom>
          <a:solidFill>
            <a:schemeClr val="lt2"/>
          </a:solidFill>
          <a:ln cap="flat" cmpd="sng" w="7150">
            <a:solidFill>
              <a:srgbClr val="C0000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US" sz="700">
                <a:solidFill>
                  <a:schemeClr val="dk1"/>
                </a:solidFill>
              </a:rPr>
              <a:t>Chunking</a:t>
            </a:r>
            <a:endParaRPr sz="700"/>
          </a:p>
        </p:txBody>
      </p:sp>
      <p:sp>
        <p:nvSpPr>
          <p:cNvPr id="221" name="Google Shape;221;p12"/>
          <p:cNvSpPr/>
          <p:nvPr/>
        </p:nvSpPr>
        <p:spPr>
          <a:xfrm>
            <a:off x="1876258" y="2433226"/>
            <a:ext cx="921600" cy="141600"/>
          </a:xfrm>
          <a:prstGeom prst="roundRect">
            <a:avLst>
              <a:gd fmla="val 16667" name="adj"/>
            </a:avLst>
          </a:prstGeom>
          <a:solidFill>
            <a:schemeClr val="lt2"/>
          </a:solidFill>
          <a:ln cap="flat" cmpd="sng" w="7150">
            <a:solidFill>
              <a:srgbClr val="C0000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US" sz="700">
                <a:solidFill>
                  <a:schemeClr val="dk1"/>
                </a:solidFill>
              </a:rPr>
              <a:t>Data Deduplication</a:t>
            </a:r>
            <a:endParaRPr sz="700"/>
          </a:p>
        </p:txBody>
      </p:sp>
      <p:sp>
        <p:nvSpPr>
          <p:cNvPr id="222" name="Google Shape;222;p12"/>
          <p:cNvSpPr/>
          <p:nvPr/>
        </p:nvSpPr>
        <p:spPr>
          <a:xfrm>
            <a:off x="1876258" y="2615615"/>
            <a:ext cx="921600" cy="141600"/>
          </a:xfrm>
          <a:prstGeom prst="roundRect">
            <a:avLst>
              <a:gd fmla="val 16667" name="adj"/>
            </a:avLst>
          </a:prstGeom>
          <a:solidFill>
            <a:schemeClr val="lt2"/>
          </a:solidFill>
          <a:ln cap="flat" cmpd="sng" w="7150">
            <a:solidFill>
              <a:srgbClr val="C0000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US" sz="700">
                <a:solidFill>
                  <a:schemeClr val="dk1"/>
                </a:solidFill>
              </a:rPr>
              <a:t>Text Normalization</a:t>
            </a:r>
            <a:endParaRPr sz="700"/>
          </a:p>
        </p:txBody>
      </p:sp>
      <p:sp>
        <p:nvSpPr>
          <p:cNvPr id="223" name="Google Shape;223;p12"/>
          <p:cNvSpPr/>
          <p:nvPr/>
        </p:nvSpPr>
        <p:spPr>
          <a:xfrm>
            <a:off x="1876258" y="2789265"/>
            <a:ext cx="921600" cy="141600"/>
          </a:xfrm>
          <a:prstGeom prst="roundRect">
            <a:avLst>
              <a:gd fmla="val 16667" name="adj"/>
            </a:avLst>
          </a:prstGeom>
          <a:solidFill>
            <a:schemeClr val="lt2"/>
          </a:solidFill>
          <a:ln cap="flat" cmpd="sng" w="7150">
            <a:solidFill>
              <a:srgbClr val="C0000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US" sz="700">
                <a:solidFill>
                  <a:schemeClr val="dk1"/>
                </a:solidFill>
              </a:rPr>
              <a:t>Entity extraction</a:t>
            </a:r>
            <a:endParaRPr sz="700"/>
          </a:p>
        </p:txBody>
      </p:sp>
      <p:sp>
        <p:nvSpPr>
          <p:cNvPr id="224" name="Google Shape;224;p12"/>
          <p:cNvSpPr/>
          <p:nvPr/>
        </p:nvSpPr>
        <p:spPr>
          <a:xfrm>
            <a:off x="2285304" y="3326006"/>
            <a:ext cx="21900" cy="23100"/>
          </a:xfrm>
          <a:prstGeom prst="ellipse">
            <a:avLst/>
          </a:prstGeom>
          <a:solidFill>
            <a:schemeClr val="accent3"/>
          </a:solidFill>
          <a:ln cap="flat" cmpd="sng" w="7525">
            <a:solidFill>
              <a:schemeClr val="dk2"/>
            </a:solidFill>
            <a:prstDash val="solid"/>
            <a:round/>
            <a:headEnd len="sm" w="sm" type="none"/>
            <a:tailEnd len="sm" w="sm" type="none"/>
          </a:ln>
        </p:spPr>
        <p:txBody>
          <a:bodyPr anchorCtr="0" anchor="ctr" bIns="72150" lIns="72150" spcFirstLastPara="1" rIns="72150" wrap="square" tIns="72150">
            <a:noAutofit/>
          </a:bodyPr>
          <a:lstStyle/>
          <a:p>
            <a:pPr indent="0" lvl="0" marL="0" rtl="0" algn="ctr">
              <a:spcBef>
                <a:spcPts val="0"/>
              </a:spcBef>
              <a:spcAft>
                <a:spcPts val="0"/>
              </a:spcAft>
              <a:buNone/>
            </a:pPr>
            <a:r>
              <a:t/>
            </a:r>
            <a:endParaRPr sz="1105"/>
          </a:p>
        </p:txBody>
      </p:sp>
      <p:sp>
        <p:nvSpPr>
          <p:cNvPr id="225" name="Google Shape;225;p12"/>
          <p:cNvSpPr/>
          <p:nvPr/>
        </p:nvSpPr>
        <p:spPr>
          <a:xfrm>
            <a:off x="2285304" y="3385203"/>
            <a:ext cx="21900" cy="23100"/>
          </a:xfrm>
          <a:prstGeom prst="ellipse">
            <a:avLst/>
          </a:prstGeom>
          <a:solidFill>
            <a:schemeClr val="accent3"/>
          </a:solidFill>
          <a:ln cap="flat" cmpd="sng" w="7525">
            <a:solidFill>
              <a:schemeClr val="dk2"/>
            </a:solidFill>
            <a:prstDash val="solid"/>
            <a:round/>
            <a:headEnd len="sm" w="sm" type="none"/>
            <a:tailEnd len="sm" w="sm" type="none"/>
          </a:ln>
        </p:spPr>
        <p:txBody>
          <a:bodyPr anchorCtr="0" anchor="ctr" bIns="72150" lIns="72150" spcFirstLastPara="1" rIns="72150" wrap="square" tIns="72150">
            <a:noAutofit/>
          </a:bodyPr>
          <a:lstStyle/>
          <a:p>
            <a:pPr indent="0" lvl="0" marL="0" rtl="0" algn="ctr">
              <a:spcBef>
                <a:spcPts val="0"/>
              </a:spcBef>
              <a:spcAft>
                <a:spcPts val="0"/>
              </a:spcAft>
              <a:buNone/>
            </a:pPr>
            <a:r>
              <a:t/>
            </a:r>
            <a:endParaRPr sz="1105"/>
          </a:p>
        </p:txBody>
      </p:sp>
      <p:sp>
        <p:nvSpPr>
          <p:cNvPr id="226" name="Google Shape;226;p12"/>
          <p:cNvSpPr/>
          <p:nvPr/>
        </p:nvSpPr>
        <p:spPr>
          <a:xfrm>
            <a:off x="2285304" y="3447053"/>
            <a:ext cx="21900" cy="23100"/>
          </a:xfrm>
          <a:prstGeom prst="ellipse">
            <a:avLst/>
          </a:prstGeom>
          <a:solidFill>
            <a:schemeClr val="accent3"/>
          </a:solidFill>
          <a:ln cap="flat" cmpd="sng" w="7525">
            <a:solidFill>
              <a:schemeClr val="dk2"/>
            </a:solidFill>
            <a:prstDash val="solid"/>
            <a:round/>
            <a:headEnd len="sm" w="sm" type="none"/>
            <a:tailEnd len="sm" w="sm" type="none"/>
          </a:ln>
        </p:spPr>
        <p:txBody>
          <a:bodyPr anchorCtr="0" anchor="ctr" bIns="72150" lIns="72150" spcFirstLastPara="1" rIns="72150" wrap="square" tIns="72150">
            <a:noAutofit/>
          </a:bodyPr>
          <a:lstStyle/>
          <a:p>
            <a:pPr indent="0" lvl="0" marL="0" rtl="0" algn="ctr">
              <a:spcBef>
                <a:spcPts val="0"/>
              </a:spcBef>
              <a:spcAft>
                <a:spcPts val="0"/>
              </a:spcAft>
              <a:buNone/>
            </a:pPr>
            <a:r>
              <a:t/>
            </a:r>
            <a:endParaRPr sz="1105"/>
          </a:p>
        </p:txBody>
      </p:sp>
      <p:sp>
        <p:nvSpPr>
          <p:cNvPr id="227" name="Google Shape;227;p12"/>
          <p:cNvSpPr/>
          <p:nvPr/>
        </p:nvSpPr>
        <p:spPr>
          <a:xfrm>
            <a:off x="3693650" y="2175775"/>
            <a:ext cx="1127100" cy="346200"/>
          </a:xfrm>
          <a:prstGeom prst="roundRect">
            <a:avLst>
              <a:gd fmla="val 16667" name="adj"/>
            </a:avLst>
          </a:prstGeom>
          <a:solidFill>
            <a:srgbClr val="C2D4D4"/>
          </a:solid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rPr b="1" lang="en-US" sz="600">
                <a:solidFill>
                  <a:srgbClr val="1E3224"/>
                </a:solidFill>
              </a:rPr>
              <a:t>Chunks passed into an embedding model. </a:t>
            </a:r>
            <a:endParaRPr b="1" sz="600">
              <a:solidFill>
                <a:srgbClr val="1E3224"/>
              </a:solidFill>
            </a:endParaRPr>
          </a:p>
          <a:p>
            <a:pPr indent="0" lvl="0" marL="0" marR="0" rtl="0" algn="ctr">
              <a:lnSpc>
                <a:spcPct val="100000"/>
              </a:lnSpc>
              <a:spcBef>
                <a:spcPts val="0"/>
              </a:spcBef>
              <a:spcAft>
                <a:spcPts val="0"/>
              </a:spcAft>
              <a:buNone/>
            </a:pPr>
            <a:r>
              <a:rPr b="1" lang="en-US" sz="600">
                <a:solidFill>
                  <a:srgbClr val="1E3224"/>
                </a:solidFill>
              </a:rPr>
              <a:t>Embedding Generation</a:t>
            </a:r>
            <a:endParaRPr b="1" sz="600">
              <a:solidFill>
                <a:srgbClr val="1E3224"/>
              </a:solidFill>
            </a:endParaRPr>
          </a:p>
        </p:txBody>
      </p:sp>
      <p:cxnSp>
        <p:nvCxnSpPr>
          <p:cNvPr id="228" name="Google Shape;228;p12"/>
          <p:cNvCxnSpPr>
            <a:stCxn id="204" idx="3"/>
            <a:endCxn id="218" idx="1"/>
          </p:cNvCxnSpPr>
          <p:nvPr/>
        </p:nvCxnSpPr>
        <p:spPr>
          <a:xfrm>
            <a:off x="4506429" y="1716087"/>
            <a:ext cx="1324200" cy="1868400"/>
          </a:xfrm>
          <a:prstGeom prst="curvedConnector3">
            <a:avLst>
              <a:gd fmla="val 50003" name="adj1"/>
            </a:avLst>
          </a:prstGeom>
          <a:noFill/>
          <a:ln cap="flat" cmpd="sng" w="19050">
            <a:solidFill>
              <a:srgbClr val="F1B13F"/>
            </a:solidFill>
            <a:prstDash val="dot"/>
            <a:round/>
            <a:headEnd len="sm" w="sm" type="none"/>
            <a:tailEnd len="med" w="med" type="triangle"/>
          </a:ln>
        </p:spPr>
      </p:cxnSp>
      <p:sp>
        <p:nvSpPr>
          <p:cNvPr id="229" name="Google Shape;229;p12"/>
          <p:cNvSpPr/>
          <p:nvPr/>
        </p:nvSpPr>
        <p:spPr>
          <a:xfrm>
            <a:off x="1876250" y="2957150"/>
            <a:ext cx="921600" cy="141600"/>
          </a:xfrm>
          <a:prstGeom prst="roundRect">
            <a:avLst>
              <a:gd fmla="val 16667" name="adj"/>
            </a:avLst>
          </a:prstGeom>
          <a:solidFill>
            <a:schemeClr val="lt2"/>
          </a:solidFill>
          <a:ln cap="flat" cmpd="sng" w="7150">
            <a:solidFill>
              <a:srgbClr val="C0000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US" sz="700">
                <a:solidFill>
                  <a:schemeClr val="dk1"/>
                </a:solidFill>
              </a:rPr>
              <a:t>PII Redaction</a:t>
            </a:r>
            <a:endParaRPr sz="700"/>
          </a:p>
        </p:txBody>
      </p:sp>
      <p:sp>
        <p:nvSpPr>
          <p:cNvPr id="230" name="Google Shape;230;p12"/>
          <p:cNvSpPr/>
          <p:nvPr/>
        </p:nvSpPr>
        <p:spPr>
          <a:xfrm>
            <a:off x="1767955" y="3117818"/>
            <a:ext cx="1138200" cy="141600"/>
          </a:xfrm>
          <a:prstGeom prst="roundRect">
            <a:avLst>
              <a:gd fmla="val 16667" name="adj"/>
            </a:avLst>
          </a:prstGeom>
          <a:solidFill>
            <a:schemeClr val="lt2"/>
          </a:solidFill>
          <a:ln cap="flat" cmpd="sng" w="7150">
            <a:solidFill>
              <a:srgbClr val="C0000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US" sz="700">
                <a:solidFill>
                  <a:schemeClr val="dk1"/>
                </a:solidFill>
              </a:rPr>
              <a:t>Content Classification</a:t>
            </a:r>
            <a:endParaRPr sz="700"/>
          </a:p>
        </p:txBody>
      </p:sp>
      <p:sp>
        <p:nvSpPr>
          <p:cNvPr id="231" name="Google Shape;231;p12"/>
          <p:cNvSpPr/>
          <p:nvPr/>
        </p:nvSpPr>
        <p:spPr>
          <a:xfrm>
            <a:off x="-200" y="0"/>
            <a:ext cx="9144000" cy="530400"/>
          </a:xfrm>
          <a:prstGeom prst="rect">
            <a:avLst/>
          </a:prstGeom>
          <a:solidFill>
            <a:srgbClr val="C74634"/>
          </a:solidFill>
          <a:ln cap="flat" cmpd="sng" w="12700">
            <a:solidFill>
              <a:srgbClr val="C7463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12"/>
          <p:cNvSpPr/>
          <p:nvPr/>
        </p:nvSpPr>
        <p:spPr>
          <a:xfrm>
            <a:off x="426289" y="0"/>
            <a:ext cx="8374800" cy="5304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FFFFFF"/>
              </a:buClr>
              <a:buSzPts val="2000"/>
              <a:buFont typeface="Calibri"/>
              <a:buNone/>
            </a:pPr>
            <a:r>
              <a:rPr b="1" lang="en-US" sz="2000">
                <a:solidFill>
                  <a:srgbClr val="FFFFFF"/>
                </a:solidFill>
                <a:latin typeface="Lexend Deca"/>
                <a:ea typeface="Lexend Deca"/>
                <a:cs typeface="Lexend Deca"/>
                <a:sym typeface="Lexend Deca"/>
              </a:rPr>
              <a:t>RAG Pipeline</a:t>
            </a:r>
            <a:endParaRPr b="1" sz="2000">
              <a:solidFill>
                <a:srgbClr val="FFFFFF"/>
              </a:solidFill>
              <a:latin typeface="Lexend Deca"/>
              <a:ea typeface="Lexend Deca"/>
              <a:cs typeface="Lexend Deca"/>
              <a:sym typeface="Lexend Deca"/>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EFED"/>
        </a:solidFill>
      </p:bgPr>
    </p:bg>
    <p:spTree>
      <p:nvGrpSpPr>
        <p:cNvPr id="236" name="Shape 236"/>
        <p:cNvGrpSpPr/>
        <p:nvPr/>
      </p:nvGrpSpPr>
      <p:grpSpPr>
        <a:xfrm>
          <a:off x="0" y="0"/>
          <a:ext cx="0" cy="0"/>
          <a:chOff x="0" y="0"/>
          <a:chExt cx="0" cy="0"/>
        </a:xfrm>
      </p:grpSpPr>
      <p:cxnSp>
        <p:nvCxnSpPr>
          <p:cNvPr id="237" name="Google Shape;237;p13"/>
          <p:cNvCxnSpPr>
            <a:stCxn id="238" idx="3"/>
            <a:endCxn id="239" idx="2"/>
          </p:cNvCxnSpPr>
          <p:nvPr/>
        </p:nvCxnSpPr>
        <p:spPr>
          <a:xfrm>
            <a:off x="7142275" y="2436400"/>
            <a:ext cx="802500" cy="173400"/>
          </a:xfrm>
          <a:prstGeom prst="bentConnector3">
            <a:avLst>
              <a:gd fmla="val 50008" name="adj1"/>
            </a:avLst>
          </a:prstGeom>
          <a:noFill/>
          <a:ln cap="flat" cmpd="sng" w="19050">
            <a:solidFill>
              <a:srgbClr val="F1B13F"/>
            </a:solidFill>
            <a:prstDash val="dot"/>
            <a:round/>
            <a:headEnd len="sm" w="sm" type="none"/>
            <a:tailEnd len="med" w="med" type="triangle"/>
          </a:ln>
        </p:spPr>
      </p:cxnSp>
      <p:pic>
        <p:nvPicPr>
          <p:cNvPr id="240" name="Google Shape;240;p13"/>
          <p:cNvPicPr preferRelativeResize="0"/>
          <p:nvPr/>
        </p:nvPicPr>
        <p:blipFill rotWithShape="1">
          <a:blip r:embed="rId3">
            <a:alphaModFix/>
          </a:blip>
          <a:srcRect b="0" l="30817" r="27689" t="2028"/>
          <a:stretch/>
        </p:blipFill>
        <p:spPr>
          <a:xfrm>
            <a:off x="459675" y="1449950"/>
            <a:ext cx="806702" cy="1266775"/>
          </a:xfrm>
          <a:prstGeom prst="rect">
            <a:avLst/>
          </a:prstGeom>
          <a:noFill/>
          <a:ln cap="flat" cmpd="sng" w="9525">
            <a:solidFill>
              <a:srgbClr val="000000"/>
            </a:solidFill>
            <a:prstDash val="dot"/>
            <a:round/>
            <a:headEnd len="sm" w="sm" type="none"/>
            <a:tailEnd len="sm" w="sm" type="none"/>
          </a:ln>
        </p:spPr>
      </p:pic>
      <p:pic>
        <p:nvPicPr>
          <p:cNvPr descr="A black cube with white lines&#10;&#10;AI-generated content may be incorrect." id="241" name="Google Shape;241;p13"/>
          <p:cNvPicPr preferRelativeResize="0"/>
          <p:nvPr/>
        </p:nvPicPr>
        <p:blipFill rotWithShape="1">
          <a:blip r:embed="rId4">
            <a:alphaModFix/>
          </a:blip>
          <a:srcRect b="725" l="14456" r="15672" t="0"/>
          <a:stretch/>
        </p:blipFill>
        <p:spPr>
          <a:xfrm>
            <a:off x="2055961" y="1333662"/>
            <a:ext cx="562200" cy="417301"/>
          </a:xfrm>
          <a:prstGeom prst="rect">
            <a:avLst/>
          </a:prstGeom>
          <a:noFill/>
          <a:ln>
            <a:noFill/>
          </a:ln>
        </p:spPr>
      </p:pic>
      <p:sp>
        <p:nvSpPr>
          <p:cNvPr id="242" name="Google Shape;242;p13"/>
          <p:cNvSpPr/>
          <p:nvPr/>
        </p:nvSpPr>
        <p:spPr>
          <a:xfrm>
            <a:off x="1696858" y="1987864"/>
            <a:ext cx="1280400" cy="217200"/>
          </a:xfrm>
          <a:prstGeom prst="roundRect">
            <a:avLst>
              <a:gd fmla="val 16667" name="adj"/>
            </a:avLst>
          </a:prstGeom>
          <a:solidFill>
            <a:srgbClr val="C2D4D4"/>
          </a:solid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rPr b="1" lang="en-US" sz="600">
                <a:solidFill>
                  <a:srgbClr val="1E3224"/>
                </a:solidFill>
              </a:rPr>
              <a:t>Data ingested into a </a:t>
            </a:r>
            <a:br>
              <a:rPr b="1" lang="en-US" sz="600">
                <a:solidFill>
                  <a:srgbClr val="1E3224"/>
                </a:solidFill>
              </a:rPr>
            </a:br>
            <a:r>
              <a:rPr b="1" lang="en-US" sz="600">
                <a:solidFill>
                  <a:srgbClr val="1E3224"/>
                </a:solidFill>
              </a:rPr>
              <a:t>Data Processing pipeline</a:t>
            </a:r>
            <a:endParaRPr b="1" sz="600">
              <a:solidFill>
                <a:srgbClr val="1E3224"/>
              </a:solidFill>
            </a:endParaRPr>
          </a:p>
        </p:txBody>
      </p:sp>
      <p:pic>
        <p:nvPicPr>
          <p:cNvPr id="243" name="Google Shape;243;p13"/>
          <p:cNvPicPr preferRelativeResize="0"/>
          <p:nvPr/>
        </p:nvPicPr>
        <p:blipFill rotWithShape="1">
          <a:blip r:embed="rId5">
            <a:alphaModFix/>
          </a:blip>
          <a:srcRect b="0" l="14880" r="16740" t="0"/>
          <a:stretch/>
        </p:blipFill>
        <p:spPr>
          <a:xfrm>
            <a:off x="3978712" y="1491550"/>
            <a:ext cx="527717" cy="449075"/>
          </a:xfrm>
          <a:prstGeom prst="rect">
            <a:avLst/>
          </a:prstGeom>
          <a:noFill/>
          <a:ln>
            <a:noFill/>
          </a:ln>
        </p:spPr>
      </p:pic>
      <p:cxnSp>
        <p:nvCxnSpPr>
          <p:cNvPr id="244" name="Google Shape;244;p13"/>
          <p:cNvCxnSpPr>
            <a:stCxn id="240" idx="3"/>
            <a:endCxn id="242" idx="1"/>
          </p:cNvCxnSpPr>
          <p:nvPr/>
        </p:nvCxnSpPr>
        <p:spPr>
          <a:xfrm>
            <a:off x="1266377" y="2083338"/>
            <a:ext cx="430500" cy="13200"/>
          </a:xfrm>
          <a:prstGeom prst="straightConnector1">
            <a:avLst/>
          </a:prstGeom>
          <a:noFill/>
          <a:ln cap="flat" cmpd="sng" w="19050">
            <a:solidFill>
              <a:srgbClr val="F1B13F"/>
            </a:solidFill>
            <a:prstDash val="dot"/>
            <a:round/>
            <a:headEnd len="sm" w="sm" type="none"/>
            <a:tailEnd len="med" w="med" type="triangle"/>
          </a:ln>
        </p:spPr>
      </p:cxnSp>
      <p:cxnSp>
        <p:nvCxnSpPr>
          <p:cNvPr id="245" name="Google Shape;245;p13"/>
          <p:cNvCxnSpPr>
            <a:stCxn id="246" idx="3"/>
            <a:endCxn id="243" idx="1"/>
          </p:cNvCxnSpPr>
          <p:nvPr/>
        </p:nvCxnSpPr>
        <p:spPr>
          <a:xfrm flipH="1" rot="10800000">
            <a:off x="2679959" y="1716125"/>
            <a:ext cx="1298700" cy="137700"/>
          </a:xfrm>
          <a:prstGeom prst="curvedConnector3">
            <a:avLst>
              <a:gd fmla="val 50002" name="adj1"/>
            </a:avLst>
          </a:prstGeom>
          <a:noFill/>
          <a:ln cap="flat" cmpd="sng" w="19050">
            <a:solidFill>
              <a:srgbClr val="F1B13F"/>
            </a:solidFill>
            <a:prstDash val="dot"/>
            <a:round/>
            <a:headEnd len="sm" w="sm" type="none"/>
            <a:tailEnd len="med" w="med" type="triangle"/>
          </a:ln>
        </p:spPr>
      </p:cxnSp>
      <p:pic>
        <p:nvPicPr>
          <p:cNvPr id="247" name="Google Shape;247;p13"/>
          <p:cNvPicPr preferRelativeResize="0"/>
          <p:nvPr/>
        </p:nvPicPr>
        <p:blipFill rotWithShape="1">
          <a:blip r:embed="rId6">
            <a:alphaModFix/>
          </a:blip>
          <a:srcRect b="-1159" l="14814" r="12712" t="-2297"/>
          <a:stretch/>
        </p:blipFill>
        <p:spPr>
          <a:xfrm>
            <a:off x="4076440" y="2833462"/>
            <a:ext cx="370814" cy="297300"/>
          </a:xfrm>
          <a:prstGeom prst="rect">
            <a:avLst/>
          </a:prstGeom>
          <a:noFill/>
          <a:ln>
            <a:noFill/>
          </a:ln>
        </p:spPr>
      </p:pic>
      <p:cxnSp>
        <p:nvCxnSpPr>
          <p:cNvPr id="248" name="Google Shape;248;p13"/>
          <p:cNvCxnSpPr>
            <a:stCxn id="243" idx="2"/>
            <a:endCxn id="247" idx="0"/>
          </p:cNvCxnSpPr>
          <p:nvPr/>
        </p:nvCxnSpPr>
        <p:spPr>
          <a:xfrm>
            <a:off x="4242571" y="1940625"/>
            <a:ext cx="19200" cy="892800"/>
          </a:xfrm>
          <a:prstGeom prst="straightConnector1">
            <a:avLst/>
          </a:prstGeom>
          <a:noFill/>
          <a:ln cap="flat" cmpd="sng" w="19050">
            <a:solidFill>
              <a:srgbClr val="F1B13F"/>
            </a:solidFill>
            <a:prstDash val="dot"/>
            <a:round/>
            <a:headEnd len="sm" w="sm" type="none"/>
            <a:tailEnd len="med" w="med" type="triangle"/>
          </a:ln>
        </p:spPr>
      </p:cxnSp>
      <p:sp>
        <p:nvSpPr>
          <p:cNvPr id="249" name="Google Shape;249;p13"/>
          <p:cNvSpPr/>
          <p:nvPr/>
        </p:nvSpPr>
        <p:spPr>
          <a:xfrm rot="-5400000">
            <a:off x="2355200" y="2237250"/>
            <a:ext cx="1960500" cy="214200"/>
          </a:xfrm>
          <a:prstGeom prst="roundRect">
            <a:avLst>
              <a:gd fmla="val 16667" name="adj"/>
            </a:avLst>
          </a:prstGeom>
          <a:solidFill>
            <a:schemeClr val="accent3"/>
          </a:solidFill>
          <a:ln cap="flat" cmpd="sng" w="7150">
            <a:solidFill>
              <a:schemeClr val="lt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US" sz="800">
                <a:solidFill>
                  <a:schemeClr val="lt1"/>
                </a:solidFill>
              </a:rPr>
              <a:t>Data objects are broken into chunks</a:t>
            </a:r>
            <a:endParaRPr b="1" sz="1400">
              <a:solidFill>
                <a:schemeClr val="lt1"/>
              </a:solidFill>
            </a:endParaRPr>
          </a:p>
        </p:txBody>
      </p:sp>
      <p:sp>
        <p:nvSpPr>
          <p:cNvPr id="250" name="Google Shape;250;p13"/>
          <p:cNvSpPr/>
          <p:nvPr/>
        </p:nvSpPr>
        <p:spPr>
          <a:xfrm>
            <a:off x="3818600" y="3148100"/>
            <a:ext cx="886500" cy="141600"/>
          </a:xfrm>
          <a:prstGeom prst="roundRect">
            <a:avLst>
              <a:gd fmla="val 16667" name="adj"/>
            </a:avLst>
          </a:prstGeom>
          <a:solidFill>
            <a:schemeClr val="lt2"/>
          </a:solidFill>
          <a:ln cap="flat" cmpd="sng" w="7150">
            <a:solidFill>
              <a:schemeClr val="accent4"/>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rPr b="1" lang="en-US" sz="600">
                <a:solidFill>
                  <a:schemeClr val="dk1"/>
                </a:solidFill>
              </a:rPr>
              <a:t>Embedding Model</a:t>
            </a:r>
            <a:endParaRPr b="1" sz="600">
              <a:solidFill>
                <a:schemeClr val="dk1"/>
              </a:solidFill>
            </a:endParaRPr>
          </a:p>
        </p:txBody>
      </p:sp>
      <p:pic>
        <p:nvPicPr>
          <p:cNvPr id="251" name="Google Shape;251;p13"/>
          <p:cNvPicPr preferRelativeResize="0"/>
          <p:nvPr/>
        </p:nvPicPr>
        <p:blipFill rotWithShape="1">
          <a:blip r:embed="rId7">
            <a:alphaModFix/>
          </a:blip>
          <a:srcRect b="24879" l="431" r="-581" t="22943"/>
          <a:stretch/>
        </p:blipFill>
        <p:spPr>
          <a:xfrm>
            <a:off x="5851839" y="2803396"/>
            <a:ext cx="1258512" cy="381640"/>
          </a:xfrm>
          <a:prstGeom prst="rect">
            <a:avLst/>
          </a:prstGeom>
          <a:noFill/>
          <a:ln cap="flat" cmpd="sng" w="9525">
            <a:solidFill>
              <a:srgbClr val="000000"/>
            </a:solidFill>
            <a:prstDash val="dash"/>
            <a:round/>
            <a:headEnd len="sm" w="sm" type="none"/>
            <a:tailEnd len="sm" w="sm" type="none"/>
          </a:ln>
        </p:spPr>
      </p:pic>
      <p:sp>
        <p:nvSpPr>
          <p:cNvPr id="252" name="Google Shape;252;p13"/>
          <p:cNvSpPr txBox="1"/>
          <p:nvPr/>
        </p:nvSpPr>
        <p:spPr>
          <a:xfrm>
            <a:off x="5806991" y="1445989"/>
            <a:ext cx="1348200" cy="623400"/>
          </a:xfrm>
          <a:prstGeom prst="rect">
            <a:avLst/>
          </a:prstGeom>
          <a:noFill/>
          <a:ln cap="flat" cmpd="sng" w="9525">
            <a:solidFill>
              <a:srgbClr val="000000"/>
            </a:solidFill>
            <a:prstDash val="dash"/>
            <a:round/>
            <a:headEnd len="sm" w="sm" type="none"/>
            <a:tailEnd len="sm" w="sm" type="none"/>
          </a:ln>
        </p:spPr>
        <p:txBody>
          <a:bodyPr anchorCtr="0" anchor="t" bIns="34275" lIns="68575" spcFirstLastPara="1" rIns="68575" wrap="square" tIns="34275">
            <a:spAutoFit/>
          </a:bodyPr>
          <a:lstStyle/>
          <a:p>
            <a:pPr indent="0" lvl="0" marL="0" marR="0" rtl="0" algn="l">
              <a:spcBef>
                <a:spcPts val="0"/>
              </a:spcBef>
              <a:spcAft>
                <a:spcPts val="0"/>
              </a:spcAft>
              <a:buNone/>
            </a:pPr>
            <a:r>
              <a:rPr i="1" lang="en-US" sz="600">
                <a:solidFill>
                  <a:schemeClr val="dk1"/>
                </a:solidFill>
                <a:latin typeface="Poppins"/>
                <a:ea typeface="Poppins"/>
                <a:cs typeface="Poppins"/>
                <a:sym typeface="Poppins"/>
              </a:rPr>
              <a:t>"We find that retrieval-augmented generation significantly reduces hallucin…all Questions benchmark when using contriver-based retrieval."</a:t>
            </a:r>
            <a:endParaRPr sz="600">
              <a:solidFill>
                <a:schemeClr val="dk1"/>
              </a:solidFill>
              <a:latin typeface="Arial"/>
              <a:ea typeface="Arial"/>
              <a:cs typeface="Arial"/>
              <a:sym typeface="Arial"/>
            </a:endParaRPr>
          </a:p>
        </p:txBody>
      </p:sp>
      <p:sp>
        <p:nvSpPr>
          <p:cNvPr id="238" name="Google Shape;238;p13"/>
          <p:cNvSpPr txBox="1"/>
          <p:nvPr/>
        </p:nvSpPr>
        <p:spPr>
          <a:xfrm>
            <a:off x="5843575" y="2170900"/>
            <a:ext cx="1298700" cy="531000"/>
          </a:xfrm>
          <a:prstGeom prst="rect">
            <a:avLst/>
          </a:prstGeom>
          <a:noFill/>
          <a:ln cap="flat" cmpd="sng" w="9525">
            <a:solidFill>
              <a:srgbClr val="000000"/>
            </a:solidFill>
            <a:prstDash val="dash"/>
            <a:round/>
            <a:headEnd len="sm" w="sm" type="none"/>
            <a:tailEnd len="sm" w="sm" type="none"/>
          </a:ln>
        </p:spPr>
        <p:txBody>
          <a:bodyPr anchorCtr="0" anchor="t" bIns="34275" lIns="68575" spcFirstLastPara="1" rIns="68575" wrap="square" tIns="34275">
            <a:spAutoFit/>
          </a:bodyPr>
          <a:lstStyle/>
          <a:p>
            <a:pPr indent="0" lvl="0" marL="0" marR="0" rtl="0" algn="l">
              <a:spcBef>
                <a:spcPts val="0"/>
              </a:spcBef>
              <a:spcAft>
                <a:spcPts val="0"/>
              </a:spcAft>
              <a:buNone/>
            </a:pPr>
            <a:r>
              <a:rPr i="1" lang="en-US" sz="500">
                <a:solidFill>
                  <a:schemeClr val="dk1"/>
                </a:solidFill>
                <a:latin typeface="Poppins"/>
                <a:ea typeface="Poppins"/>
                <a:cs typeface="Poppins"/>
                <a:sym typeface="Poppins"/>
              </a:rPr>
              <a:t>{  "</a:t>
            </a:r>
            <a:r>
              <a:rPr i="1" lang="en-US" sz="500">
                <a:solidFill>
                  <a:srgbClr val="C00000"/>
                </a:solidFill>
                <a:latin typeface="Poppins"/>
                <a:ea typeface="Poppins"/>
                <a:cs typeface="Poppins"/>
                <a:sym typeface="Poppins"/>
              </a:rPr>
              <a:t>paper_id</a:t>
            </a:r>
            <a:r>
              <a:rPr i="1" lang="en-US" sz="500">
                <a:solidFill>
                  <a:schemeClr val="dk1"/>
                </a:solidFill>
                <a:latin typeface="Poppins"/>
                <a:ea typeface="Poppins"/>
                <a:cs typeface="Poppins"/>
                <a:sym typeface="Poppins"/>
              </a:rPr>
              <a:t>": "</a:t>
            </a:r>
            <a:r>
              <a:rPr i="1" lang="en-US" sz="500">
                <a:solidFill>
                  <a:srgbClr val="6AA84F"/>
                </a:solidFill>
                <a:latin typeface="Poppins"/>
                <a:ea typeface="Poppins"/>
                <a:cs typeface="Poppins"/>
                <a:sym typeface="Poppins"/>
              </a:rPr>
              <a:t>2312.10997</a:t>
            </a:r>
            <a:r>
              <a:rPr i="1" lang="en-US" sz="500">
                <a:solidFill>
                  <a:schemeClr val="dk1"/>
                </a:solidFill>
                <a:latin typeface="Poppins"/>
                <a:ea typeface="Poppins"/>
                <a:cs typeface="Poppins"/>
                <a:sym typeface="Poppins"/>
              </a:rPr>
              <a:t>",  "</a:t>
            </a:r>
            <a:r>
              <a:rPr i="1" lang="en-US" sz="500">
                <a:solidFill>
                  <a:srgbClr val="C00000"/>
                </a:solidFill>
                <a:latin typeface="Poppins"/>
                <a:ea typeface="Poppins"/>
                <a:cs typeface="Poppins"/>
                <a:sym typeface="Poppins"/>
              </a:rPr>
              <a:t>title</a:t>
            </a:r>
            <a:r>
              <a:rPr i="1" lang="en-US" sz="500">
                <a:solidFill>
                  <a:schemeClr val="dk1"/>
                </a:solidFill>
                <a:latin typeface="Poppins"/>
                <a:ea typeface="Poppins"/>
                <a:cs typeface="Poppins"/>
                <a:sym typeface="Poppins"/>
              </a:rPr>
              <a:t>": "</a:t>
            </a:r>
            <a:r>
              <a:rPr i="1" lang="en-US" sz="500">
                <a:solidFill>
                  <a:srgbClr val="6AA84F"/>
                </a:solidFill>
                <a:latin typeface="Poppins"/>
                <a:ea typeface="Poppins"/>
                <a:cs typeface="Poppins"/>
                <a:sym typeface="Poppins"/>
              </a:rPr>
              <a:t>Benchmarking RAG for Factual Consistency</a:t>
            </a:r>
            <a:r>
              <a:rPr i="1" lang="en-US" sz="500">
                <a:solidFill>
                  <a:schemeClr val="dk1"/>
                </a:solidFill>
                <a:latin typeface="Poppins"/>
                <a:ea typeface="Poppins"/>
                <a:cs typeface="Poppins"/>
                <a:sym typeface="Poppins"/>
              </a:rPr>
              <a:t>",  "</a:t>
            </a:r>
            <a:r>
              <a:rPr i="1" lang="en-US" sz="500">
                <a:solidFill>
                  <a:srgbClr val="C00000"/>
                </a:solidFill>
                <a:latin typeface="Poppins"/>
                <a:ea typeface="Poppins"/>
                <a:cs typeface="Poppins"/>
                <a:sym typeface="Poppins"/>
              </a:rPr>
              <a:t>authors</a:t>
            </a:r>
            <a:r>
              <a:rPr i="1" lang="en-US" sz="500">
                <a:solidFill>
                  <a:schemeClr val="dk1"/>
                </a:solidFill>
                <a:latin typeface="Poppins"/>
                <a:ea typeface="Poppins"/>
                <a:cs typeface="Poppins"/>
                <a:sym typeface="Poppins"/>
              </a:rPr>
              <a:t>": ["</a:t>
            </a:r>
            <a:r>
              <a:rPr i="1" lang="en-US" sz="500">
                <a:solidFill>
                  <a:srgbClr val="6AA84F"/>
                </a:solidFill>
                <a:latin typeface="Poppins"/>
                <a:ea typeface="Poppins"/>
                <a:cs typeface="Poppins"/>
                <a:sym typeface="Poppins"/>
              </a:rPr>
              <a:t>Chen, Wei", "Patel, Anika", "Yamamoto, Kenji"</a:t>
            </a:r>
            <a:r>
              <a:rPr i="1" lang="en-US" sz="500">
                <a:solidFill>
                  <a:schemeClr val="dk1"/>
                </a:solidFill>
                <a:latin typeface="Poppins"/>
                <a:ea typeface="Poppins"/>
                <a:cs typeface="Poppins"/>
                <a:sym typeface="Poppins"/>
              </a:rPr>
              <a:t>],  "</a:t>
            </a:r>
            <a:r>
              <a:rPr i="1" lang="en-US" sz="500">
                <a:solidFill>
                  <a:srgbClr val="C00000"/>
                </a:solidFill>
                <a:latin typeface="Poppins"/>
                <a:ea typeface="Poppins"/>
                <a:cs typeface="Poppins"/>
                <a:sym typeface="Poppins"/>
              </a:rPr>
              <a:t>section</a:t>
            </a:r>
            <a:r>
              <a:rPr i="1" lang="en-US" sz="500">
                <a:solidFill>
                  <a:schemeClr val="dk1"/>
                </a:solidFill>
                <a:latin typeface="Poppins"/>
                <a:ea typeface="Poppins"/>
                <a:cs typeface="Poppins"/>
                <a:sym typeface="Poppins"/>
              </a:rPr>
              <a:t>": "</a:t>
            </a:r>
            <a:r>
              <a:rPr i="1" lang="en-US" sz="500">
                <a:solidFill>
                  <a:srgbClr val="6AA84F"/>
                </a:solidFill>
                <a:latin typeface="Poppins"/>
                <a:ea typeface="Poppins"/>
                <a:cs typeface="Poppins"/>
                <a:sym typeface="Poppins"/>
              </a:rPr>
              <a:t>Results</a:t>
            </a:r>
            <a:r>
              <a:rPr i="1" lang="en-US" sz="500">
                <a:solidFill>
                  <a:schemeClr val="dk1"/>
                </a:solidFill>
                <a:latin typeface="Poppins"/>
                <a:ea typeface="Poppins"/>
                <a:cs typeface="Poppins"/>
                <a:sym typeface="Poppins"/>
              </a:rPr>
              <a:t>",  "</a:t>
            </a:r>
            <a:r>
              <a:rPr i="1" lang="en-US" sz="500">
                <a:solidFill>
                  <a:srgbClr val="C00000"/>
                </a:solidFill>
                <a:latin typeface="Poppins"/>
                <a:ea typeface="Poppins"/>
                <a:cs typeface="Poppins"/>
                <a:sym typeface="Poppins"/>
              </a:rPr>
              <a:t>page</a:t>
            </a:r>
            <a:r>
              <a:rPr i="1" lang="en-US" sz="500">
                <a:solidFill>
                  <a:schemeClr val="dk1"/>
                </a:solidFill>
                <a:latin typeface="Poppins"/>
                <a:ea typeface="Poppins"/>
                <a:cs typeface="Poppins"/>
                <a:sym typeface="Poppins"/>
              </a:rPr>
              <a:t>": </a:t>
            </a:r>
            <a:r>
              <a:rPr i="1" lang="en-US" sz="500">
                <a:solidFill>
                  <a:srgbClr val="6AA84F"/>
                </a:solidFill>
                <a:latin typeface="Poppins"/>
                <a:ea typeface="Poppins"/>
                <a:cs typeface="Poppins"/>
                <a:sym typeface="Poppins"/>
              </a:rPr>
              <a:t>7</a:t>
            </a:r>
            <a:r>
              <a:rPr i="1" lang="en-US" sz="500">
                <a:solidFill>
                  <a:schemeClr val="dk1"/>
                </a:solidFill>
                <a:latin typeface="Poppins"/>
                <a:ea typeface="Poppins"/>
                <a:cs typeface="Poppins"/>
                <a:sym typeface="Poppins"/>
              </a:rPr>
              <a:t>,  "</a:t>
            </a:r>
            <a:r>
              <a:rPr i="1" lang="en-US" sz="500">
                <a:solidFill>
                  <a:srgbClr val="C00000"/>
                </a:solidFill>
                <a:latin typeface="Poppins"/>
                <a:ea typeface="Poppins"/>
                <a:cs typeface="Poppins"/>
                <a:sym typeface="Poppins"/>
              </a:rPr>
              <a:t>chunk_index</a:t>
            </a:r>
            <a:r>
              <a:rPr i="1" lang="en-US" sz="500">
                <a:solidFill>
                  <a:schemeClr val="dk1"/>
                </a:solidFill>
                <a:latin typeface="Poppins"/>
                <a:ea typeface="Poppins"/>
                <a:cs typeface="Poppins"/>
                <a:sym typeface="Poppins"/>
              </a:rPr>
              <a:t>": </a:t>
            </a:r>
            <a:r>
              <a:rPr i="1" lang="en-US" sz="500">
                <a:solidFill>
                  <a:srgbClr val="6AA84F"/>
                </a:solidFill>
                <a:latin typeface="Poppins"/>
                <a:ea typeface="Poppins"/>
                <a:cs typeface="Poppins"/>
                <a:sym typeface="Poppins"/>
              </a:rPr>
              <a:t>42</a:t>
            </a:r>
            <a:r>
              <a:rPr i="1" lang="en-US" sz="500">
                <a:solidFill>
                  <a:schemeClr val="dk1"/>
                </a:solidFill>
                <a:latin typeface="Poppins"/>
                <a:ea typeface="Poppins"/>
                <a:cs typeface="Poppins"/>
                <a:sym typeface="Poppins"/>
              </a:rPr>
              <a:t>}</a:t>
            </a:r>
            <a:endParaRPr sz="500">
              <a:solidFill>
                <a:schemeClr val="dk1"/>
              </a:solidFill>
              <a:latin typeface="Arial"/>
              <a:ea typeface="Arial"/>
              <a:cs typeface="Arial"/>
              <a:sym typeface="Arial"/>
            </a:endParaRPr>
          </a:p>
        </p:txBody>
      </p:sp>
      <p:cxnSp>
        <p:nvCxnSpPr>
          <p:cNvPr id="253" name="Google Shape;253;p13"/>
          <p:cNvCxnSpPr>
            <a:stCxn id="247" idx="3"/>
            <a:endCxn id="251" idx="1"/>
          </p:cNvCxnSpPr>
          <p:nvPr/>
        </p:nvCxnSpPr>
        <p:spPr>
          <a:xfrm>
            <a:off x="4447255" y="2982112"/>
            <a:ext cx="1404600" cy="12000"/>
          </a:xfrm>
          <a:prstGeom prst="bentConnector3">
            <a:avLst>
              <a:gd fmla="val 49999" name="adj1"/>
            </a:avLst>
          </a:prstGeom>
          <a:noFill/>
          <a:ln cap="flat" cmpd="sng" w="19050">
            <a:solidFill>
              <a:srgbClr val="F1B13F"/>
            </a:solidFill>
            <a:prstDash val="dot"/>
            <a:round/>
            <a:headEnd len="sm" w="sm" type="none"/>
            <a:tailEnd len="med" w="med" type="triangle"/>
          </a:ln>
        </p:spPr>
      </p:cxnSp>
      <p:cxnSp>
        <p:nvCxnSpPr>
          <p:cNvPr id="254" name="Google Shape;254;p13"/>
          <p:cNvCxnSpPr>
            <a:stCxn id="243" idx="3"/>
            <a:endCxn id="252" idx="1"/>
          </p:cNvCxnSpPr>
          <p:nvPr/>
        </p:nvCxnSpPr>
        <p:spPr>
          <a:xfrm>
            <a:off x="4506429" y="1716087"/>
            <a:ext cx="1300500" cy="41700"/>
          </a:xfrm>
          <a:prstGeom prst="curvedConnector3">
            <a:avLst>
              <a:gd fmla="val 50002" name="adj1"/>
            </a:avLst>
          </a:prstGeom>
          <a:noFill/>
          <a:ln cap="flat" cmpd="sng" w="19050">
            <a:solidFill>
              <a:srgbClr val="F1B13F"/>
            </a:solidFill>
            <a:prstDash val="dot"/>
            <a:round/>
            <a:headEnd len="sm" w="sm" type="none"/>
            <a:tailEnd len="med" w="med" type="triangle"/>
          </a:ln>
        </p:spPr>
      </p:cxnSp>
      <p:cxnSp>
        <p:nvCxnSpPr>
          <p:cNvPr id="255" name="Google Shape;255;p13"/>
          <p:cNvCxnSpPr>
            <a:stCxn id="243" idx="3"/>
            <a:endCxn id="238" idx="1"/>
          </p:cNvCxnSpPr>
          <p:nvPr/>
        </p:nvCxnSpPr>
        <p:spPr>
          <a:xfrm>
            <a:off x="4506429" y="1716087"/>
            <a:ext cx="1337100" cy="720300"/>
          </a:xfrm>
          <a:prstGeom prst="curvedConnector3">
            <a:avLst>
              <a:gd fmla="val 50002" name="adj1"/>
            </a:avLst>
          </a:prstGeom>
          <a:noFill/>
          <a:ln cap="flat" cmpd="sng" w="19050">
            <a:solidFill>
              <a:srgbClr val="F1B13F"/>
            </a:solidFill>
            <a:prstDash val="dot"/>
            <a:round/>
            <a:headEnd len="sm" w="sm" type="none"/>
            <a:tailEnd len="med" w="med" type="triangle"/>
          </a:ln>
        </p:spPr>
      </p:cxnSp>
      <p:cxnSp>
        <p:nvCxnSpPr>
          <p:cNvPr id="256" name="Google Shape;256;p13"/>
          <p:cNvCxnSpPr>
            <a:stCxn id="238" idx="3"/>
            <a:endCxn id="257" idx="2"/>
          </p:cNvCxnSpPr>
          <p:nvPr/>
        </p:nvCxnSpPr>
        <p:spPr>
          <a:xfrm flipH="1" rot="10800000">
            <a:off x="7142275" y="2109100"/>
            <a:ext cx="802500" cy="327300"/>
          </a:xfrm>
          <a:prstGeom prst="bentConnector3">
            <a:avLst>
              <a:gd fmla="val 50008" name="adj1"/>
            </a:avLst>
          </a:prstGeom>
          <a:noFill/>
          <a:ln cap="flat" cmpd="sng" w="19050">
            <a:solidFill>
              <a:srgbClr val="F1B13F"/>
            </a:solidFill>
            <a:prstDash val="dot"/>
            <a:round/>
            <a:headEnd len="sm" w="sm" type="none"/>
            <a:tailEnd len="med" w="med" type="triangle"/>
          </a:ln>
        </p:spPr>
      </p:cxnSp>
      <p:cxnSp>
        <p:nvCxnSpPr>
          <p:cNvPr id="258" name="Google Shape;258;p13"/>
          <p:cNvCxnSpPr>
            <a:stCxn id="252" idx="3"/>
            <a:endCxn id="259" idx="2"/>
          </p:cNvCxnSpPr>
          <p:nvPr/>
        </p:nvCxnSpPr>
        <p:spPr>
          <a:xfrm flipH="1" rot="10800000">
            <a:off x="7155191" y="1640089"/>
            <a:ext cx="794700" cy="117600"/>
          </a:xfrm>
          <a:prstGeom prst="bentConnector3">
            <a:avLst>
              <a:gd fmla="val 50002" name="adj1"/>
            </a:avLst>
          </a:prstGeom>
          <a:noFill/>
          <a:ln cap="flat" cmpd="sng" w="19050">
            <a:solidFill>
              <a:srgbClr val="F1B13F"/>
            </a:solidFill>
            <a:prstDash val="dot"/>
            <a:round/>
            <a:headEnd len="sm" w="sm" type="none"/>
            <a:tailEnd len="med" w="med" type="triangle"/>
          </a:ln>
        </p:spPr>
      </p:cxnSp>
      <p:cxnSp>
        <p:nvCxnSpPr>
          <p:cNvPr id="260" name="Google Shape;260;p13"/>
          <p:cNvCxnSpPr>
            <a:stCxn id="251" idx="3"/>
            <a:endCxn id="261" idx="2"/>
          </p:cNvCxnSpPr>
          <p:nvPr/>
        </p:nvCxnSpPr>
        <p:spPr>
          <a:xfrm>
            <a:off x="7110351" y="2994215"/>
            <a:ext cx="846300" cy="85200"/>
          </a:xfrm>
          <a:prstGeom prst="bentConnector3">
            <a:avLst>
              <a:gd fmla="val 49997" name="adj1"/>
            </a:avLst>
          </a:prstGeom>
          <a:noFill/>
          <a:ln cap="flat" cmpd="sng" w="19050">
            <a:solidFill>
              <a:srgbClr val="F1B13F"/>
            </a:solidFill>
            <a:prstDash val="dot"/>
            <a:round/>
            <a:headEnd len="sm" w="sm" type="none"/>
            <a:tailEnd len="med" w="med" type="triangle"/>
          </a:ln>
        </p:spPr>
      </p:cxnSp>
      <p:sp>
        <p:nvSpPr>
          <p:cNvPr id="262" name="Google Shape;262;p13"/>
          <p:cNvSpPr txBox="1"/>
          <p:nvPr/>
        </p:nvSpPr>
        <p:spPr>
          <a:xfrm>
            <a:off x="5830709" y="3241954"/>
            <a:ext cx="1312800" cy="684900"/>
          </a:xfrm>
          <a:prstGeom prst="rect">
            <a:avLst/>
          </a:prstGeom>
          <a:noFill/>
          <a:ln cap="flat" cmpd="sng" w="9525">
            <a:solidFill>
              <a:srgbClr val="000000"/>
            </a:solidFill>
            <a:prstDash val="dash"/>
            <a:round/>
            <a:headEnd len="sm" w="sm" type="none"/>
            <a:tailEnd len="sm" w="sm" type="none"/>
          </a:ln>
        </p:spPr>
        <p:txBody>
          <a:bodyPr anchorCtr="0" anchor="t" bIns="34275" lIns="68575" spcFirstLastPara="1" rIns="68575" wrap="square" tIns="34275">
            <a:spAutoFit/>
          </a:bodyPr>
          <a:lstStyle/>
          <a:p>
            <a:pPr indent="0" lvl="0" marL="0" marR="0" rtl="0" algn="l">
              <a:spcBef>
                <a:spcPts val="0"/>
              </a:spcBef>
              <a:spcAft>
                <a:spcPts val="0"/>
              </a:spcAft>
              <a:buNone/>
            </a:pPr>
            <a:r>
              <a:rPr lang="en-US" sz="500">
                <a:solidFill>
                  <a:schemeClr val="dk1"/>
                </a:solidFill>
                <a:latin typeface="Arial"/>
                <a:ea typeface="Arial"/>
                <a:cs typeface="Arial"/>
                <a:sym typeface="Arial"/>
              </a:rPr>
              <a:t>(:Paper {paper_id: "2312.10997", title: "Benchmarking RAG for Factual Consistency"})</a:t>
            </a:r>
            <a:endParaRPr sz="1400">
              <a:solidFill>
                <a:schemeClr val="dk1"/>
              </a:solidFill>
              <a:latin typeface="Arial"/>
              <a:ea typeface="Arial"/>
              <a:cs typeface="Arial"/>
              <a:sym typeface="Arial"/>
            </a:endParaRPr>
          </a:p>
          <a:p>
            <a:pPr indent="0" lvl="0" marL="0" marR="0" rtl="0" algn="l">
              <a:spcBef>
                <a:spcPts val="0"/>
              </a:spcBef>
              <a:spcAft>
                <a:spcPts val="0"/>
              </a:spcAft>
              <a:buNone/>
            </a:pPr>
            <a:r>
              <a:rPr lang="en-US" sz="500">
                <a:solidFill>
                  <a:schemeClr val="dk1"/>
                </a:solidFill>
                <a:latin typeface="Arial"/>
                <a:ea typeface="Arial"/>
                <a:cs typeface="Arial"/>
                <a:sym typeface="Arial"/>
              </a:rPr>
              <a:t>  -[:HAS_SECTION]→ (:Section {name: "Results"})</a:t>
            </a:r>
            <a:endParaRPr sz="1400">
              <a:solidFill>
                <a:schemeClr val="dk1"/>
              </a:solidFill>
              <a:latin typeface="Arial"/>
              <a:ea typeface="Arial"/>
              <a:cs typeface="Arial"/>
              <a:sym typeface="Arial"/>
            </a:endParaRPr>
          </a:p>
          <a:p>
            <a:pPr indent="0" lvl="0" marL="0" marR="0" rtl="0" algn="l">
              <a:spcBef>
                <a:spcPts val="0"/>
              </a:spcBef>
              <a:spcAft>
                <a:spcPts val="0"/>
              </a:spcAft>
              <a:buNone/>
            </a:pPr>
            <a:r>
              <a:rPr lang="en-US" sz="500">
                <a:solidFill>
                  <a:schemeClr val="dk1"/>
                </a:solidFill>
                <a:latin typeface="Arial"/>
                <a:ea typeface="Arial"/>
                <a:cs typeface="Arial"/>
                <a:sym typeface="Arial"/>
              </a:rPr>
              <a:t>    -[:CONTAINS_CHUNK]→ (:Chunk D_BY]→ (:Author {name: "Yamamoto, Kenji"})</a:t>
            </a:r>
            <a:endParaRPr sz="1400">
              <a:solidFill>
                <a:schemeClr val="dk1"/>
              </a:solidFill>
              <a:latin typeface="Arial"/>
              <a:ea typeface="Arial"/>
              <a:cs typeface="Arial"/>
              <a:sym typeface="Arial"/>
            </a:endParaRPr>
          </a:p>
        </p:txBody>
      </p:sp>
      <p:cxnSp>
        <p:nvCxnSpPr>
          <p:cNvPr id="263" name="Google Shape;263;p13"/>
          <p:cNvCxnSpPr>
            <a:stCxn id="262" idx="3"/>
            <a:endCxn id="264" idx="2"/>
          </p:cNvCxnSpPr>
          <p:nvPr/>
        </p:nvCxnSpPr>
        <p:spPr>
          <a:xfrm flipH="1" rot="10800000">
            <a:off x="7143509" y="3538804"/>
            <a:ext cx="818100" cy="45600"/>
          </a:xfrm>
          <a:prstGeom prst="bentConnector3">
            <a:avLst>
              <a:gd fmla="val 50001" name="adj1"/>
            </a:avLst>
          </a:prstGeom>
          <a:noFill/>
          <a:ln cap="flat" cmpd="sng" w="19050">
            <a:solidFill>
              <a:srgbClr val="F1B13F"/>
            </a:solidFill>
            <a:prstDash val="dot"/>
            <a:round/>
            <a:headEnd len="sm" w="sm" type="none"/>
            <a:tailEnd len="med" w="med" type="triangle"/>
          </a:ln>
        </p:spPr>
      </p:cxnSp>
      <p:sp>
        <p:nvSpPr>
          <p:cNvPr id="265" name="Google Shape;265;p13"/>
          <p:cNvSpPr/>
          <p:nvPr/>
        </p:nvSpPr>
        <p:spPr>
          <a:xfrm rot="-5400000">
            <a:off x="6258289" y="2557121"/>
            <a:ext cx="2415900" cy="186300"/>
          </a:xfrm>
          <a:prstGeom prst="roundRect">
            <a:avLst>
              <a:gd fmla="val 16667" name="adj"/>
            </a:avLst>
          </a:prstGeom>
          <a:solidFill>
            <a:schemeClr val="accent3"/>
          </a:solidFill>
          <a:ln cap="flat" cmpd="sng" w="7150">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rPr b="1" lang="en-US" sz="800">
                <a:solidFill>
                  <a:schemeClr val="lt1"/>
                </a:solidFill>
              </a:rPr>
              <a:t>Data Ingestion</a:t>
            </a:r>
            <a:endParaRPr b="1" sz="800">
              <a:solidFill>
                <a:schemeClr val="lt1"/>
              </a:solidFill>
            </a:endParaRPr>
          </a:p>
        </p:txBody>
      </p:sp>
      <p:sp>
        <p:nvSpPr>
          <p:cNvPr id="266" name="Google Shape;266;p13"/>
          <p:cNvSpPr/>
          <p:nvPr/>
        </p:nvSpPr>
        <p:spPr>
          <a:xfrm>
            <a:off x="406823" y="2778088"/>
            <a:ext cx="886500" cy="141600"/>
          </a:xfrm>
          <a:prstGeom prst="roundRect">
            <a:avLst>
              <a:gd fmla="val 16667" name="adj"/>
            </a:avLst>
          </a:prstGeom>
          <a:solidFill>
            <a:schemeClr val="lt2"/>
          </a:solidFill>
          <a:ln cap="flat" cmpd="sng" w="7150">
            <a:solidFill>
              <a:schemeClr val="accent4"/>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US" sz="800">
                <a:solidFill>
                  <a:schemeClr val="dk1"/>
                </a:solidFill>
                <a:latin typeface="Arial"/>
                <a:ea typeface="Arial"/>
                <a:cs typeface="Arial"/>
                <a:sym typeface="Arial"/>
              </a:rPr>
              <a:t>Data Sources</a:t>
            </a:r>
            <a:endParaRPr sz="1100"/>
          </a:p>
        </p:txBody>
      </p:sp>
      <p:sp>
        <p:nvSpPr>
          <p:cNvPr id="246" name="Google Shape;246;p13"/>
          <p:cNvSpPr/>
          <p:nvPr/>
        </p:nvSpPr>
        <p:spPr>
          <a:xfrm>
            <a:off x="1994159" y="1783025"/>
            <a:ext cx="685800" cy="141600"/>
          </a:xfrm>
          <a:prstGeom prst="roundRect">
            <a:avLst>
              <a:gd fmla="val 16667" name="adj"/>
            </a:avLst>
          </a:prstGeom>
          <a:solidFill>
            <a:schemeClr val="lt2"/>
          </a:solidFill>
          <a:ln cap="flat" cmpd="sng" w="7150">
            <a:solidFill>
              <a:schemeClr val="accent4"/>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US" sz="700">
                <a:solidFill>
                  <a:schemeClr val="dk1"/>
                </a:solidFill>
              </a:rPr>
              <a:t>Data Object</a:t>
            </a:r>
            <a:endParaRPr b="1" sz="700"/>
          </a:p>
        </p:txBody>
      </p:sp>
      <p:sp>
        <p:nvSpPr>
          <p:cNvPr id="267" name="Google Shape;267;p13"/>
          <p:cNvSpPr/>
          <p:nvPr/>
        </p:nvSpPr>
        <p:spPr>
          <a:xfrm>
            <a:off x="1994159" y="2268325"/>
            <a:ext cx="685800" cy="141600"/>
          </a:xfrm>
          <a:prstGeom prst="roundRect">
            <a:avLst>
              <a:gd fmla="val 16667" name="adj"/>
            </a:avLst>
          </a:prstGeom>
          <a:solidFill>
            <a:schemeClr val="lt2"/>
          </a:solidFill>
          <a:ln cap="flat" cmpd="sng" w="7150">
            <a:solidFill>
              <a:srgbClr val="C0000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US" sz="700">
                <a:solidFill>
                  <a:schemeClr val="dk1"/>
                </a:solidFill>
              </a:rPr>
              <a:t>Chunking</a:t>
            </a:r>
            <a:endParaRPr sz="700"/>
          </a:p>
        </p:txBody>
      </p:sp>
      <p:sp>
        <p:nvSpPr>
          <p:cNvPr id="268" name="Google Shape;268;p13"/>
          <p:cNvSpPr/>
          <p:nvPr/>
        </p:nvSpPr>
        <p:spPr>
          <a:xfrm>
            <a:off x="1876258" y="2433226"/>
            <a:ext cx="921600" cy="141600"/>
          </a:xfrm>
          <a:prstGeom prst="roundRect">
            <a:avLst>
              <a:gd fmla="val 16667" name="adj"/>
            </a:avLst>
          </a:prstGeom>
          <a:solidFill>
            <a:schemeClr val="lt2"/>
          </a:solidFill>
          <a:ln cap="flat" cmpd="sng" w="7150">
            <a:solidFill>
              <a:srgbClr val="C0000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US" sz="700">
                <a:solidFill>
                  <a:schemeClr val="dk1"/>
                </a:solidFill>
              </a:rPr>
              <a:t>Data Deduplication</a:t>
            </a:r>
            <a:endParaRPr sz="700"/>
          </a:p>
        </p:txBody>
      </p:sp>
      <p:sp>
        <p:nvSpPr>
          <p:cNvPr id="269" name="Google Shape;269;p13"/>
          <p:cNvSpPr/>
          <p:nvPr/>
        </p:nvSpPr>
        <p:spPr>
          <a:xfrm>
            <a:off x="1876258" y="2615615"/>
            <a:ext cx="921600" cy="141600"/>
          </a:xfrm>
          <a:prstGeom prst="roundRect">
            <a:avLst>
              <a:gd fmla="val 16667" name="adj"/>
            </a:avLst>
          </a:prstGeom>
          <a:solidFill>
            <a:schemeClr val="lt2"/>
          </a:solidFill>
          <a:ln cap="flat" cmpd="sng" w="7150">
            <a:solidFill>
              <a:srgbClr val="C0000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US" sz="700">
                <a:solidFill>
                  <a:schemeClr val="dk1"/>
                </a:solidFill>
              </a:rPr>
              <a:t>Text Normalization</a:t>
            </a:r>
            <a:endParaRPr sz="700"/>
          </a:p>
        </p:txBody>
      </p:sp>
      <p:sp>
        <p:nvSpPr>
          <p:cNvPr id="270" name="Google Shape;270;p13"/>
          <p:cNvSpPr/>
          <p:nvPr/>
        </p:nvSpPr>
        <p:spPr>
          <a:xfrm>
            <a:off x="1876258" y="2789265"/>
            <a:ext cx="921600" cy="141600"/>
          </a:xfrm>
          <a:prstGeom prst="roundRect">
            <a:avLst>
              <a:gd fmla="val 16667" name="adj"/>
            </a:avLst>
          </a:prstGeom>
          <a:solidFill>
            <a:schemeClr val="lt2"/>
          </a:solidFill>
          <a:ln cap="flat" cmpd="sng" w="7150">
            <a:solidFill>
              <a:srgbClr val="C0000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US" sz="700">
                <a:solidFill>
                  <a:schemeClr val="dk1"/>
                </a:solidFill>
              </a:rPr>
              <a:t>Entity extraction</a:t>
            </a:r>
            <a:endParaRPr sz="700"/>
          </a:p>
        </p:txBody>
      </p:sp>
      <p:sp>
        <p:nvSpPr>
          <p:cNvPr id="271" name="Google Shape;271;p13"/>
          <p:cNvSpPr/>
          <p:nvPr/>
        </p:nvSpPr>
        <p:spPr>
          <a:xfrm>
            <a:off x="2285304" y="3326006"/>
            <a:ext cx="21900" cy="23100"/>
          </a:xfrm>
          <a:prstGeom prst="ellipse">
            <a:avLst/>
          </a:prstGeom>
          <a:solidFill>
            <a:schemeClr val="accent3"/>
          </a:solidFill>
          <a:ln cap="flat" cmpd="sng" w="7525">
            <a:solidFill>
              <a:schemeClr val="dk2"/>
            </a:solidFill>
            <a:prstDash val="solid"/>
            <a:round/>
            <a:headEnd len="sm" w="sm" type="none"/>
            <a:tailEnd len="sm" w="sm" type="none"/>
          </a:ln>
        </p:spPr>
        <p:txBody>
          <a:bodyPr anchorCtr="0" anchor="ctr" bIns="72150" lIns="72150" spcFirstLastPara="1" rIns="72150" wrap="square" tIns="72150">
            <a:noAutofit/>
          </a:bodyPr>
          <a:lstStyle/>
          <a:p>
            <a:pPr indent="0" lvl="0" marL="0" rtl="0" algn="ctr">
              <a:spcBef>
                <a:spcPts val="0"/>
              </a:spcBef>
              <a:spcAft>
                <a:spcPts val="0"/>
              </a:spcAft>
              <a:buNone/>
            </a:pPr>
            <a:r>
              <a:t/>
            </a:r>
            <a:endParaRPr sz="1105"/>
          </a:p>
        </p:txBody>
      </p:sp>
      <p:sp>
        <p:nvSpPr>
          <p:cNvPr id="272" name="Google Shape;272;p13"/>
          <p:cNvSpPr/>
          <p:nvPr/>
        </p:nvSpPr>
        <p:spPr>
          <a:xfrm>
            <a:off x="2285304" y="3385203"/>
            <a:ext cx="21900" cy="23100"/>
          </a:xfrm>
          <a:prstGeom prst="ellipse">
            <a:avLst/>
          </a:prstGeom>
          <a:solidFill>
            <a:schemeClr val="accent3"/>
          </a:solidFill>
          <a:ln cap="flat" cmpd="sng" w="7525">
            <a:solidFill>
              <a:schemeClr val="dk2"/>
            </a:solidFill>
            <a:prstDash val="solid"/>
            <a:round/>
            <a:headEnd len="sm" w="sm" type="none"/>
            <a:tailEnd len="sm" w="sm" type="none"/>
          </a:ln>
        </p:spPr>
        <p:txBody>
          <a:bodyPr anchorCtr="0" anchor="ctr" bIns="72150" lIns="72150" spcFirstLastPara="1" rIns="72150" wrap="square" tIns="72150">
            <a:noAutofit/>
          </a:bodyPr>
          <a:lstStyle/>
          <a:p>
            <a:pPr indent="0" lvl="0" marL="0" rtl="0" algn="ctr">
              <a:spcBef>
                <a:spcPts val="0"/>
              </a:spcBef>
              <a:spcAft>
                <a:spcPts val="0"/>
              </a:spcAft>
              <a:buNone/>
            </a:pPr>
            <a:r>
              <a:t/>
            </a:r>
            <a:endParaRPr sz="1105"/>
          </a:p>
        </p:txBody>
      </p:sp>
      <p:sp>
        <p:nvSpPr>
          <p:cNvPr id="273" name="Google Shape;273;p13"/>
          <p:cNvSpPr/>
          <p:nvPr/>
        </p:nvSpPr>
        <p:spPr>
          <a:xfrm>
            <a:off x="2285304" y="3447053"/>
            <a:ext cx="21900" cy="23100"/>
          </a:xfrm>
          <a:prstGeom prst="ellipse">
            <a:avLst/>
          </a:prstGeom>
          <a:solidFill>
            <a:schemeClr val="accent3"/>
          </a:solidFill>
          <a:ln cap="flat" cmpd="sng" w="7525">
            <a:solidFill>
              <a:schemeClr val="dk2"/>
            </a:solidFill>
            <a:prstDash val="solid"/>
            <a:round/>
            <a:headEnd len="sm" w="sm" type="none"/>
            <a:tailEnd len="sm" w="sm" type="none"/>
          </a:ln>
        </p:spPr>
        <p:txBody>
          <a:bodyPr anchorCtr="0" anchor="ctr" bIns="72150" lIns="72150" spcFirstLastPara="1" rIns="72150" wrap="square" tIns="72150">
            <a:noAutofit/>
          </a:bodyPr>
          <a:lstStyle/>
          <a:p>
            <a:pPr indent="0" lvl="0" marL="0" rtl="0" algn="ctr">
              <a:spcBef>
                <a:spcPts val="0"/>
              </a:spcBef>
              <a:spcAft>
                <a:spcPts val="0"/>
              </a:spcAft>
              <a:buNone/>
            </a:pPr>
            <a:r>
              <a:t/>
            </a:r>
            <a:endParaRPr sz="1105"/>
          </a:p>
        </p:txBody>
      </p:sp>
      <p:sp>
        <p:nvSpPr>
          <p:cNvPr id="274" name="Google Shape;274;p13"/>
          <p:cNvSpPr/>
          <p:nvPr/>
        </p:nvSpPr>
        <p:spPr>
          <a:xfrm>
            <a:off x="3693650" y="2175775"/>
            <a:ext cx="1127100" cy="346200"/>
          </a:xfrm>
          <a:prstGeom prst="roundRect">
            <a:avLst>
              <a:gd fmla="val 16667" name="adj"/>
            </a:avLst>
          </a:prstGeom>
          <a:solidFill>
            <a:srgbClr val="C2D4D4"/>
          </a:solid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rPr b="1" lang="en-US" sz="600">
                <a:solidFill>
                  <a:srgbClr val="1E3224"/>
                </a:solidFill>
              </a:rPr>
              <a:t>Chunks passed into an embedding model. </a:t>
            </a:r>
            <a:endParaRPr b="1" sz="600">
              <a:solidFill>
                <a:srgbClr val="1E3224"/>
              </a:solidFill>
            </a:endParaRPr>
          </a:p>
          <a:p>
            <a:pPr indent="0" lvl="0" marL="0" marR="0" rtl="0" algn="ctr">
              <a:lnSpc>
                <a:spcPct val="100000"/>
              </a:lnSpc>
              <a:spcBef>
                <a:spcPts val="0"/>
              </a:spcBef>
              <a:spcAft>
                <a:spcPts val="0"/>
              </a:spcAft>
              <a:buNone/>
            </a:pPr>
            <a:r>
              <a:rPr b="1" lang="en-US" sz="600">
                <a:solidFill>
                  <a:srgbClr val="1E3224"/>
                </a:solidFill>
              </a:rPr>
              <a:t>Embedding Generation</a:t>
            </a:r>
            <a:endParaRPr b="1" sz="600">
              <a:solidFill>
                <a:srgbClr val="1E3224"/>
              </a:solidFill>
            </a:endParaRPr>
          </a:p>
        </p:txBody>
      </p:sp>
      <p:cxnSp>
        <p:nvCxnSpPr>
          <p:cNvPr id="275" name="Google Shape;275;p13"/>
          <p:cNvCxnSpPr>
            <a:stCxn id="243" idx="3"/>
            <a:endCxn id="262" idx="1"/>
          </p:cNvCxnSpPr>
          <p:nvPr/>
        </p:nvCxnSpPr>
        <p:spPr>
          <a:xfrm>
            <a:off x="4506429" y="1716087"/>
            <a:ext cx="1324200" cy="1868400"/>
          </a:xfrm>
          <a:prstGeom prst="curvedConnector3">
            <a:avLst>
              <a:gd fmla="val 50003" name="adj1"/>
            </a:avLst>
          </a:prstGeom>
          <a:noFill/>
          <a:ln cap="flat" cmpd="sng" w="19050">
            <a:solidFill>
              <a:srgbClr val="F1B13F"/>
            </a:solidFill>
            <a:prstDash val="dot"/>
            <a:round/>
            <a:headEnd len="sm" w="sm" type="none"/>
            <a:tailEnd len="med" w="med" type="triangle"/>
          </a:ln>
        </p:spPr>
      </p:cxnSp>
      <p:sp>
        <p:nvSpPr>
          <p:cNvPr id="276" name="Google Shape;276;p13"/>
          <p:cNvSpPr/>
          <p:nvPr/>
        </p:nvSpPr>
        <p:spPr>
          <a:xfrm>
            <a:off x="1876250" y="2957150"/>
            <a:ext cx="921600" cy="141600"/>
          </a:xfrm>
          <a:prstGeom prst="roundRect">
            <a:avLst>
              <a:gd fmla="val 16667" name="adj"/>
            </a:avLst>
          </a:prstGeom>
          <a:solidFill>
            <a:schemeClr val="lt2"/>
          </a:solidFill>
          <a:ln cap="flat" cmpd="sng" w="7150">
            <a:solidFill>
              <a:srgbClr val="C0000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US" sz="700">
                <a:solidFill>
                  <a:schemeClr val="dk1"/>
                </a:solidFill>
              </a:rPr>
              <a:t>PII Redaction</a:t>
            </a:r>
            <a:endParaRPr sz="700"/>
          </a:p>
        </p:txBody>
      </p:sp>
      <p:sp>
        <p:nvSpPr>
          <p:cNvPr id="277" name="Google Shape;277;p13"/>
          <p:cNvSpPr/>
          <p:nvPr/>
        </p:nvSpPr>
        <p:spPr>
          <a:xfrm>
            <a:off x="1767955" y="3117818"/>
            <a:ext cx="1138200" cy="141600"/>
          </a:xfrm>
          <a:prstGeom prst="roundRect">
            <a:avLst>
              <a:gd fmla="val 16667" name="adj"/>
            </a:avLst>
          </a:prstGeom>
          <a:solidFill>
            <a:schemeClr val="lt2"/>
          </a:solidFill>
          <a:ln cap="flat" cmpd="sng" w="7150">
            <a:solidFill>
              <a:srgbClr val="C0000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US" sz="700">
                <a:solidFill>
                  <a:schemeClr val="dk1"/>
                </a:solidFill>
              </a:rPr>
              <a:t>Content Classification</a:t>
            </a:r>
            <a:endParaRPr sz="700"/>
          </a:p>
        </p:txBody>
      </p:sp>
      <p:sp>
        <p:nvSpPr>
          <p:cNvPr id="259" name="Google Shape;259;p13"/>
          <p:cNvSpPr/>
          <p:nvPr/>
        </p:nvSpPr>
        <p:spPr>
          <a:xfrm>
            <a:off x="7949925" y="1491550"/>
            <a:ext cx="214200" cy="297300"/>
          </a:xfrm>
          <a:prstGeom prst="can">
            <a:avLst>
              <a:gd fmla="val 25000" name="adj"/>
            </a:avLst>
          </a:prstGeom>
          <a:solidFill>
            <a:srgbClr val="343B3B"/>
          </a:solidFill>
          <a:ln cap="flat" cmpd="sng" w="7150">
            <a:solidFill>
              <a:srgbClr val="343B3B"/>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257" name="Google Shape;257;p13"/>
          <p:cNvSpPr/>
          <p:nvPr/>
        </p:nvSpPr>
        <p:spPr>
          <a:xfrm>
            <a:off x="7944900" y="1960500"/>
            <a:ext cx="214200" cy="297300"/>
          </a:xfrm>
          <a:prstGeom prst="can">
            <a:avLst>
              <a:gd fmla="val 25000" name="adj"/>
            </a:avLst>
          </a:prstGeom>
          <a:solidFill>
            <a:srgbClr val="274E13"/>
          </a:solidFill>
          <a:ln cap="flat" cmpd="sng" w="7150">
            <a:solidFill>
              <a:srgbClr val="343B3B"/>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239" name="Google Shape;239;p13"/>
          <p:cNvSpPr/>
          <p:nvPr/>
        </p:nvSpPr>
        <p:spPr>
          <a:xfrm>
            <a:off x="7944900" y="2461025"/>
            <a:ext cx="214200" cy="297300"/>
          </a:xfrm>
          <a:prstGeom prst="can">
            <a:avLst>
              <a:gd fmla="val 25000" name="adj"/>
            </a:avLst>
          </a:prstGeom>
          <a:solidFill>
            <a:srgbClr val="351C75"/>
          </a:solidFill>
          <a:ln cap="flat" cmpd="sng" w="7150">
            <a:solidFill>
              <a:srgbClr val="343B3B"/>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261" name="Google Shape;261;p13"/>
          <p:cNvSpPr/>
          <p:nvPr/>
        </p:nvSpPr>
        <p:spPr>
          <a:xfrm>
            <a:off x="7956600" y="2930700"/>
            <a:ext cx="214200" cy="297300"/>
          </a:xfrm>
          <a:prstGeom prst="can">
            <a:avLst>
              <a:gd fmla="val 25000" name="adj"/>
            </a:avLst>
          </a:prstGeom>
          <a:solidFill>
            <a:srgbClr val="1155CC"/>
          </a:solidFill>
          <a:ln cap="flat" cmpd="sng" w="7150">
            <a:solidFill>
              <a:srgbClr val="343B3B"/>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264" name="Google Shape;264;p13"/>
          <p:cNvSpPr/>
          <p:nvPr/>
        </p:nvSpPr>
        <p:spPr>
          <a:xfrm>
            <a:off x="7961625" y="3390250"/>
            <a:ext cx="214200" cy="297300"/>
          </a:xfrm>
          <a:prstGeom prst="can">
            <a:avLst>
              <a:gd fmla="val 25000" name="adj"/>
            </a:avLst>
          </a:prstGeom>
          <a:solidFill>
            <a:srgbClr val="BF9000"/>
          </a:solidFill>
          <a:ln cap="flat" cmpd="sng" w="7150">
            <a:solidFill>
              <a:srgbClr val="343B3B"/>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278" name="Google Shape;278;p13"/>
          <p:cNvSpPr/>
          <p:nvPr/>
        </p:nvSpPr>
        <p:spPr>
          <a:xfrm>
            <a:off x="7883324" y="3733600"/>
            <a:ext cx="370800" cy="73500"/>
          </a:xfrm>
          <a:prstGeom prst="roundRect">
            <a:avLst>
              <a:gd fmla="val 16667" name="adj"/>
            </a:avLst>
          </a:prstGeom>
          <a:solidFill>
            <a:srgbClr val="C2D4D4"/>
          </a:solidFill>
          <a:ln cap="flat" cmpd="sng" w="9525">
            <a:solidFill>
              <a:schemeClr val="dk1"/>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rPr lang="en-US" sz="500">
                <a:solidFill>
                  <a:srgbClr val="1E3224"/>
                </a:solidFill>
                <a:latin typeface="Lexend Deca"/>
                <a:ea typeface="Lexend Deca"/>
                <a:cs typeface="Lexend Deca"/>
                <a:sym typeface="Lexend Deca"/>
              </a:rPr>
              <a:t>Graph</a:t>
            </a:r>
            <a:endParaRPr sz="500">
              <a:solidFill>
                <a:srgbClr val="1E3224"/>
              </a:solidFill>
              <a:latin typeface="Lexend Deca"/>
              <a:ea typeface="Lexend Deca"/>
              <a:cs typeface="Lexend Deca"/>
              <a:sym typeface="Lexend Deca"/>
            </a:endParaRPr>
          </a:p>
        </p:txBody>
      </p:sp>
      <p:sp>
        <p:nvSpPr>
          <p:cNvPr id="279" name="Google Shape;279;p13"/>
          <p:cNvSpPr/>
          <p:nvPr/>
        </p:nvSpPr>
        <p:spPr>
          <a:xfrm>
            <a:off x="7883274" y="3272500"/>
            <a:ext cx="370800" cy="73500"/>
          </a:xfrm>
          <a:prstGeom prst="roundRect">
            <a:avLst>
              <a:gd fmla="val 16667" name="adj"/>
            </a:avLst>
          </a:prstGeom>
          <a:solidFill>
            <a:srgbClr val="C2D4D4"/>
          </a:solidFill>
          <a:ln cap="flat" cmpd="sng" w="9525">
            <a:solidFill>
              <a:schemeClr val="dk1"/>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rPr lang="en-US" sz="500">
                <a:solidFill>
                  <a:srgbClr val="1E3224"/>
                </a:solidFill>
                <a:latin typeface="Lexend Deca"/>
                <a:ea typeface="Lexend Deca"/>
                <a:cs typeface="Lexend Deca"/>
                <a:sym typeface="Lexend Deca"/>
              </a:rPr>
              <a:t>Vector</a:t>
            </a:r>
            <a:endParaRPr sz="500">
              <a:solidFill>
                <a:srgbClr val="1E3224"/>
              </a:solidFill>
              <a:latin typeface="Lexend Deca"/>
              <a:ea typeface="Lexend Deca"/>
              <a:cs typeface="Lexend Deca"/>
              <a:sym typeface="Lexend Deca"/>
            </a:endParaRPr>
          </a:p>
        </p:txBody>
      </p:sp>
      <p:sp>
        <p:nvSpPr>
          <p:cNvPr id="280" name="Google Shape;280;p13"/>
          <p:cNvSpPr/>
          <p:nvPr/>
        </p:nvSpPr>
        <p:spPr>
          <a:xfrm>
            <a:off x="7878299" y="2307250"/>
            <a:ext cx="370800" cy="73500"/>
          </a:xfrm>
          <a:prstGeom prst="roundRect">
            <a:avLst>
              <a:gd fmla="val 16667" name="adj"/>
            </a:avLst>
          </a:prstGeom>
          <a:solidFill>
            <a:srgbClr val="C2D4D4"/>
          </a:solidFill>
          <a:ln cap="flat" cmpd="sng" w="9525">
            <a:solidFill>
              <a:schemeClr val="dk1"/>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rPr lang="en-US" sz="500">
                <a:solidFill>
                  <a:srgbClr val="1E3224"/>
                </a:solidFill>
                <a:latin typeface="Lexend Deca"/>
                <a:ea typeface="Lexend Deca"/>
                <a:cs typeface="Lexend Deca"/>
                <a:sym typeface="Lexend Deca"/>
              </a:rPr>
              <a:t>JSON</a:t>
            </a:r>
            <a:endParaRPr sz="500">
              <a:solidFill>
                <a:srgbClr val="1E3224"/>
              </a:solidFill>
              <a:latin typeface="Lexend Deca"/>
              <a:ea typeface="Lexend Deca"/>
              <a:cs typeface="Lexend Deca"/>
              <a:sym typeface="Lexend Deca"/>
            </a:endParaRPr>
          </a:p>
        </p:txBody>
      </p:sp>
      <p:sp>
        <p:nvSpPr>
          <p:cNvPr id="281" name="Google Shape;281;p13"/>
          <p:cNvSpPr/>
          <p:nvPr/>
        </p:nvSpPr>
        <p:spPr>
          <a:xfrm>
            <a:off x="7819575" y="1806750"/>
            <a:ext cx="498300" cy="73500"/>
          </a:xfrm>
          <a:prstGeom prst="roundRect">
            <a:avLst>
              <a:gd fmla="val 16667" name="adj"/>
            </a:avLst>
          </a:prstGeom>
          <a:solidFill>
            <a:srgbClr val="C2D4D4"/>
          </a:solidFill>
          <a:ln cap="flat" cmpd="sng" w="9525">
            <a:solidFill>
              <a:schemeClr val="dk1"/>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rPr lang="en-US" sz="500">
                <a:solidFill>
                  <a:srgbClr val="1E3224"/>
                </a:solidFill>
                <a:latin typeface="Lexend Deca"/>
                <a:ea typeface="Lexend Deca"/>
                <a:cs typeface="Lexend Deca"/>
                <a:sym typeface="Lexend Deca"/>
              </a:rPr>
              <a:t>Relational</a:t>
            </a:r>
            <a:endParaRPr sz="500">
              <a:solidFill>
                <a:srgbClr val="1E3224"/>
              </a:solidFill>
              <a:latin typeface="Lexend Deca"/>
              <a:ea typeface="Lexend Deca"/>
              <a:cs typeface="Lexend Deca"/>
              <a:sym typeface="Lexend Deca"/>
            </a:endParaRPr>
          </a:p>
        </p:txBody>
      </p:sp>
      <p:sp>
        <p:nvSpPr>
          <p:cNvPr id="282" name="Google Shape;282;p13"/>
          <p:cNvSpPr/>
          <p:nvPr/>
        </p:nvSpPr>
        <p:spPr>
          <a:xfrm>
            <a:off x="7883324" y="2807750"/>
            <a:ext cx="370800" cy="73500"/>
          </a:xfrm>
          <a:prstGeom prst="roundRect">
            <a:avLst>
              <a:gd fmla="val 16667" name="adj"/>
            </a:avLst>
          </a:prstGeom>
          <a:solidFill>
            <a:srgbClr val="C2D4D4"/>
          </a:solidFill>
          <a:ln cap="flat" cmpd="sng" w="9525">
            <a:solidFill>
              <a:schemeClr val="dk1"/>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rPr lang="en-US" sz="500">
                <a:solidFill>
                  <a:srgbClr val="1E3224"/>
                </a:solidFill>
                <a:latin typeface="Lexend Deca"/>
                <a:ea typeface="Lexend Deca"/>
                <a:cs typeface="Lexend Deca"/>
                <a:sym typeface="Lexend Deca"/>
              </a:rPr>
              <a:t>Spatial</a:t>
            </a:r>
            <a:endParaRPr sz="500">
              <a:solidFill>
                <a:srgbClr val="1E3224"/>
              </a:solidFill>
              <a:latin typeface="Lexend Deca"/>
              <a:ea typeface="Lexend Deca"/>
              <a:cs typeface="Lexend Deca"/>
              <a:sym typeface="Lexend Deca"/>
            </a:endParaRPr>
          </a:p>
        </p:txBody>
      </p:sp>
      <p:sp>
        <p:nvSpPr>
          <p:cNvPr id="283" name="Google Shape;283;p13"/>
          <p:cNvSpPr/>
          <p:nvPr/>
        </p:nvSpPr>
        <p:spPr>
          <a:xfrm>
            <a:off x="-200" y="0"/>
            <a:ext cx="9144000" cy="530400"/>
          </a:xfrm>
          <a:prstGeom prst="rect">
            <a:avLst/>
          </a:prstGeom>
          <a:solidFill>
            <a:srgbClr val="C74634"/>
          </a:solidFill>
          <a:ln cap="flat" cmpd="sng" w="12700">
            <a:solidFill>
              <a:srgbClr val="C7463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13"/>
          <p:cNvSpPr/>
          <p:nvPr/>
        </p:nvSpPr>
        <p:spPr>
          <a:xfrm>
            <a:off x="426289" y="0"/>
            <a:ext cx="8374800" cy="5304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FFFFFF"/>
              </a:buClr>
              <a:buSzPts val="2000"/>
              <a:buFont typeface="Calibri"/>
              <a:buNone/>
            </a:pPr>
            <a:r>
              <a:rPr b="1" lang="en-US" sz="2000">
                <a:solidFill>
                  <a:srgbClr val="FFFFFF"/>
                </a:solidFill>
                <a:latin typeface="Lexend Deca"/>
                <a:ea typeface="Lexend Deca"/>
                <a:cs typeface="Lexend Deca"/>
                <a:sym typeface="Lexend Deca"/>
              </a:rPr>
              <a:t>RAG Pipeline</a:t>
            </a:r>
            <a:endParaRPr b="1" sz="2000">
              <a:solidFill>
                <a:srgbClr val="FFFFFF"/>
              </a:solidFill>
              <a:latin typeface="Lexend Deca"/>
              <a:ea typeface="Lexend Deca"/>
              <a:cs typeface="Lexend Deca"/>
              <a:sym typeface="Lexend Deca"/>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