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5143500" cy="9144000"/>
  <p:embeddedFontLst>
    <p:embeddedFont>
      <p:font typeface="DM Sans"/>
      <p:regular r:id="rId31"/>
      <p:bold r:id="rId32"/>
      <p:italic r:id="rId33"/>
      <p:boldItalic r:id="rId34"/>
    </p:embeddedFont>
    <p:embeddedFont>
      <p:font typeface="DM Mono"/>
      <p:regular r:id="rId35"/>
      <p: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DMSans-italic.fntdata"/><Relationship Id="rId10" Type="http://schemas.openxmlformats.org/officeDocument/2006/relationships/slide" Target="slides/slide6.xml"/><Relationship Id="rId32" Type="http://schemas.openxmlformats.org/officeDocument/2006/relationships/font" Target="fonts/DMSans-bold.fntdata"/><Relationship Id="rId13" Type="http://schemas.openxmlformats.org/officeDocument/2006/relationships/slide" Target="slides/slide9.xml"/><Relationship Id="rId35" Type="http://schemas.openxmlformats.org/officeDocument/2006/relationships/font" Target="fonts/DMMono-regular.fntdata"/><Relationship Id="rId12" Type="http://schemas.openxmlformats.org/officeDocument/2006/relationships/slide" Target="slides/slide8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DMMon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e12606d3cb_0_4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e12606d3cb_0_4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e12606d3cb_0_4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e12606d3cb_0_4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e12606d3cb_0_4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e12606d3cb_0_4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e12606d3cb_0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e12606d3cb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e12606d3cb_0_4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12606d3c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3e12606d3c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e12606d3c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e12606d3cb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e12606d3cb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3e12606d3cb_0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e12606d3cb_0_9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3e12606d3cb_0_9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e12606d3cb_0_9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e12606d3cb_0_9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3e12606d3cb_0_9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e12606d3cb_0_9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13a185e8e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e13a185e8e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e13a185e8e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e12606d3cb_0_7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g3e12606d3cb_0_7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3e12606d3cb_0_7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e12606d3cb_0_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3e12606d3cb_0_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3e12606d3cb_0_7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e12606d3cb_0_9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3e12606d3cb_0_9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3e12606d3cb_0_9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e12606d3cb_0_9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g3e12606d3cb_0_9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g3e12606d3cb_0_9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e12606d3cb_0_10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g3e12606d3cb_0_10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g3e12606d3cb_0_10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e12606d3cb_0_10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g3e12606d3cb_0_10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3e12606d3cb_0_10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e12606d3cb_0_9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g3e12606d3cb_0_9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3e12606d3cb_0_9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13a185e8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e13a185e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e13a185e8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e12606d3cb_0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e12606d3cb_0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e12606d3cb_0_3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38404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76809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115214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1536192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192024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230428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3"/>
          <p:cNvCxnSpPr/>
          <p:nvPr/>
        </p:nvCxnSpPr>
        <p:spPr>
          <a:xfrm>
            <a:off x="268833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3"/>
          <p:cNvCxnSpPr/>
          <p:nvPr/>
        </p:nvCxnSpPr>
        <p:spPr>
          <a:xfrm>
            <a:off x="307238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"/>
          <p:cNvCxnSpPr/>
          <p:nvPr/>
        </p:nvCxnSpPr>
        <p:spPr>
          <a:xfrm>
            <a:off x="3456432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384048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"/>
          <p:cNvCxnSpPr/>
          <p:nvPr/>
        </p:nvCxnSpPr>
        <p:spPr>
          <a:xfrm>
            <a:off x="422452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"/>
          <p:cNvCxnSpPr/>
          <p:nvPr/>
        </p:nvCxnSpPr>
        <p:spPr>
          <a:xfrm>
            <a:off x="460857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499262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5376672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3"/>
          <p:cNvCxnSpPr/>
          <p:nvPr/>
        </p:nvCxnSpPr>
        <p:spPr>
          <a:xfrm>
            <a:off x="576072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3"/>
          <p:cNvCxnSpPr/>
          <p:nvPr/>
        </p:nvCxnSpPr>
        <p:spPr>
          <a:xfrm>
            <a:off x="614476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652881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3"/>
          <p:cNvCxnSpPr/>
          <p:nvPr/>
        </p:nvCxnSpPr>
        <p:spPr>
          <a:xfrm>
            <a:off x="691286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3"/>
          <p:cNvCxnSpPr/>
          <p:nvPr/>
        </p:nvCxnSpPr>
        <p:spPr>
          <a:xfrm>
            <a:off x="7296912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>
            <a:off x="768096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3"/>
          <p:cNvCxnSpPr/>
          <p:nvPr/>
        </p:nvCxnSpPr>
        <p:spPr>
          <a:xfrm>
            <a:off x="806500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3"/>
          <p:cNvCxnSpPr/>
          <p:nvPr/>
        </p:nvCxnSpPr>
        <p:spPr>
          <a:xfrm>
            <a:off x="844905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3"/>
          <p:cNvCxnSpPr/>
          <p:nvPr/>
        </p:nvCxnSpPr>
        <p:spPr>
          <a:xfrm>
            <a:off x="883310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3"/>
          <p:cNvCxnSpPr/>
          <p:nvPr/>
        </p:nvCxnSpPr>
        <p:spPr>
          <a:xfrm>
            <a:off x="0" y="38404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3"/>
          <p:cNvCxnSpPr/>
          <p:nvPr/>
        </p:nvCxnSpPr>
        <p:spPr>
          <a:xfrm>
            <a:off x="0" y="768096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3"/>
          <p:cNvCxnSpPr/>
          <p:nvPr/>
        </p:nvCxnSpPr>
        <p:spPr>
          <a:xfrm>
            <a:off x="0" y="1152144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3"/>
          <p:cNvCxnSpPr/>
          <p:nvPr/>
        </p:nvCxnSpPr>
        <p:spPr>
          <a:xfrm>
            <a:off x="0" y="1536192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3"/>
          <p:cNvCxnSpPr/>
          <p:nvPr/>
        </p:nvCxnSpPr>
        <p:spPr>
          <a:xfrm>
            <a:off x="0" y="192024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>
            <a:off x="0" y="230428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>
            <a:off x="0" y="2688336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/>
          <p:nvPr/>
        </p:nvCxnSpPr>
        <p:spPr>
          <a:xfrm>
            <a:off x="0" y="3072384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3"/>
          <p:cNvCxnSpPr/>
          <p:nvPr/>
        </p:nvCxnSpPr>
        <p:spPr>
          <a:xfrm>
            <a:off x="0" y="3456432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3"/>
          <p:cNvCxnSpPr/>
          <p:nvPr/>
        </p:nvCxnSpPr>
        <p:spPr>
          <a:xfrm>
            <a:off x="0" y="384048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3"/>
          <p:cNvCxnSpPr/>
          <p:nvPr/>
        </p:nvCxnSpPr>
        <p:spPr>
          <a:xfrm>
            <a:off x="0" y="422452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3"/>
          <p:cNvCxnSpPr/>
          <p:nvPr/>
        </p:nvCxnSpPr>
        <p:spPr>
          <a:xfrm>
            <a:off x="0" y="4608576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3"/>
          <p:cNvCxnSpPr/>
          <p:nvPr/>
        </p:nvCxnSpPr>
        <p:spPr>
          <a:xfrm>
            <a:off x="0" y="4992624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111111">
                <a:alpha val="5098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3"/>
          <p:cNvSpPr/>
          <p:nvPr/>
        </p:nvSpPr>
        <p:spPr>
          <a:xfrm>
            <a:off x="5486400" y="283464"/>
            <a:ext cx="128016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300"/>
              <a:buFont typeface="DM Sans"/>
              <a:buNone/>
            </a:pPr>
            <a:r>
              <a:rPr b="1" i="0" lang="en-US" sz="13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6858000" y="320040"/>
            <a:ext cx="7315" cy="146304"/>
          </a:xfrm>
          <a:prstGeom prst="rect">
            <a:avLst/>
          </a:prstGeom>
          <a:solidFill>
            <a:srgbClr val="C8C4B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6903720" y="283464"/>
            <a:ext cx="18288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000"/>
              <a:buFont typeface="DM Sans"/>
              <a:buNone/>
            </a:pPr>
            <a:r>
              <a:rPr b="0" i="0" lang="en-US" sz="10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AI Developer Experience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667512" y="1645920"/>
            <a:ext cx="7808976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200"/>
              <a:buFont typeface="DM Sans"/>
              <a:buNone/>
            </a:pPr>
            <a:r>
              <a:rPr b="1" i="0" lang="en-US" sz="4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How Oracle Database</a:t>
            </a:r>
            <a:br>
              <a:rPr b="1" i="0" lang="en-US" sz="4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-US" sz="4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meets the demand of the</a:t>
            </a:r>
            <a:br>
              <a:rPr b="1" i="0" lang="en-US" sz="4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42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AI Agent Era.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PORTFOLIO MAPPING</a:t>
            </a:r>
            <a:r>
              <a:rPr b="1" lang="en-US" sz="900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 | SELECT AI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· ORACLE PRODUCTS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00" y="618864"/>
            <a:ext cx="6846940" cy="213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4">
            <a:alphaModFix/>
          </a:blip>
          <a:srcRect b="0" l="0" r="0" t="21073"/>
          <a:stretch/>
        </p:blipFill>
        <p:spPr>
          <a:xfrm>
            <a:off x="667500" y="3004177"/>
            <a:ext cx="6846950" cy="198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PORTFOLIO MAPPING</a:t>
            </a:r>
            <a:r>
              <a:rPr b="1" lang="en-US" sz="900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 | AI AGENT MEMORY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· ORACLE PRODUCTS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3" title="carbon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00" y="635889"/>
            <a:ext cx="5725281" cy="437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WORKING DEFINITION 01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WHAT IS AN AGENT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WHAT THE AGENT DOES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67512" y="128016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primitives.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One agent.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758952" y="2926080"/>
            <a:ext cx="822900" cy="548700"/>
          </a:xfrm>
          <a:prstGeom prst="roundRect">
            <a:avLst>
              <a:gd fmla="val 11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758952" y="2926080"/>
            <a:ext cx="82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DM Sans"/>
              <a:buNone/>
            </a:pPr>
            <a:r>
              <a:rPr b="1" i="0" lang="en-US" sz="1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Agent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WORKING DEFINITION 01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WHAT IS AN AGENT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667512" y="868680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WHAT THE AGENT DOES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667512" y="1280160"/>
            <a:ext cx="7772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primitives.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One agent.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758952" y="2926080"/>
            <a:ext cx="822900" cy="548700"/>
          </a:xfrm>
          <a:prstGeom prst="roundRect">
            <a:avLst>
              <a:gd fmla="val 11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5"/>
          <p:cNvSpPr/>
          <p:nvPr/>
        </p:nvSpPr>
        <p:spPr>
          <a:xfrm>
            <a:off x="758952" y="2926080"/>
            <a:ext cx="82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DM Sans"/>
              <a:buNone/>
            </a:pPr>
            <a:r>
              <a:rPr b="1" i="0" lang="en-US" sz="1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Agent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301626" y="2322625"/>
            <a:ext cx="86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4536F"/>
              </a:buClr>
              <a:buSzPts val="1800"/>
              <a:buFont typeface="DM Sans"/>
              <a:buNone/>
            </a:pPr>
            <a:r>
              <a:rPr b="1" i="1" lang="en-US" sz="1200" u="none" cap="none" strike="noStrike">
                <a:solidFill>
                  <a:srgbClr val="04536F"/>
                </a:solidFill>
                <a:latin typeface="DM Sans"/>
                <a:ea typeface="DM Sans"/>
                <a:cs typeface="DM Sans"/>
                <a:sym typeface="DM Sans"/>
              </a:rPr>
              <a:t>Perception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1069901" y="3819525"/>
            <a:ext cx="82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800"/>
              <a:buFont typeface="DM Sans"/>
              <a:buNone/>
            </a:pPr>
            <a:r>
              <a:rPr b="1" i="1" lang="en-US" sz="12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Reasoning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406933" y="3819525"/>
            <a:ext cx="82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800"/>
              <a:buFont typeface="DM Sans"/>
              <a:buNone/>
            </a:pPr>
            <a:r>
              <a:rPr b="1" i="1" lang="en-US" sz="12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Action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15"/>
          <p:cNvCxnSpPr>
            <a:stCxn id="309" idx="2"/>
            <a:endCxn id="312" idx="0"/>
          </p:cNvCxnSpPr>
          <p:nvPr/>
        </p:nvCxnSpPr>
        <p:spPr>
          <a:xfrm flipH="1">
            <a:off x="818502" y="3474780"/>
            <a:ext cx="351900" cy="344700"/>
          </a:xfrm>
          <a:prstGeom prst="straightConnector1">
            <a:avLst/>
          </a:prstGeom>
          <a:noFill/>
          <a:ln cap="flat" cmpd="sng" w="9525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4" name="Google Shape;314;p15"/>
          <p:cNvSpPr/>
          <p:nvPr/>
        </p:nvSpPr>
        <p:spPr>
          <a:xfrm>
            <a:off x="1391620" y="2322621"/>
            <a:ext cx="691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800"/>
              <a:buFont typeface="DM Sans"/>
              <a:buNone/>
            </a:pPr>
            <a:r>
              <a:rPr b="1" i="1" lang="en-US" sz="12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Memory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15"/>
          <p:cNvCxnSpPr>
            <a:stCxn id="310" idx="2"/>
            <a:endCxn id="309" idx="0"/>
          </p:cNvCxnSpPr>
          <p:nvPr/>
        </p:nvCxnSpPr>
        <p:spPr>
          <a:xfrm>
            <a:off x="736026" y="2615125"/>
            <a:ext cx="434400" cy="311100"/>
          </a:xfrm>
          <a:prstGeom prst="straightConnector1">
            <a:avLst/>
          </a:prstGeom>
          <a:noFill/>
          <a:ln cap="flat" cmpd="sng" w="9525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6" name="Google Shape;316;p15"/>
          <p:cNvCxnSpPr>
            <a:stCxn id="309" idx="2"/>
            <a:endCxn id="311" idx="0"/>
          </p:cNvCxnSpPr>
          <p:nvPr/>
        </p:nvCxnSpPr>
        <p:spPr>
          <a:xfrm>
            <a:off x="1170402" y="3474780"/>
            <a:ext cx="310800" cy="344700"/>
          </a:xfrm>
          <a:prstGeom prst="straightConnector1">
            <a:avLst/>
          </a:prstGeom>
          <a:noFill/>
          <a:ln cap="flat" cmpd="sng" w="9525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7" name="Google Shape;317;p15"/>
          <p:cNvCxnSpPr>
            <a:stCxn id="314" idx="2"/>
            <a:endCxn id="309" idx="0"/>
          </p:cNvCxnSpPr>
          <p:nvPr/>
        </p:nvCxnSpPr>
        <p:spPr>
          <a:xfrm flipH="1">
            <a:off x="1170370" y="2615121"/>
            <a:ext cx="567000" cy="311100"/>
          </a:xfrm>
          <a:prstGeom prst="straightConnector1">
            <a:avLst/>
          </a:prstGeom>
          <a:noFill/>
          <a:ln cap="flat" cmpd="sng" w="9525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WORKING DEFINITION 01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WHAT IS AN AGENT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7512" y="868680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WHAT THE AGENT DOES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667512" y="1280160"/>
            <a:ext cx="7772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primitives.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One agent.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758952" y="2926080"/>
            <a:ext cx="822900" cy="548700"/>
          </a:xfrm>
          <a:prstGeom prst="roundRect">
            <a:avLst>
              <a:gd fmla="val 11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758952" y="2926080"/>
            <a:ext cx="82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DM Sans"/>
              <a:buNone/>
            </a:pPr>
            <a:r>
              <a:rPr b="1" i="0" lang="en-US" sz="1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Agent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1636776" y="2926080"/>
            <a:ext cx="20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800"/>
              <a:buFont typeface="DM Sans"/>
              <a:buNone/>
            </a:pPr>
            <a:r>
              <a:rPr b="0" i="0" lang="en-US" sz="18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1892808" y="2926080"/>
            <a:ext cx="868800" cy="548700"/>
          </a:xfrm>
          <a:prstGeom prst="roundRect">
            <a:avLst>
              <a:gd fmla="val 11667" name="adj"/>
            </a:avLst>
          </a:prstGeom>
          <a:solidFill>
            <a:srgbClr val="111111"/>
          </a:solidFill>
          <a:ln cap="flat" cmpd="sng" w="1270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1892808" y="2926080"/>
            <a:ext cx="868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Model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2816352" y="2926080"/>
            <a:ext cx="20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800"/>
              <a:buFont typeface="DM Sans"/>
              <a:buNone/>
            </a:pPr>
            <a:r>
              <a:rPr b="0" i="0" lang="en-US" sz="18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3072384" y="2926080"/>
            <a:ext cx="1097400" cy="548700"/>
          </a:xfrm>
          <a:prstGeom prst="roundRect">
            <a:avLst>
              <a:gd fmla="val 11667" name="adj"/>
            </a:avLst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3072384" y="2926080"/>
            <a:ext cx="1097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Harness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WORKING DEFINITION 02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THE REFRAMING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THE REFRAMING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667512" y="128016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An agent is a model plus a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harness.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804672" y="2909716"/>
            <a:ext cx="868800" cy="594300"/>
          </a:xfrm>
          <a:prstGeom prst="roundRect">
            <a:avLst>
              <a:gd fmla="val 12308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804672" y="2909716"/>
            <a:ext cx="868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DM Sans"/>
              <a:buNone/>
            </a:pPr>
            <a:r>
              <a:rPr b="1" i="0" lang="en-US" sz="17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Agent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1728216" y="2909716"/>
            <a:ext cx="201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2000"/>
              <a:buFont typeface="DM Sans"/>
              <a:buNone/>
            </a:pPr>
            <a:r>
              <a:rPr b="0" i="0" lang="en-US" sz="20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1984248" y="2909716"/>
            <a:ext cx="914400" cy="594300"/>
          </a:xfrm>
          <a:prstGeom prst="roundRect">
            <a:avLst>
              <a:gd fmla="val 12308" name="adj"/>
            </a:avLst>
          </a:prstGeom>
          <a:solidFill>
            <a:srgbClr val="111111"/>
          </a:solidFill>
          <a:ln cap="flat" cmpd="sng" w="12700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1984248" y="2909716"/>
            <a:ext cx="914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DM Sans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Model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953512" y="2909716"/>
            <a:ext cx="201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2000"/>
              <a:buFont typeface="DM Sans"/>
              <a:buNone/>
            </a:pPr>
            <a:r>
              <a:rPr b="0" i="0" lang="en-US" sz="20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3209544" y="2909716"/>
            <a:ext cx="1097400" cy="594300"/>
          </a:xfrm>
          <a:prstGeom prst="roundRect">
            <a:avLst>
              <a:gd fmla="val 12308" name="adj"/>
            </a:avLst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3209544" y="2909716"/>
            <a:ext cx="1097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DM Sans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Harness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5486400" y="249823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5486400" y="249823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5577840" y="249823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PROMPTS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6949440" y="249823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6949440" y="249823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"/>
          <p:cNvSpPr/>
          <p:nvPr/>
        </p:nvSpPr>
        <p:spPr>
          <a:xfrm>
            <a:off x="7040880" y="249823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LLM PROVIDER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486400" y="277255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5486400" y="277255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"/>
          <p:cNvSpPr/>
          <p:nvPr/>
        </p:nvSpPr>
        <p:spPr>
          <a:xfrm>
            <a:off x="5577840" y="277255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EMBED MODEL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6949440" y="277255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7"/>
          <p:cNvSpPr/>
          <p:nvPr/>
        </p:nvSpPr>
        <p:spPr>
          <a:xfrm>
            <a:off x="6949440" y="277255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7040880" y="277255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RERANK MODEL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5486400" y="304687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5486400" y="304687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5577840" y="304687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6949440" y="304687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6949440" y="304687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7040880" y="304687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5486400" y="332119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7"/>
          <p:cNvSpPr/>
          <p:nvPr/>
        </p:nvSpPr>
        <p:spPr>
          <a:xfrm>
            <a:off x="5486400" y="332119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7"/>
          <p:cNvSpPr/>
          <p:nvPr/>
        </p:nvSpPr>
        <p:spPr>
          <a:xfrm>
            <a:off x="5577840" y="332119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TOOL REGISTRY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6949440" y="332119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"/>
          <p:cNvSpPr/>
          <p:nvPr/>
        </p:nvSpPr>
        <p:spPr>
          <a:xfrm>
            <a:off x="6949440" y="332119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7040880" y="332119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SANDBOX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7"/>
          <p:cNvSpPr/>
          <p:nvPr/>
        </p:nvSpPr>
        <p:spPr>
          <a:xfrm>
            <a:off x="5486400" y="359551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7"/>
          <p:cNvSpPr/>
          <p:nvPr/>
        </p:nvSpPr>
        <p:spPr>
          <a:xfrm>
            <a:off x="5486400" y="359551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7"/>
          <p:cNvSpPr/>
          <p:nvPr/>
        </p:nvSpPr>
        <p:spPr>
          <a:xfrm>
            <a:off x="5577840" y="359551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SECURITY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7"/>
          <p:cNvSpPr/>
          <p:nvPr/>
        </p:nvSpPr>
        <p:spPr>
          <a:xfrm>
            <a:off x="6949440" y="359551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"/>
          <p:cNvSpPr/>
          <p:nvPr/>
        </p:nvSpPr>
        <p:spPr>
          <a:xfrm>
            <a:off x="6949440" y="359551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7"/>
          <p:cNvSpPr/>
          <p:nvPr/>
        </p:nvSpPr>
        <p:spPr>
          <a:xfrm>
            <a:off x="7040880" y="359551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MANAGER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7"/>
          <p:cNvSpPr/>
          <p:nvPr/>
        </p:nvSpPr>
        <p:spPr>
          <a:xfrm>
            <a:off x="5486400" y="386983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7"/>
          <p:cNvSpPr/>
          <p:nvPr/>
        </p:nvSpPr>
        <p:spPr>
          <a:xfrm>
            <a:off x="5486400" y="386983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7"/>
          <p:cNvSpPr/>
          <p:nvPr/>
        </p:nvSpPr>
        <p:spPr>
          <a:xfrm>
            <a:off x="5577840" y="386983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ENG.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6949440" y="386983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7"/>
          <p:cNvSpPr/>
          <p:nvPr/>
        </p:nvSpPr>
        <p:spPr>
          <a:xfrm>
            <a:off x="6949440" y="386983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"/>
          <p:cNvSpPr/>
          <p:nvPr/>
        </p:nvSpPr>
        <p:spPr>
          <a:xfrm>
            <a:off x="7040880" y="386983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CONTEXT ENG.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5486400" y="414415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"/>
          <p:cNvSpPr/>
          <p:nvPr/>
        </p:nvSpPr>
        <p:spPr>
          <a:xfrm>
            <a:off x="5486400" y="414415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>
            <a:off x="5577840" y="414415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AGENT LOOP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6949440" y="4144156"/>
            <a:ext cx="1371600" cy="201300"/>
          </a:xfrm>
          <a:prstGeom prst="roundRect">
            <a:avLst>
              <a:gd fmla="val 13636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7"/>
          <p:cNvSpPr/>
          <p:nvPr/>
        </p:nvSpPr>
        <p:spPr>
          <a:xfrm>
            <a:off x="6949440" y="4144156"/>
            <a:ext cx="32100" cy="201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7040880" y="4144156"/>
            <a:ext cx="1252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OBSERVABILITY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17"/>
          <p:cNvCxnSpPr/>
          <p:nvPr/>
        </p:nvCxnSpPr>
        <p:spPr>
          <a:xfrm>
            <a:off x="4306824" y="3206896"/>
            <a:ext cx="58980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17"/>
          <p:cNvCxnSpPr/>
          <p:nvPr/>
        </p:nvCxnSpPr>
        <p:spPr>
          <a:xfrm>
            <a:off x="4896612" y="2598820"/>
            <a:ext cx="0" cy="164580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17"/>
          <p:cNvCxnSpPr/>
          <p:nvPr/>
        </p:nvCxnSpPr>
        <p:spPr>
          <a:xfrm>
            <a:off x="4896612" y="259882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99" name="Google Shape;399;p17"/>
          <p:cNvCxnSpPr/>
          <p:nvPr/>
        </p:nvCxnSpPr>
        <p:spPr>
          <a:xfrm>
            <a:off x="4896612" y="287314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0" name="Google Shape;400;p17"/>
          <p:cNvCxnSpPr/>
          <p:nvPr/>
        </p:nvCxnSpPr>
        <p:spPr>
          <a:xfrm>
            <a:off x="4896612" y="314746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1" name="Google Shape;401;p17"/>
          <p:cNvCxnSpPr/>
          <p:nvPr/>
        </p:nvCxnSpPr>
        <p:spPr>
          <a:xfrm>
            <a:off x="4896612" y="342178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2" name="Google Shape;402;p17"/>
          <p:cNvCxnSpPr/>
          <p:nvPr/>
        </p:nvCxnSpPr>
        <p:spPr>
          <a:xfrm>
            <a:off x="4896612" y="369610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3" name="Google Shape;403;p17"/>
          <p:cNvCxnSpPr/>
          <p:nvPr/>
        </p:nvCxnSpPr>
        <p:spPr>
          <a:xfrm>
            <a:off x="4896612" y="397042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4" name="Google Shape;404;p17"/>
          <p:cNvCxnSpPr/>
          <p:nvPr/>
        </p:nvCxnSpPr>
        <p:spPr>
          <a:xfrm>
            <a:off x="4896612" y="4244740"/>
            <a:ext cx="5898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5" name="Google Shape;405;p17"/>
          <p:cNvSpPr/>
          <p:nvPr/>
        </p:nvSpPr>
        <p:spPr>
          <a:xfrm>
            <a:off x="667512" y="4887468"/>
            <a:ext cx="173736" cy="10058"/>
          </a:xfrm>
          <a:prstGeom prst="rect">
            <a:avLst/>
          </a:prstGeom>
          <a:solidFill>
            <a:srgbClr val="FFFFFF">
              <a:alpha val="70196"/>
            </a:srgbClr>
          </a:solidFill>
          <a:ln cap="flat" cmpd="sng" w="12700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REFERENCE 02 OF 04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HARNESS · INTO THE DATABASE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WHERE THE HARNESS LIVES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667512" y="1280160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26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Harness</a:t>
            </a: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 surfaces.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One </a:t>
            </a:r>
            <a:r>
              <a:rPr b="1" i="1" lang="en-US" sz="2600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Component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667512" y="187452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DM Sans"/>
              <a:buNone/>
            </a:pPr>
            <a:r>
              <a:rPr b="0" i="1" lang="en-US" sz="12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Every component of the harness ends up reading from, writing to, or governed by one place.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1278071" y="2423160"/>
            <a:ext cx="146400" cy="111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8"/>
          <p:cNvSpPr/>
          <p:nvPr/>
        </p:nvSpPr>
        <p:spPr>
          <a:xfrm>
            <a:off x="1479239" y="2331720"/>
            <a:ext cx="1828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HARNESS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723021" y="259679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723021" y="259679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832749" y="259679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PROMPTS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2213493" y="259679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2213493" y="259679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>
            <a:off x="2323221" y="259679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LLM PROVIDER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723021" y="285282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8"/>
          <p:cNvSpPr/>
          <p:nvPr/>
        </p:nvSpPr>
        <p:spPr>
          <a:xfrm>
            <a:off x="723021" y="285282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832749" y="285282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EMBED MODEL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2213493" y="285282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"/>
          <p:cNvSpPr/>
          <p:nvPr/>
        </p:nvSpPr>
        <p:spPr>
          <a:xfrm>
            <a:off x="2213493" y="285282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2323221" y="285282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RERANK MODEL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23021" y="3108854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723021" y="3108854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8"/>
          <p:cNvSpPr/>
          <p:nvPr/>
        </p:nvSpPr>
        <p:spPr>
          <a:xfrm>
            <a:off x="832749" y="3108854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(DB + FS)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213493" y="3108854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8"/>
          <p:cNvSpPr/>
          <p:nvPr/>
        </p:nvSpPr>
        <p:spPr>
          <a:xfrm>
            <a:off x="2213493" y="3108854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8"/>
          <p:cNvSpPr/>
          <p:nvPr/>
        </p:nvSpPr>
        <p:spPr>
          <a:xfrm>
            <a:off x="2323221" y="3108854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723021" y="3364886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723021" y="3364886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832749" y="3364886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TOOL REGISTRY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2213493" y="3364886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8"/>
          <p:cNvSpPr/>
          <p:nvPr/>
        </p:nvSpPr>
        <p:spPr>
          <a:xfrm>
            <a:off x="2213493" y="3364886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8"/>
          <p:cNvSpPr/>
          <p:nvPr/>
        </p:nvSpPr>
        <p:spPr>
          <a:xfrm>
            <a:off x="2323221" y="3364886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SANDBOX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723021" y="3620918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723021" y="3620918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832749" y="3620918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SECURITY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2213493" y="3620918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2213493" y="3620918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2323221" y="3620918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MANAGER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723021" y="387695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723021" y="387695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832749" y="387695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ENG.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2213493" y="387695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8"/>
          <p:cNvSpPr/>
          <p:nvPr/>
        </p:nvSpPr>
        <p:spPr>
          <a:xfrm>
            <a:off x="2213493" y="387695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2323221" y="387695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CONTEXT ENG.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723021" y="413298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8"/>
          <p:cNvSpPr/>
          <p:nvPr/>
        </p:nvSpPr>
        <p:spPr>
          <a:xfrm>
            <a:off x="723021" y="413298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8"/>
          <p:cNvSpPr/>
          <p:nvPr/>
        </p:nvSpPr>
        <p:spPr>
          <a:xfrm>
            <a:off x="832749" y="413298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AGENT LOOP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2213493" y="413298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8"/>
          <p:cNvSpPr/>
          <p:nvPr/>
        </p:nvSpPr>
        <p:spPr>
          <a:xfrm>
            <a:off x="2213493" y="413298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2323221" y="413298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OBSERVABILITY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4536662" y="2909842"/>
            <a:ext cx="1053900" cy="807900"/>
          </a:xfrm>
          <a:prstGeom prst="rect">
            <a:avLst/>
          </a:prstGeom>
          <a:solidFill>
            <a:srgbClr val="C74634"/>
          </a:solidFill>
          <a:ln cap="flat" cmpd="sng" w="975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4536662" y="3630049"/>
            <a:ext cx="1053900" cy="175800"/>
          </a:xfrm>
          <a:prstGeom prst="ellipse">
            <a:avLst/>
          </a:prstGeom>
          <a:solidFill>
            <a:srgbClr val="A6362A"/>
          </a:solidFill>
          <a:ln cap="flat" cmpd="sng" w="9750">
            <a:solidFill>
              <a:srgbClr val="A636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8"/>
          <p:cNvSpPr/>
          <p:nvPr/>
        </p:nvSpPr>
        <p:spPr>
          <a:xfrm>
            <a:off x="4536662" y="2980106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4536662" y="3226030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4536662" y="3471955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4536662" y="2822011"/>
            <a:ext cx="1053900" cy="175800"/>
          </a:xfrm>
          <a:prstGeom prst="ellipse">
            <a:avLst/>
          </a:prstGeom>
          <a:solidFill>
            <a:srgbClr val="C74634"/>
          </a:solidFill>
          <a:ln cap="flat" cmpd="sng" w="7325">
            <a:solidFill>
              <a:srgbClr val="A636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4103449" y="3889860"/>
            <a:ext cx="19203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ORACLE AI DATABASE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18"/>
          <p:cNvCxnSpPr/>
          <p:nvPr/>
        </p:nvCxnSpPr>
        <p:spPr>
          <a:xfrm>
            <a:off x="3996573" y="2706518"/>
            <a:ext cx="0" cy="153630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18"/>
          <p:cNvCxnSpPr/>
          <p:nvPr/>
        </p:nvCxnSpPr>
        <p:spPr>
          <a:xfrm>
            <a:off x="3630813" y="2706518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0" name="Google Shape;470;p18"/>
          <p:cNvCxnSpPr/>
          <p:nvPr/>
        </p:nvCxnSpPr>
        <p:spPr>
          <a:xfrm>
            <a:off x="3630813" y="2962550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1" name="Google Shape;471;p18"/>
          <p:cNvCxnSpPr/>
          <p:nvPr/>
        </p:nvCxnSpPr>
        <p:spPr>
          <a:xfrm>
            <a:off x="3630813" y="3218582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2" name="Google Shape;472;p18"/>
          <p:cNvCxnSpPr/>
          <p:nvPr/>
        </p:nvCxnSpPr>
        <p:spPr>
          <a:xfrm>
            <a:off x="3630813" y="3474614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3" name="Google Shape;473;p18"/>
          <p:cNvCxnSpPr/>
          <p:nvPr/>
        </p:nvCxnSpPr>
        <p:spPr>
          <a:xfrm>
            <a:off x="3630813" y="3730646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4" name="Google Shape;474;p18"/>
          <p:cNvCxnSpPr/>
          <p:nvPr/>
        </p:nvCxnSpPr>
        <p:spPr>
          <a:xfrm>
            <a:off x="3630813" y="3986678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5" name="Google Shape;475;p18"/>
          <p:cNvCxnSpPr/>
          <p:nvPr/>
        </p:nvCxnSpPr>
        <p:spPr>
          <a:xfrm>
            <a:off x="3630813" y="4242710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6" name="Google Shape;476;p18"/>
          <p:cNvCxnSpPr/>
          <p:nvPr/>
        </p:nvCxnSpPr>
        <p:spPr>
          <a:xfrm flipH="1" rot="10800000">
            <a:off x="3996573" y="3469214"/>
            <a:ext cx="564000" cy="5400"/>
          </a:xfrm>
          <a:prstGeom prst="straightConnector1">
            <a:avLst/>
          </a:prstGeom>
          <a:noFill/>
          <a:ln cap="flat" cmpd="sng" w="1905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REFERENCE 02 OF 04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HARNESS · INTO THE DATABASE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667512" y="868680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WHERE THE HARNESS LIVES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9"/>
          <p:cNvSpPr/>
          <p:nvPr/>
        </p:nvSpPr>
        <p:spPr>
          <a:xfrm>
            <a:off x="667512" y="1280160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26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One engine. </a:t>
            </a:r>
            <a:r>
              <a:rPr b="1" i="1" lang="en-US" sz="2600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Many shapes.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t/>
            </a:r>
            <a:endParaRPr b="1" sz="26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7" name="Google Shape;487;p19"/>
          <p:cNvSpPr/>
          <p:nvPr/>
        </p:nvSpPr>
        <p:spPr>
          <a:xfrm>
            <a:off x="1278071" y="2423160"/>
            <a:ext cx="146400" cy="111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9"/>
          <p:cNvSpPr/>
          <p:nvPr/>
        </p:nvSpPr>
        <p:spPr>
          <a:xfrm>
            <a:off x="1479239" y="2331720"/>
            <a:ext cx="1828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HARNESS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>
            <a:off x="723021" y="259679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9"/>
          <p:cNvSpPr/>
          <p:nvPr/>
        </p:nvSpPr>
        <p:spPr>
          <a:xfrm>
            <a:off x="723021" y="259679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9"/>
          <p:cNvSpPr/>
          <p:nvPr/>
        </p:nvSpPr>
        <p:spPr>
          <a:xfrm>
            <a:off x="832749" y="259679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PROMPTS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2213493" y="259679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9"/>
          <p:cNvSpPr/>
          <p:nvPr/>
        </p:nvSpPr>
        <p:spPr>
          <a:xfrm>
            <a:off x="2213493" y="259679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9"/>
          <p:cNvSpPr/>
          <p:nvPr/>
        </p:nvSpPr>
        <p:spPr>
          <a:xfrm>
            <a:off x="2323221" y="259679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LLM PROVIDER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9"/>
          <p:cNvSpPr/>
          <p:nvPr/>
        </p:nvSpPr>
        <p:spPr>
          <a:xfrm>
            <a:off x="723021" y="285282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9"/>
          <p:cNvSpPr/>
          <p:nvPr/>
        </p:nvSpPr>
        <p:spPr>
          <a:xfrm>
            <a:off x="723021" y="285282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9"/>
          <p:cNvSpPr/>
          <p:nvPr/>
        </p:nvSpPr>
        <p:spPr>
          <a:xfrm>
            <a:off x="832749" y="285282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EMBED MODEL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2213493" y="285282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9"/>
          <p:cNvSpPr/>
          <p:nvPr/>
        </p:nvSpPr>
        <p:spPr>
          <a:xfrm>
            <a:off x="2213493" y="285282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2323221" y="285282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RERANK MODEL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723021" y="3108854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9"/>
          <p:cNvSpPr/>
          <p:nvPr/>
        </p:nvSpPr>
        <p:spPr>
          <a:xfrm>
            <a:off x="723021" y="3108854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832749" y="3108854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(DB + FS)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2213493" y="3108854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2213493" y="3108854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2323221" y="3108854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723021" y="3364886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9"/>
          <p:cNvSpPr/>
          <p:nvPr/>
        </p:nvSpPr>
        <p:spPr>
          <a:xfrm>
            <a:off x="723021" y="3364886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9"/>
          <p:cNvSpPr/>
          <p:nvPr/>
        </p:nvSpPr>
        <p:spPr>
          <a:xfrm>
            <a:off x="832749" y="3364886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TOOL REGISTRY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9"/>
          <p:cNvSpPr/>
          <p:nvPr/>
        </p:nvSpPr>
        <p:spPr>
          <a:xfrm>
            <a:off x="2213493" y="3364886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9"/>
          <p:cNvSpPr/>
          <p:nvPr/>
        </p:nvSpPr>
        <p:spPr>
          <a:xfrm>
            <a:off x="2213493" y="3364886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9"/>
          <p:cNvSpPr/>
          <p:nvPr/>
        </p:nvSpPr>
        <p:spPr>
          <a:xfrm>
            <a:off x="2323221" y="3364886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SANDBOX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9"/>
          <p:cNvSpPr/>
          <p:nvPr/>
        </p:nvSpPr>
        <p:spPr>
          <a:xfrm>
            <a:off x="723021" y="3620918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9"/>
          <p:cNvSpPr/>
          <p:nvPr/>
        </p:nvSpPr>
        <p:spPr>
          <a:xfrm>
            <a:off x="723021" y="3620918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9"/>
          <p:cNvSpPr/>
          <p:nvPr/>
        </p:nvSpPr>
        <p:spPr>
          <a:xfrm>
            <a:off x="832749" y="3620918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SECURITY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2213493" y="3620918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9"/>
          <p:cNvSpPr/>
          <p:nvPr/>
        </p:nvSpPr>
        <p:spPr>
          <a:xfrm>
            <a:off x="2213493" y="3620918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"/>
          <p:cNvSpPr/>
          <p:nvPr/>
        </p:nvSpPr>
        <p:spPr>
          <a:xfrm>
            <a:off x="2323221" y="3620918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MANAGER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723021" y="387695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9"/>
          <p:cNvSpPr/>
          <p:nvPr/>
        </p:nvSpPr>
        <p:spPr>
          <a:xfrm>
            <a:off x="723021" y="387695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9"/>
          <p:cNvSpPr/>
          <p:nvPr/>
        </p:nvSpPr>
        <p:spPr>
          <a:xfrm>
            <a:off x="832749" y="387695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MEMORY ENG.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2213493" y="3876950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2213493" y="3876950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9"/>
          <p:cNvSpPr/>
          <p:nvPr/>
        </p:nvSpPr>
        <p:spPr>
          <a:xfrm>
            <a:off x="2323221" y="3876950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CONTEXT ENG.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723021" y="413298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9"/>
          <p:cNvSpPr/>
          <p:nvPr/>
        </p:nvSpPr>
        <p:spPr>
          <a:xfrm>
            <a:off x="723021" y="413298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832749" y="413298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AGENT LOOP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2213493" y="4132982"/>
            <a:ext cx="1417200" cy="219600"/>
          </a:xfrm>
          <a:prstGeom prst="roundRect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9"/>
          <p:cNvSpPr/>
          <p:nvPr/>
        </p:nvSpPr>
        <p:spPr>
          <a:xfrm>
            <a:off x="2213493" y="4132982"/>
            <a:ext cx="36600" cy="219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9"/>
          <p:cNvSpPr/>
          <p:nvPr/>
        </p:nvSpPr>
        <p:spPr>
          <a:xfrm>
            <a:off x="2323221" y="4132982"/>
            <a:ext cx="1280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700"/>
              <a:buFont typeface="DM Mono"/>
              <a:buNone/>
            </a:pPr>
            <a:r>
              <a:rPr b="1" i="0" lang="en-US" sz="700" u="none" cap="none" strike="noStrike">
                <a:solidFill>
                  <a:srgbClr val="111111"/>
                </a:solidFill>
                <a:latin typeface="DM Mono"/>
                <a:ea typeface="DM Mono"/>
                <a:cs typeface="DM Mono"/>
                <a:sym typeface="DM Mono"/>
              </a:rPr>
              <a:t>OBSERVABILITY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9"/>
          <p:cNvSpPr/>
          <p:nvPr/>
        </p:nvSpPr>
        <p:spPr>
          <a:xfrm>
            <a:off x="4536662" y="2909842"/>
            <a:ext cx="1053900" cy="807900"/>
          </a:xfrm>
          <a:prstGeom prst="rect">
            <a:avLst/>
          </a:prstGeom>
          <a:solidFill>
            <a:srgbClr val="C74634"/>
          </a:solidFill>
          <a:ln cap="flat" cmpd="sng" w="975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9"/>
          <p:cNvSpPr/>
          <p:nvPr/>
        </p:nvSpPr>
        <p:spPr>
          <a:xfrm>
            <a:off x="4536662" y="3630049"/>
            <a:ext cx="1053900" cy="175800"/>
          </a:xfrm>
          <a:prstGeom prst="ellipse">
            <a:avLst/>
          </a:prstGeom>
          <a:solidFill>
            <a:srgbClr val="A6362A"/>
          </a:solidFill>
          <a:ln cap="flat" cmpd="sng" w="9750">
            <a:solidFill>
              <a:srgbClr val="A636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4536662" y="2980106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9"/>
          <p:cNvSpPr/>
          <p:nvPr/>
        </p:nvSpPr>
        <p:spPr>
          <a:xfrm>
            <a:off x="4536662" y="3226030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9"/>
          <p:cNvSpPr/>
          <p:nvPr/>
        </p:nvSpPr>
        <p:spPr>
          <a:xfrm>
            <a:off x="4536662" y="3471955"/>
            <a:ext cx="1053900" cy="175800"/>
          </a:xfrm>
          <a:prstGeom prst="ellipse">
            <a:avLst/>
          </a:prstGeom>
          <a:solidFill>
            <a:srgbClr val="C74634">
              <a:alpha val="0"/>
            </a:srgbClr>
          </a:solidFill>
          <a:ln cap="flat" cmpd="sng" w="8775">
            <a:solidFill>
              <a:srgbClr val="FFFFFF">
                <a:alpha val="451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4536662" y="2822011"/>
            <a:ext cx="1053900" cy="175800"/>
          </a:xfrm>
          <a:prstGeom prst="ellipse">
            <a:avLst/>
          </a:prstGeom>
          <a:solidFill>
            <a:srgbClr val="C74634"/>
          </a:solidFill>
          <a:ln cap="flat" cmpd="sng" w="7325">
            <a:solidFill>
              <a:srgbClr val="A636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250" lIns="70250" spcFirstLastPara="1" rIns="70250" wrap="square" tIns="7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9"/>
          <p:cNvSpPr/>
          <p:nvPr/>
        </p:nvSpPr>
        <p:spPr>
          <a:xfrm>
            <a:off x="4103449" y="3889860"/>
            <a:ext cx="19203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ORACLE AI DATABASE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Google Shape;538;p19"/>
          <p:cNvCxnSpPr/>
          <p:nvPr/>
        </p:nvCxnSpPr>
        <p:spPr>
          <a:xfrm>
            <a:off x="3996573" y="2706518"/>
            <a:ext cx="0" cy="153630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19"/>
          <p:cNvCxnSpPr/>
          <p:nvPr/>
        </p:nvCxnSpPr>
        <p:spPr>
          <a:xfrm>
            <a:off x="3630813" y="2706518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0" name="Google Shape;540;p19"/>
          <p:cNvCxnSpPr/>
          <p:nvPr/>
        </p:nvCxnSpPr>
        <p:spPr>
          <a:xfrm>
            <a:off x="3630813" y="2962550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1" name="Google Shape;541;p19"/>
          <p:cNvCxnSpPr/>
          <p:nvPr/>
        </p:nvCxnSpPr>
        <p:spPr>
          <a:xfrm>
            <a:off x="3630813" y="3218582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2" name="Google Shape;542;p19"/>
          <p:cNvCxnSpPr/>
          <p:nvPr/>
        </p:nvCxnSpPr>
        <p:spPr>
          <a:xfrm>
            <a:off x="3630813" y="3474614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3" name="Google Shape;543;p19"/>
          <p:cNvCxnSpPr/>
          <p:nvPr/>
        </p:nvCxnSpPr>
        <p:spPr>
          <a:xfrm>
            <a:off x="3630813" y="3730646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4" name="Google Shape;544;p19"/>
          <p:cNvCxnSpPr/>
          <p:nvPr/>
        </p:nvCxnSpPr>
        <p:spPr>
          <a:xfrm>
            <a:off x="3630813" y="3986678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5" name="Google Shape;545;p19"/>
          <p:cNvCxnSpPr/>
          <p:nvPr/>
        </p:nvCxnSpPr>
        <p:spPr>
          <a:xfrm>
            <a:off x="3630813" y="4242710"/>
            <a:ext cx="365700" cy="0"/>
          </a:xfrm>
          <a:prstGeom prst="straightConnector1">
            <a:avLst/>
          </a:prstGeom>
          <a:noFill/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6" name="Google Shape;546;p19"/>
          <p:cNvCxnSpPr/>
          <p:nvPr/>
        </p:nvCxnSpPr>
        <p:spPr>
          <a:xfrm flipH="1" rot="10800000">
            <a:off x="3996573" y="3469214"/>
            <a:ext cx="564000" cy="5400"/>
          </a:xfrm>
          <a:prstGeom prst="straightConnector1">
            <a:avLst/>
          </a:prstGeom>
          <a:noFill/>
          <a:ln cap="flat" cmpd="sng" w="1905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547" name="Google Shape;547;p19"/>
          <p:cNvSpPr/>
          <p:nvPr/>
        </p:nvSpPr>
        <p:spPr>
          <a:xfrm>
            <a:off x="7086942" y="2840624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9"/>
          <p:cNvSpPr/>
          <p:nvPr/>
        </p:nvSpPr>
        <p:spPr>
          <a:xfrm>
            <a:off x="7086942" y="2840624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9"/>
          <p:cNvSpPr/>
          <p:nvPr/>
        </p:nvSpPr>
        <p:spPr>
          <a:xfrm>
            <a:off x="7187902" y="2876681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Vector Database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7187902" y="3093026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VECTORS · RAG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7086936" y="1930827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9"/>
          <p:cNvSpPr/>
          <p:nvPr/>
        </p:nvSpPr>
        <p:spPr>
          <a:xfrm>
            <a:off x="7086936" y="1930827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7187896" y="1966884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Database (JSON)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7187896" y="2183229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JSON · OLTP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9"/>
          <p:cNvSpPr/>
          <p:nvPr/>
        </p:nvSpPr>
        <p:spPr>
          <a:xfrm>
            <a:off x="7086942" y="3273313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9"/>
          <p:cNvSpPr/>
          <p:nvPr/>
        </p:nvSpPr>
        <p:spPr>
          <a:xfrm>
            <a:off x="7086942" y="3273313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9"/>
          <p:cNvSpPr/>
          <p:nvPr/>
        </p:nvSpPr>
        <p:spPr>
          <a:xfrm>
            <a:off x="7187902" y="3309370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Lakehouse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9"/>
          <p:cNvSpPr/>
          <p:nvPr/>
        </p:nvSpPr>
        <p:spPr>
          <a:xfrm>
            <a:off x="7187902" y="3525715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APACHE ICEBERG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7086936" y="2363516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9"/>
          <p:cNvSpPr/>
          <p:nvPr/>
        </p:nvSpPr>
        <p:spPr>
          <a:xfrm>
            <a:off x="7086936" y="2363516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9"/>
          <p:cNvSpPr/>
          <p:nvPr/>
        </p:nvSpPr>
        <p:spPr>
          <a:xfrm>
            <a:off x="7187896" y="2399573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Globally Distributed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7187896" y="2615917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RAFT · RESIDENCY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9"/>
          <p:cNvSpPr/>
          <p:nvPr/>
        </p:nvSpPr>
        <p:spPr>
          <a:xfrm>
            <a:off x="7086942" y="3706002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9"/>
          <p:cNvSpPr/>
          <p:nvPr/>
        </p:nvSpPr>
        <p:spPr>
          <a:xfrm>
            <a:off x="7086942" y="3706002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9"/>
          <p:cNvSpPr/>
          <p:nvPr/>
        </p:nvSpPr>
        <p:spPr>
          <a:xfrm>
            <a:off x="7187902" y="3742059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Exadata for AI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7187902" y="3958403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VECTOR OFFLOAD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7086936" y="4607402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9"/>
          <p:cNvSpPr/>
          <p:nvPr/>
        </p:nvSpPr>
        <p:spPr>
          <a:xfrm>
            <a:off x="7086936" y="4607402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"/>
          <p:cNvSpPr/>
          <p:nvPr/>
        </p:nvSpPr>
        <p:spPr>
          <a:xfrm>
            <a:off x="7187896" y="4643459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True Cache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7187896" y="4859803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MID-TIER CACHE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7086942" y="4138691"/>
            <a:ext cx="1478400" cy="375000"/>
          </a:xfrm>
          <a:prstGeom prst="roundRect">
            <a:avLst>
              <a:gd fmla="val 11538" name="adj"/>
            </a:avLst>
          </a:prstGeom>
          <a:solidFill>
            <a:srgbClr val="FFFFFF"/>
          </a:solidFill>
          <a:ln cap="flat" cmpd="sng" w="100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9"/>
          <p:cNvSpPr/>
          <p:nvPr/>
        </p:nvSpPr>
        <p:spPr>
          <a:xfrm>
            <a:off x="7086942" y="4138691"/>
            <a:ext cx="36000" cy="375000"/>
          </a:xfrm>
          <a:prstGeom prst="rect">
            <a:avLst/>
          </a:prstGeom>
          <a:solidFill>
            <a:srgbClr val="C74634"/>
          </a:solidFill>
          <a:ln cap="flat" cmpd="sng" w="10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100" lIns="72100" spcFirstLastPara="1" rIns="72100" wrap="square" tIns="72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9"/>
          <p:cNvSpPr/>
          <p:nvPr/>
        </p:nvSpPr>
        <p:spPr>
          <a:xfrm>
            <a:off x="7187902" y="4174748"/>
            <a:ext cx="13341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828"/>
              <a:buFont typeface="DM Sans"/>
              <a:buNone/>
            </a:pPr>
            <a:r>
              <a:rPr b="1" i="0" lang="en-US" sz="828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API for MongoDB</a:t>
            </a:r>
            <a:endParaRPr b="0" i="0" sz="82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7187902" y="4391092"/>
            <a:ext cx="13341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473"/>
              <a:buFont typeface="DM Mono"/>
              <a:buNone/>
            </a:pPr>
            <a:r>
              <a:rPr b="1" i="0" lang="en-US" sz="473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MONGO COMPATIBLE</a:t>
            </a:r>
            <a:endParaRPr b="0" i="0" sz="47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5" name="Google Shape;575;p19"/>
          <p:cNvCxnSpPr/>
          <p:nvPr/>
        </p:nvCxnSpPr>
        <p:spPr>
          <a:xfrm>
            <a:off x="5770846" y="2720535"/>
            <a:ext cx="0" cy="1298100"/>
          </a:xfrm>
          <a:prstGeom prst="straightConnector1">
            <a:avLst/>
          </a:prstGeom>
          <a:noFill/>
          <a:ln cap="flat" cmpd="sng" w="75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19"/>
          <p:cNvCxnSpPr/>
          <p:nvPr/>
        </p:nvCxnSpPr>
        <p:spPr>
          <a:xfrm>
            <a:off x="5590560" y="3369568"/>
            <a:ext cx="180300" cy="0"/>
          </a:xfrm>
          <a:prstGeom prst="straightConnector1">
            <a:avLst/>
          </a:prstGeom>
          <a:noFill/>
          <a:ln cap="flat" cmpd="sng" w="150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19"/>
          <p:cNvCxnSpPr/>
          <p:nvPr/>
        </p:nvCxnSpPr>
        <p:spPr>
          <a:xfrm>
            <a:off x="5770846" y="2720535"/>
            <a:ext cx="1316100" cy="0"/>
          </a:xfrm>
          <a:prstGeom prst="straightConnector1">
            <a:avLst/>
          </a:prstGeom>
          <a:noFill/>
          <a:ln cap="flat" cmpd="sng" w="750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78" name="Google Shape;578;p19"/>
          <p:cNvCxnSpPr/>
          <p:nvPr/>
        </p:nvCxnSpPr>
        <p:spPr>
          <a:xfrm>
            <a:off x="5770846" y="3153224"/>
            <a:ext cx="1316100" cy="0"/>
          </a:xfrm>
          <a:prstGeom prst="straightConnector1">
            <a:avLst/>
          </a:prstGeom>
          <a:noFill/>
          <a:ln cap="flat" cmpd="sng" w="750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79" name="Google Shape;579;p19"/>
          <p:cNvCxnSpPr/>
          <p:nvPr/>
        </p:nvCxnSpPr>
        <p:spPr>
          <a:xfrm>
            <a:off x="5770846" y="3585913"/>
            <a:ext cx="1316100" cy="0"/>
          </a:xfrm>
          <a:prstGeom prst="straightConnector1">
            <a:avLst/>
          </a:prstGeom>
          <a:noFill/>
          <a:ln cap="flat" cmpd="sng" w="750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580" name="Google Shape;580;p19"/>
          <p:cNvCxnSpPr/>
          <p:nvPr/>
        </p:nvCxnSpPr>
        <p:spPr>
          <a:xfrm>
            <a:off x="5770846" y="4018602"/>
            <a:ext cx="1316100" cy="0"/>
          </a:xfrm>
          <a:prstGeom prst="straightConnector1">
            <a:avLst/>
          </a:prstGeom>
          <a:noFill/>
          <a:ln cap="flat" cmpd="sng" w="7500">
            <a:solidFill>
              <a:srgbClr val="C74634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/>
          <p:nvPr/>
        </p:nvSpPr>
        <p:spPr>
          <a:xfrm>
            <a:off x="676025" y="1990950"/>
            <a:ext cx="7417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3200">
                <a:solidFill>
                  <a:srgbClr val="A6362A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br>
              <a:rPr b="1" lang="en-US" sz="32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32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Unified Memory Core for AI Agents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t/>
            </a:r>
            <a:endParaRPr b="1" sz="42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1"/>
          <p:cNvSpPr/>
          <p:nvPr/>
        </p:nvSpPr>
        <p:spPr>
          <a:xfrm>
            <a:off x="667512" y="15188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lang="en-US" sz="900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HARNESS | AGENT MEMORY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1"/>
          <p:cNvSpPr/>
          <p:nvPr/>
        </p:nvSpPr>
        <p:spPr>
          <a:xfrm>
            <a:off x="3904488" y="15188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HARNESS · INTO THE DATABASE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1"/>
          <p:cNvSpPr/>
          <p:nvPr/>
        </p:nvSpPr>
        <p:spPr>
          <a:xfrm>
            <a:off x="667500" y="198199"/>
            <a:ext cx="3467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16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Unified Memory Core for AI Agents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t/>
            </a:r>
            <a:endParaRPr b="1" sz="26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95" name="Google Shape;595;p21"/>
          <p:cNvPicPr preferRelativeResize="0"/>
          <p:nvPr/>
        </p:nvPicPr>
        <p:blipFill rotWithShape="1">
          <a:blip r:embed="rId3">
            <a:alphaModFix/>
          </a:blip>
          <a:srcRect b="5327" l="6436" r="6939" t="16900"/>
          <a:stretch/>
        </p:blipFill>
        <p:spPr>
          <a:xfrm>
            <a:off x="667500" y="471800"/>
            <a:ext cx="8037599" cy="459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COMPROMISE ·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667512" y="548505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667512" y="63994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667512" y="959985"/>
            <a:ext cx="82296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Don't compromise</a:t>
            </a:r>
            <a:b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in the age of AI. </a:t>
            </a:r>
            <a:b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2000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CHOOSE BOTH</a:t>
            </a:r>
            <a:endParaRPr b="1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HARNESS DEEP DIVE 01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2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MEMORY · THE SUBSTRATE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2"/>
          <p:cNvSpPr/>
          <p:nvPr/>
        </p:nvSpPr>
        <p:spPr>
          <a:xfrm>
            <a:off x="667512" y="868680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2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MEMORY SUBSTRATE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2"/>
          <p:cNvSpPr/>
          <p:nvPr/>
        </p:nvSpPr>
        <p:spPr>
          <a:xfrm>
            <a:off x="667512" y="128016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300"/>
              <a:buFont typeface="DM Sans"/>
              <a:buNone/>
            </a:pPr>
            <a:r>
              <a:rPr b="1" i="0" lang="en-US" sz="23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Filesystem flexibility. </a:t>
            </a:r>
            <a:r>
              <a:rPr b="1" i="1" lang="en-US" sz="23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Database durability.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2"/>
          <p:cNvSpPr/>
          <p:nvPr/>
        </p:nvSpPr>
        <p:spPr>
          <a:xfrm>
            <a:off x="667512" y="1643775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150"/>
              <a:buFont typeface="DM Sans"/>
              <a:buNone/>
            </a:pPr>
            <a:r>
              <a:t/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2"/>
          <p:cNvSpPr/>
          <p:nvPr/>
        </p:nvSpPr>
        <p:spPr>
          <a:xfrm>
            <a:off x="667512" y="2128407"/>
            <a:ext cx="146400" cy="11100"/>
          </a:xfrm>
          <a:prstGeom prst="rect">
            <a:avLst/>
          </a:prstGeom>
          <a:solidFill>
            <a:srgbClr val="6B6661"/>
          </a:solidFill>
          <a:ln cap="flat" cmpd="sng" w="12700">
            <a:solidFill>
              <a:srgbClr val="6B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2"/>
          <p:cNvSpPr/>
          <p:nvPr/>
        </p:nvSpPr>
        <p:spPr>
          <a:xfrm>
            <a:off x="868680" y="2036967"/>
            <a:ext cx="2286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TODAY'S CHOICE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2"/>
          <p:cNvSpPr/>
          <p:nvPr/>
        </p:nvSpPr>
        <p:spPr>
          <a:xfrm>
            <a:off x="667512" y="2421015"/>
            <a:ext cx="2194500" cy="1783200"/>
          </a:xfrm>
          <a:prstGeom prst="roundRect">
            <a:avLst>
              <a:gd fmla="val 3077" name="adj"/>
            </a:avLst>
          </a:prstGeom>
          <a:solidFill>
            <a:srgbClr val="E8E5E2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2"/>
          <p:cNvSpPr/>
          <p:nvPr/>
        </p:nvSpPr>
        <p:spPr>
          <a:xfrm>
            <a:off x="804672" y="2558175"/>
            <a:ext cx="19203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FILESYSTEM ONLY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2"/>
          <p:cNvSpPr/>
          <p:nvPr/>
        </p:nvSpPr>
        <p:spPr>
          <a:xfrm>
            <a:off x="804672" y="2750199"/>
            <a:ext cx="192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Blobs, files, scratchpads.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2"/>
          <p:cNvSpPr/>
          <p:nvPr/>
        </p:nvSpPr>
        <p:spPr>
          <a:xfrm>
            <a:off x="804672" y="307938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POSIX semantics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2"/>
          <p:cNvSpPr/>
          <p:nvPr/>
        </p:nvSpPr>
        <p:spPr>
          <a:xfrm>
            <a:off x="804672" y="326226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Append-friendly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2"/>
          <p:cNvSpPr/>
          <p:nvPr/>
        </p:nvSpPr>
        <p:spPr>
          <a:xfrm>
            <a:off x="804672" y="344514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Cheap to scale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2"/>
          <p:cNvSpPr/>
          <p:nvPr/>
        </p:nvSpPr>
        <p:spPr>
          <a:xfrm>
            <a:off x="804672" y="3701175"/>
            <a:ext cx="1920300" cy="4500"/>
          </a:xfrm>
          <a:prstGeom prst="rect">
            <a:avLst/>
          </a:prstGeom>
          <a:solidFill>
            <a:srgbClr val="C8C4B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2"/>
          <p:cNvSpPr/>
          <p:nvPr/>
        </p:nvSpPr>
        <p:spPr>
          <a:xfrm>
            <a:off x="804672" y="3746895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− No ACID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2"/>
          <p:cNvSpPr/>
          <p:nvPr/>
        </p:nvSpPr>
        <p:spPr>
          <a:xfrm>
            <a:off x="804672" y="3929775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− No queries, no indexes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2"/>
          <p:cNvSpPr/>
          <p:nvPr/>
        </p:nvSpPr>
        <p:spPr>
          <a:xfrm>
            <a:off x="2980944" y="2421015"/>
            <a:ext cx="2194500" cy="1783200"/>
          </a:xfrm>
          <a:prstGeom prst="roundRect">
            <a:avLst>
              <a:gd fmla="val 3077" name="adj"/>
            </a:avLst>
          </a:prstGeom>
          <a:solidFill>
            <a:srgbClr val="E8E5E2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2"/>
          <p:cNvSpPr/>
          <p:nvPr/>
        </p:nvSpPr>
        <p:spPr>
          <a:xfrm>
            <a:off x="3118104" y="2558175"/>
            <a:ext cx="19203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DATABASE ONLY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2"/>
          <p:cNvSpPr/>
          <p:nvPr/>
        </p:nvSpPr>
        <p:spPr>
          <a:xfrm>
            <a:off x="3118104" y="2750199"/>
            <a:ext cx="192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Structured rows, queries.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3118104" y="307938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ACID guarantees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2"/>
          <p:cNvSpPr/>
          <p:nvPr/>
        </p:nvSpPr>
        <p:spPr>
          <a:xfrm>
            <a:off x="3118104" y="326226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Indexes, queries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2"/>
          <p:cNvSpPr/>
          <p:nvPr/>
        </p:nvSpPr>
        <p:spPr>
          <a:xfrm>
            <a:off x="3118104" y="3445143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+ Governance baked in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2"/>
          <p:cNvSpPr/>
          <p:nvPr/>
        </p:nvSpPr>
        <p:spPr>
          <a:xfrm>
            <a:off x="3118104" y="3701175"/>
            <a:ext cx="1920300" cy="4500"/>
          </a:xfrm>
          <a:prstGeom prst="rect">
            <a:avLst/>
          </a:prstGeom>
          <a:solidFill>
            <a:srgbClr val="C8C4B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2"/>
          <p:cNvSpPr/>
          <p:nvPr/>
        </p:nvSpPr>
        <p:spPr>
          <a:xfrm>
            <a:off x="3118104" y="3746895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− Rigid for blobs/files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2"/>
          <p:cNvSpPr/>
          <p:nvPr/>
        </p:nvSpPr>
        <p:spPr>
          <a:xfrm>
            <a:off x="3118104" y="3929775"/>
            <a:ext cx="1920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Sans"/>
              <a:buNone/>
            </a:pPr>
            <a:r>
              <a:rPr b="0" i="0" lang="en-US" sz="9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− Schema upfront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7" name="Google Shape;627;p22"/>
          <p:cNvCxnSpPr/>
          <p:nvPr/>
        </p:nvCxnSpPr>
        <p:spPr>
          <a:xfrm>
            <a:off x="5266944" y="3312555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C746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8" name="Google Shape;628;p22"/>
          <p:cNvSpPr/>
          <p:nvPr/>
        </p:nvSpPr>
        <p:spPr>
          <a:xfrm>
            <a:off x="5815584" y="2128407"/>
            <a:ext cx="146400" cy="111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2"/>
          <p:cNvSpPr/>
          <p:nvPr/>
        </p:nvSpPr>
        <p:spPr>
          <a:xfrm>
            <a:off x="6016752" y="2036967"/>
            <a:ext cx="22860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ORACLE'S ANSWER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2"/>
          <p:cNvSpPr/>
          <p:nvPr/>
        </p:nvSpPr>
        <p:spPr>
          <a:xfrm>
            <a:off x="5815575" y="2421026"/>
            <a:ext cx="2661000" cy="1982400"/>
          </a:xfrm>
          <a:prstGeom prst="roundRect">
            <a:avLst>
              <a:gd fmla="val 4103" name="adj"/>
            </a:avLst>
          </a:prstGeom>
          <a:solidFill>
            <a:srgbClr val="F7E7E3"/>
          </a:solidFill>
          <a:ln cap="flat" cmpd="sng" w="1587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2"/>
          <p:cNvSpPr/>
          <p:nvPr/>
        </p:nvSpPr>
        <p:spPr>
          <a:xfrm>
            <a:off x="5815584" y="2421015"/>
            <a:ext cx="2661000" cy="36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2"/>
          <p:cNvSpPr/>
          <p:nvPr/>
        </p:nvSpPr>
        <p:spPr>
          <a:xfrm>
            <a:off x="5952744" y="2558175"/>
            <a:ext cx="23865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DATABASE FILE SYSTEM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2"/>
          <p:cNvSpPr/>
          <p:nvPr/>
        </p:nvSpPr>
        <p:spPr>
          <a:xfrm>
            <a:off x="5952744" y="2768487"/>
            <a:ext cx="2386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DBFS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2"/>
          <p:cNvSpPr/>
          <p:nvPr/>
        </p:nvSpPr>
        <p:spPr>
          <a:xfrm>
            <a:off x="5952744" y="3207399"/>
            <a:ext cx="23865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DM Sans"/>
              <a:buNone/>
            </a:pPr>
            <a:r>
              <a:rPr b="0" i="0" lang="en-US" sz="11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 filesystem </a:t>
            </a:r>
            <a:r>
              <a:rPr b="1" i="1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that IS</a:t>
            </a:r>
            <a:r>
              <a:rPr b="0" i="0" lang="en-US" sz="11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 the database.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2"/>
          <p:cNvSpPr/>
          <p:nvPr/>
        </p:nvSpPr>
        <p:spPr>
          <a:xfrm>
            <a:off x="5952744" y="3500007"/>
            <a:ext cx="2386500" cy="4500"/>
          </a:xfrm>
          <a:prstGeom prst="rect">
            <a:avLst/>
          </a:prstGeom>
          <a:solidFill>
            <a:srgbClr val="C74634">
              <a:alpha val="40000"/>
            </a:srgbClr>
          </a:solidFill>
          <a:ln cap="flat" cmpd="sng" w="12700">
            <a:solidFill>
              <a:srgbClr val="C74634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2"/>
          <p:cNvSpPr/>
          <p:nvPr/>
        </p:nvSpPr>
        <p:spPr>
          <a:xfrm>
            <a:off x="5952744" y="3673743"/>
            <a:ext cx="45600" cy="45600"/>
          </a:xfrm>
          <a:prstGeom prst="ellipse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2"/>
          <p:cNvSpPr/>
          <p:nvPr/>
        </p:nvSpPr>
        <p:spPr>
          <a:xfrm>
            <a:off x="6044184" y="3609735"/>
            <a:ext cx="2295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DM Sans"/>
              <a:buNone/>
            </a:pPr>
            <a:r>
              <a:rPr b="1" i="0" lang="en-US" sz="9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POSIX-mounted, FUSE on Linux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2"/>
          <p:cNvSpPr/>
          <p:nvPr/>
        </p:nvSpPr>
        <p:spPr>
          <a:xfrm>
            <a:off x="5952744" y="3820047"/>
            <a:ext cx="45600" cy="45600"/>
          </a:xfrm>
          <a:prstGeom prst="ellipse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2"/>
          <p:cNvSpPr/>
          <p:nvPr/>
        </p:nvSpPr>
        <p:spPr>
          <a:xfrm>
            <a:off x="6044184" y="3756039"/>
            <a:ext cx="2295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DM Sans"/>
              <a:buNone/>
            </a:pPr>
            <a:r>
              <a:rPr b="1" i="0" lang="en-US" sz="9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Backed by SecureFiles LOBs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2"/>
          <p:cNvSpPr/>
          <p:nvPr/>
        </p:nvSpPr>
        <p:spPr>
          <a:xfrm>
            <a:off x="5952744" y="3966351"/>
            <a:ext cx="45600" cy="45600"/>
          </a:xfrm>
          <a:prstGeom prst="ellipse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2"/>
          <p:cNvSpPr/>
          <p:nvPr/>
        </p:nvSpPr>
        <p:spPr>
          <a:xfrm>
            <a:off x="6044184" y="3902343"/>
            <a:ext cx="2295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DM Sans"/>
              <a:buNone/>
            </a:pPr>
            <a:r>
              <a:rPr b="1" i="0" lang="en-US" sz="9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ACID + RLS + audit, transparent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2"/>
          <p:cNvSpPr/>
          <p:nvPr/>
        </p:nvSpPr>
        <p:spPr>
          <a:xfrm>
            <a:off x="5952744" y="4112655"/>
            <a:ext cx="45600" cy="45600"/>
          </a:xfrm>
          <a:prstGeom prst="ellipse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2"/>
          <p:cNvSpPr/>
          <p:nvPr/>
        </p:nvSpPr>
        <p:spPr>
          <a:xfrm>
            <a:off x="6044184" y="4048647"/>
            <a:ext cx="22950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DM Sans"/>
              <a:buNone/>
            </a:pPr>
            <a:r>
              <a:rPr b="1" i="0" lang="en-US" sz="9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One backup. One restore.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HARNESS DEEP DIVE 02 OF 02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3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MEMORY MANAGER · THE DISCIPLINE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3"/>
          <p:cNvSpPr/>
          <p:nvPr/>
        </p:nvSpPr>
        <p:spPr>
          <a:xfrm>
            <a:off x="667512" y="868680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3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MEMORY MANAGER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3"/>
          <p:cNvSpPr/>
          <p:nvPr/>
        </p:nvSpPr>
        <p:spPr>
          <a:xfrm>
            <a:off x="667512" y="128016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300"/>
              <a:buFont typeface="DM Sans"/>
              <a:buNone/>
            </a:pPr>
            <a:r>
              <a:rPr b="1" lang="en-US" sz="23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Agent </a:t>
            </a:r>
            <a:r>
              <a:rPr b="1" i="0" lang="en-US" sz="23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Memory is a </a:t>
            </a:r>
            <a:r>
              <a:rPr b="1" i="1" lang="en-US" sz="23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discipline.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3"/>
          <p:cNvSpPr/>
          <p:nvPr/>
        </p:nvSpPr>
        <p:spPr>
          <a:xfrm>
            <a:off x="667512" y="178308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150"/>
              <a:buFont typeface="DM Sans"/>
              <a:buNone/>
            </a:pPr>
            <a:r>
              <a:rPr b="0" i="1" lang="en-US" sz="11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Schemas, indexes, lifecycle, retrieval, governance. The harness has to manage all of it.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3"/>
          <p:cNvSpPr/>
          <p:nvPr/>
        </p:nvSpPr>
        <p:spPr>
          <a:xfrm>
            <a:off x="667512" y="2176272"/>
            <a:ext cx="146400" cy="111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3"/>
          <p:cNvSpPr/>
          <p:nvPr/>
        </p:nvSpPr>
        <p:spPr>
          <a:xfrm>
            <a:off x="868680" y="2084832"/>
            <a:ext cx="41148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MEMORY ENGINEERING · 5 SURFACES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3"/>
          <p:cNvSpPr/>
          <p:nvPr/>
        </p:nvSpPr>
        <p:spPr>
          <a:xfrm>
            <a:off x="667512" y="2468880"/>
            <a:ext cx="1473900" cy="777300"/>
          </a:xfrm>
          <a:prstGeom prst="roundRect">
            <a:avLst>
              <a:gd fmla="val 5882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3"/>
          <p:cNvSpPr/>
          <p:nvPr/>
        </p:nvSpPr>
        <p:spPr>
          <a:xfrm>
            <a:off x="667512" y="2468880"/>
            <a:ext cx="1473900" cy="27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3"/>
          <p:cNvSpPr/>
          <p:nvPr/>
        </p:nvSpPr>
        <p:spPr>
          <a:xfrm>
            <a:off x="758952" y="2560320"/>
            <a:ext cx="12912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SCHEMAS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3"/>
          <p:cNvSpPr/>
          <p:nvPr/>
        </p:nvSpPr>
        <p:spPr>
          <a:xfrm>
            <a:off x="758952" y="2715768"/>
            <a:ext cx="1291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DM Sans"/>
              <a:buNone/>
            </a:pPr>
            <a:r>
              <a:rPr b="1" i="0" lang="en-US" sz="10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Memory types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3"/>
          <p:cNvSpPr/>
          <p:nvPr/>
        </p:nvSpPr>
        <p:spPr>
          <a:xfrm>
            <a:off x="758952" y="2944368"/>
            <a:ext cx="129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episodic · semantic · procedural · working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2251253" y="2468880"/>
            <a:ext cx="1473900" cy="777300"/>
          </a:xfrm>
          <a:prstGeom prst="roundRect">
            <a:avLst>
              <a:gd fmla="val 5882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3"/>
          <p:cNvSpPr/>
          <p:nvPr/>
        </p:nvSpPr>
        <p:spPr>
          <a:xfrm>
            <a:off x="2251253" y="2468880"/>
            <a:ext cx="1473900" cy="27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3"/>
          <p:cNvSpPr/>
          <p:nvPr/>
        </p:nvSpPr>
        <p:spPr>
          <a:xfrm>
            <a:off x="2342693" y="2560320"/>
            <a:ext cx="12912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INDEXES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3"/>
          <p:cNvSpPr/>
          <p:nvPr/>
        </p:nvSpPr>
        <p:spPr>
          <a:xfrm>
            <a:off x="2342693" y="2715768"/>
            <a:ext cx="1291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DM Sans"/>
              <a:buNone/>
            </a:pPr>
            <a:r>
              <a:rPr b="1" i="0" lang="en-US" sz="10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Make it findable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3"/>
          <p:cNvSpPr/>
          <p:nvPr/>
        </p:nvSpPr>
        <p:spPr>
          <a:xfrm>
            <a:off x="2342693" y="2944368"/>
            <a:ext cx="129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vector · lexical · graph · hybrid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3"/>
          <p:cNvSpPr/>
          <p:nvPr/>
        </p:nvSpPr>
        <p:spPr>
          <a:xfrm>
            <a:off x="3834994" y="2468880"/>
            <a:ext cx="1473900" cy="777300"/>
          </a:xfrm>
          <a:prstGeom prst="roundRect">
            <a:avLst>
              <a:gd fmla="val 5882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3"/>
          <p:cNvSpPr/>
          <p:nvPr/>
        </p:nvSpPr>
        <p:spPr>
          <a:xfrm>
            <a:off x="3834994" y="2468880"/>
            <a:ext cx="1473900" cy="27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3"/>
          <p:cNvSpPr/>
          <p:nvPr/>
        </p:nvSpPr>
        <p:spPr>
          <a:xfrm>
            <a:off x="3926434" y="2560320"/>
            <a:ext cx="12912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LIFECYCLE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3"/>
          <p:cNvSpPr/>
          <p:nvPr/>
        </p:nvSpPr>
        <p:spPr>
          <a:xfrm>
            <a:off x="3926434" y="2715768"/>
            <a:ext cx="1291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DM Sans"/>
              <a:buNone/>
            </a:pPr>
            <a:r>
              <a:rPr b="1" i="0" lang="en-US" sz="10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Write, evict, refresh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3"/>
          <p:cNvSpPr/>
          <p:nvPr/>
        </p:nvSpPr>
        <p:spPr>
          <a:xfrm>
            <a:off x="3926434" y="2944368"/>
            <a:ext cx="129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expiry · summarisation · compaction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3"/>
          <p:cNvSpPr/>
          <p:nvPr/>
        </p:nvSpPr>
        <p:spPr>
          <a:xfrm>
            <a:off x="5418734" y="2468880"/>
            <a:ext cx="1473900" cy="777300"/>
          </a:xfrm>
          <a:prstGeom prst="roundRect">
            <a:avLst>
              <a:gd fmla="val 5882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3"/>
          <p:cNvSpPr/>
          <p:nvPr/>
        </p:nvSpPr>
        <p:spPr>
          <a:xfrm>
            <a:off x="5418734" y="2468880"/>
            <a:ext cx="1473900" cy="27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3"/>
          <p:cNvSpPr/>
          <p:nvPr/>
        </p:nvSpPr>
        <p:spPr>
          <a:xfrm>
            <a:off x="5510174" y="2560320"/>
            <a:ext cx="12912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3"/>
          <p:cNvSpPr/>
          <p:nvPr/>
        </p:nvSpPr>
        <p:spPr>
          <a:xfrm>
            <a:off x="5510174" y="2715768"/>
            <a:ext cx="1291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DM Sans"/>
              <a:buNone/>
            </a:pPr>
            <a:r>
              <a:rPr b="1" i="0" lang="en-US" sz="10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Read in context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3"/>
          <p:cNvSpPr/>
          <p:nvPr/>
        </p:nvSpPr>
        <p:spPr>
          <a:xfrm>
            <a:off x="5510174" y="2944368"/>
            <a:ext cx="129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top-k · fusion · rerank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3"/>
          <p:cNvSpPr/>
          <p:nvPr/>
        </p:nvSpPr>
        <p:spPr>
          <a:xfrm>
            <a:off x="7002475" y="2468880"/>
            <a:ext cx="1473900" cy="777300"/>
          </a:xfrm>
          <a:prstGeom prst="roundRect">
            <a:avLst>
              <a:gd fmla="val 5882" name="adj"/>
            </a:avLst>
          </a:prstGeom>
          <a:solidFill>
            <a:srgbClr val="FFFFFF"/>
          </a:solidFill>
          <a:ln cap="flat" cmpd="sng" w="9525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3"/>
          <p:cNvSpPr/>
          <p:nvPr/>
        </p:nvSpPr>
        <p:spPr>
          <a:xfrm>
            <a:off x="7002475" y="2468880"/>
            <a:ext cx="1473900" cy="273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3"/>
          <p:cNvSpPr/>
          <p:nvPr/>
        </p:nvSpPr>
        <p:spPr>
          <a:xfrm>
            <a:off x="7093915" y="2560320"/>
            <a:ext cx="12912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GOVERNANCE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3"/>
          <p:cNvSpPr/>
          <p:nvPr/>
        </p:nvSpPr>
        <p:spPr>
          <a:xfrm>
            <a:off x="7093915" y="2715768"/>
            <a:ext cx="1291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DM Sans"/>
              <a:buNone/>
            </a:pPr>
            <a:r>
              <a:rPr b="1" i="0" lang="en-US" sz="10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Scope by identity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3"/>
          <p:cNvSpPr/>
          <p:nvPr/>
        </p:nvSpPr>
        <p:spPr>
          <a:xfrm>
            <a:off x="7093915" y="2944368"/>
            <a:ext cx="129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user · agent · thread · RLS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2" name="Google Shape;682;p23"/>
          <p:cNvCxnSpPr/>
          <p:nvPr/>
        </p:nvCxnSpPr>
        <p:spPr>
          <a:xfrm>
            <a:off x="4572000" y="3282696"/>
            <a:ext cx="0" cy="292500"/>
          </a:xfrm>
          <a:prstGeom prst="straightConnector1">
            <a:avLst/>
          </a:prstGeom>
          <a:noFill/>
          <a:ln cap="flat" cmpd="sng" w="19050">
            <a:solidFill>
              <a:srgbClr val="C746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3" name="Google Shape;683;p23"/>
          <p:cNvSpPr/>
          <p:nvPr/>
        </p:nvSpPr>
        <p:spPr>
          <a:xfrm>
            <a:off x="667512" y="3630168"/>
            <a:ext cx="7809000" cy="937200"/>
          </a:xfrm>
          <a:prstGeom prst="roundRect">
            <a:avLst>
              <a:gd fmla="val 7805" name="adj"/>
            </a:avLst>
          </a:prstGeom>
          <a:solidFill>
            <a:srgbClr val="F7E7E3"/>
          </a:solidFill>
          <a:ln cap="flat" cmpd="sng" w="1587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3"/>
          <p:cNvSpPr/>
          <p:nvPr/>
        </p:nvSpPr>
        <p:spPr>
          <a:xfrm>
            <a:off x="667512" y="3630168"/>
            <a:ext cx="7809000" cy="366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3"/>
          <p:cNvSpPr/>
          <p:nvPr/>
        </p:nvSpPr>
        <p:spPr>
          <a:xfrm>
            <a:off x="850392" y="3739896"/>
            <a:ext cx="36576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ORACLE'S ANSWER · OAMP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3"/>
          <p:cNvSpPr/>
          <p:nvPr/>
        </p:nvSpPr>
        <p:spPr>
          <a:xfrm>
            <a:off x="850392" y="3904488"/>
            <a:ext cx="29262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Oracle AI Agent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3"/>
          <p:cNvSpPr/>
          <p:nvPr/>
        </p:nvSpPr>
        <p:spPr>
          <a:xfrm>
            <a:off x="850392" y="4105656"/>
            <a:ext cx="29262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Memory Package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3"/>
          <p:cNvSpPr/>
          <p:nvPr/>
        </p:nvSpPr>
        <p:spPr>
          <a:xfrm>
            <a:off x="850392" y="4361688"/>
            <a:ext cx="2926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pip install oracleagentmemory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3"/>
          <p:cNvSpPr/>
          <p:nvPr/>
        </p:nvSpPr>
        <p:spPr>
          <a:xfrm>
            <a:off x="3867912" y="3739896"/>
            <a:ext cx="1426500" cy="717900"/>
          </a:xfrm>
          <a:prstGeom prst="roundRect">
            <a:avLst>
              <a:gd fmla="val 6369" name="adj"/>
            </a:avLst>
          </a:prstGeom>
          <a:solidFill>
            <a:srgbClr val="FFFFFF"/>
          </a:solidFill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3"/>
          <p:cNvSpPr/>
          <p:nvPr/>
        </p:nvSpPr>
        <p:spPr>
          <a:xfrm>
            <a:off x="3959352" y="3813048"/>
            <a:ext cx="12435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01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3"/>
          <p:cNvSpPr/>
          <p:nvPr/>
        </p:nvSpPr>
        <p:spPr>
          <a:xfrm>
            <a:off x="3959352" y="3959352"/>
            <a:ext cx="1243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DM Sans"/>
              <a:buNone/>
            </a:pPr>
            <a:r>
              <a:rPr b="1" i="0" lang="en-US" sz="13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memory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3"/>
          <p:cNvSpPr/>
          <p:nvPr/>
        </p:nvSpPr>
        <p:spPr>
          <a:xfrm>
            <a:off x="3959352" y="4160092"/>
            <a:ext cx="12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facts, corrections, events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3"/>
          <p:cNvSpPr/>
          <p:nvPr/>
        </p:nvSpPr>
        <p:spPr>
          <a:xfrm>
            <a:off x="5367528" y="3739896"/>
            <a:ext cx="1426500" cy="717900"/>
          </a:xfrm>
          <a:prstGeom prst="roundRect">
            <a:avLst>
              <a:gd fmla="val 6369" name="adj"/>
            </a:avLst>
          </a:prstGeom>
          <a:solidFill>
            <a:srgbClr val="FFFFFF"/>
          </a:solidFill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3"/>
          <p:cNvSpPr/>
          <p:nvPr/>
        </p:nvSpPr>
        <p:spPr>
          <a:xfrm>
            <a:off x="5458968" y="3813048"/>
            <a:ext cx="12435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02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3"/>
          <p:cNvSpPr/>
          <p:nvPr/>
        </p:nvSpPr>
        <p:spPr>
          <a:xfrm>
            <a:off x="5458968" y="3959352"/>
            <a:ext cx="1243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DM Sans"/>
              <a:buNone/>
            </a:pPr>
            <a:r>
              <a:rPr b="1" i="0" lang="en-US" sz="13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thread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3"/>
          <p:cNvSpPr/>
          <p:nvPr/>
        </p:nvSpPr>
        <p:spPr>
          <a:xfrm>
            <a:off x="5458968" y="4160092"/>
            <a:ext cx="12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scoped conversations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3"/>
          <p:cNvSpPr/>
          <p:nvPr/>
        </p:nvSpPr>
        <p:spPr>
          <a:xfrm>
            <a:off x="6867144" y="3739896"/>
            <a:ext cx="1426500" cy="717900"/>
          </a:xfrm>
          <a:prstGeom prst="roundRect">
            <a:avLst>
              <a:gd fmla="val 6369" name="adj"/>
            </a:avLst>
          </a:prstGeom>
          <a:solidFill>
            <a:srgbClr val="FFFFFF"/>
          </a:solidFill>
          <a:ln cap="flat" cmpd="sng" w="952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3"/>
          <p:cNvSpPr/>
          <p:nvPr/>
        </p:nvSpPr>
        <p:spPr>
          <a:xfrm>
            <a:off x="6958584" y="3813048"/>
            <a:ext cx="1243500" cy="1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650"/>
              <a:buFont typeface="DM Mono"/>
              <a:buNone/>
            </a:pPr>
            <a:r>
              <a:rPr b="1" i="0" lang="en-US" sz="6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03</a:t>
            </a:r>
            <a:endParaRPr b="0" i="0" sz="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3"/>
          <p:cNvSpPr/>
          <p:nvPr/>
        </p:nvSpPr>
        <p:spPr>
          <a:xfrm>
            <a:off x="6958584" y="3959352"/>
            <a:ext cx="12435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DM Sans"/>
              <a:buNone/>
            </a:pPr>
            <a:r>
              <a:rPr b="1" i="0" lang="en-US" sz="13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scratchpad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3"/>
          <p:cNvSpPr/>
          <p:nvPr/>
        </p:nvSpPr>
        <p:spPr>
          <a:xfrm>
            <a:off x="6958584" y="4160092"/>
            <a:ext cx="1243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750"/>
              <a:buFont typeface="DM Sans"/>
              <a:buNone/>
            </a:pPr>
            <a:r>
              <a:rPr b="0" i="0" lang="en-US" sz="75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ephemeral working state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4"/>
          <p:cNvSpPr/>
          <p:nvPr/>
        </p:nvSpPr>
        <p:spPr>
          <a:xfrm>
            <a:off x="676025" y="1990950"/>
            <a:ext cx="74178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3200">
                <a:solidFill>
                  <a:srgbClr val="A6362A"/>
                </a:solidFill>
                <a:latin typeface="DM Sans"/>
                <a:ea typeface="DM Sans"/>
                <a:cs typeface="DM Sans"/>
                <a:sym typeface="DM Sans"/>
              </a:rPr>
              <a:t>Agent Harness </a:t>
            </a:r>
            <a:r>
              <a:rPr b="1" lang="en-US" sz="3200">
                <a:solidFill>
                  <a:srgbClr val="A6362A"/>
                </a:solidFill>
                <a:latin typeface="DM Sans"/>
                <a:ea typeface="DM Sans"/>
                <a:cs typeface="DM Sans"/>
                <a:sym typeface="DM Sans"/>
              </a:rPr>
              <a:t>Use Case Focus</a:t>
            </a:r>
            <a:endParaRPr b="1" sz="32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300"/>
              <a:buFont typeface="DM Sans"/>
              <a:buChar char="-"/>
            </a:pPr>
            <a:r>
              <a:rPr b="1" lang="en-US" sz="23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Migration Agent</a:t>
            </a:r>
            <a:endParaRPr b="1" sz="23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300"/>
              <a:buFont typeface="DM Sans"/>
              <a:buChar char="-"/>
            </a:pPr>
            <a:r>
              <a:rPr b="1" lang="en-US" sz="23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Enterprise Data Agent</a:t>
            </a:r>
            <a:endParaRPr b="1" sz="32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t/>
            </a:r>
            <a:endParaRPr b="1" sz="42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5"/>
          <p:cNvSpPr/>
          <p:nvPr/>
        </p:nvSpPr>
        <p:spPr>
          <a:xfrm>
            <a:off x="676025" y="1990950"/>
            <a:ext cx="7417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lang="en-US" sz="3200">
                <a:solidFill>
                  <a:srgbClr val="A6362A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br>
              <a:rPr b="1" lang="en-US" sz="32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3200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Don’t Compromise In The Age AI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t/>
            </a:r>
            <a:endParaRPr b="1" sz="4200">
              <a:solidFill>
                <a:srgbClr val="11111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6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COMPROMISE ·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6"/>
          <p:cNvSpPr/>
          <p:nvPr/>
        </p:nvSpPr>
        <p:spPr>
          <a:xfrm>
            <a:off x="667512" y="548505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26"/>
          <p:cNvSpPr/>
          <p:nvPr/>
        </p:nvSpPr>
        <p:spPr>
          <a:xfrm>
            <a:off x="667512" y="63994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6"/>
          <p:cNvSpPr/>
          <p:nvPr/>
        </p:nvSpPr>
        <p:spPr>
          <a:xfrm>
            <a:off x="667500" y="959972"/>
            <a:ext cx="82296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Don't compromise</a:t>
            </a:r>
            <a:b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in the age of AI.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7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COMPROMISE ·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667512" y="548505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7"/>
          <p:cNvSpPr/>
          <p:nvPr/>
        </p:nvSpPr>
        <p:spPr>
          <a:xfrm>
            <a:off x="667512" y="63994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667500" y="959972"/>
            <a:ext cx="82296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Don't compromise</a:t>
            </a:r>
            <a:b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in the age of AI. </a:t>
            </a:r>
            <a:endParaRPr b="1" i="1" sz="2800">
              <a:solidFill>
                <a:srgbClr val="C7463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lang="en-US" sz="2000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CHOOSE BOTH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COMPROMISE ·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8"/>
          <p:cNvSpPr/>
          <p:nvPr/>
        </p:nvSpPr>
        <p:spPr>
          <a:xfrm>
            <a:off x="667512" y="548505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8"/>
          <p:cNvSpPr/>
          <p:nvPr/>
        </p:nvSpPr>
        <p:spPr>
          <a:xfrm>
            <a:off x="667512" y="63994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8"/>
          <p:cNvSpPr/>
          <p:nvPr/>
        </p:nvSpPr>
        <p:spPr>
          <a:xfrm>
            <a:off x="667512" y="959985"/>
            <a:ext cx="82296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Don't compromise</a:t>
            </a:r>
            <a:b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in the age of AI. </a:t>
            </a:r>
            <a:b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2000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CHOOSE BOTH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667512" y="2423160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AGENT MEMORY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8"/>
          <p:cNvSpPr/>
          <p:nvPr/>
        </p:nvSpPr>
        <p:spPr>
          <a:xfrm>
            <a:off x="2770632" y="2423160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Filesystem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5148072" y="2423160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8"/>
          <p:cNvSpPr/>
          <p:nvPr/>
        </p:nvSpPr>
        <p:spPr>
          <a:xfrm>
            <a:off x="5559552" y="2423160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Database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8"/>
          <p:cNvSpPr/>
          <p:nvPr/>
        </p:nvSpPr>
        <p:spPr>
          <a:xfrm>
            <a:off x="667512" y="2796235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8"/>
          <p:cNvSpPr/>
          <p:nvPr/>
        </p:nvSpPr>
        <p:spPr>
          <a:xfrm>
            <a:off x="667512" y="2825496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DATA MODELLING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"/>
          <p:cNvSpPr/>
          <p:nvPr/>
        </p:nvSpPr>
        <p:spPr>
          <a:xfrm>
            <a:off x="2770632" y="2825496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JSON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8"/>
          <p:cNvSpPr/>
          <p:nvPr/>
        </p:nvSpPr>
        <p:spPr>
          <a:xfrm>
            <a:off x="5148072" y="2825496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8"/>
          <p:cNvSpPr/>
          <p:nvPr/>
        </p:nvSpPr>
        <p:spPr>
          <a:xfrm>
            <a:off x="5559552" y="2825496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Relational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8"/>
          <p:cNvSpPr/>
          <p:nvPr/>
        </p:nvSpPr>
        <p:spPr>
          <a:xfrm>
            <a:off x="667512" y="3198571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8"/>
          <p:cNvSpPr/>
          <p:nvPr/>
        </p:nvSpPr>
        <p:spPr>
          <a:xfrm>
            <a:off x="667512" y="3227832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VELOCITY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8"/>
          <p:cNvSpPr/>
          <p:nvPr/>
        </p:nvSpPr>
        <p:spPr>
          <a:xfrm>
            <a:off x="2770632" y="3227832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Fast innovation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8"/>
          <p:cNvSpPr/>
          <p:nvPr/>
        </p:nvSpPr>
        <p:spPr>
          <a:xfrm>
            <a:off x="5148072" y="3227832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8"/>
          <p:cNvSpPr/>
          <p:nvPr/>
        </p:nvSpPr>
        <p:spPr>
          <a:xfrm>
            <a:off x="5559552" y="3227832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Enterprise security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8"/>
          <p:cNvSpPr/>
          <p:nvPr/>
        </p:nvSpPr>
        <p:spPr>
          <a:xfrm>
            <a:off x="667512" y="3600907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8"/>
          <p:cNvSpPr/>
          <p:nvPr/>
        </p:nvSpPr>
        <p:spPr>
          <a:xfrm>
            <a:off x="667512" y="3630168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770632" y="3630168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Vector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148072" y="3630168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5559552" y="3630168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Lexical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667512" y="4003243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8"/>
          <p:cNvSpPr/>
          <p:nvPr/>
        </p:nvSpPr>
        <p:spPr>
          <a:xfrm>
            <a:off x="667512" y="4032504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DEPLOYMENT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770632" y="4032504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Cloud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148072" y="4032504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5559552" y="4032504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On-prem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COMPROMISE ·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667512" y="548505"/>
            <a:ext cx="301800" cy="1470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667512" y="639945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ORACLE AI DATABASE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667512" y="959985"/>
            <a:ext cx="82296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Don't compromise</a:t>
            </a:r>
            <a:b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in the age of AI. </a:t>
            </a:r>
            <a:b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US" sz="2000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CHOOSE BOTH</a:t>
            </a:r>
            <a:endParaRPr b="1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667512" y="2423160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AGENT MEMORY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2770632" y="2423160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Filesystem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5148072" y="2423160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5559552" y="2423160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Database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667512" y="2796235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67512" y="2825496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DATA MODELLING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2770632" y="2825496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JSON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5148072" y="2825496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5559552" y="2825496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Relational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667512" y="3198571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667512" y="3227832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VELOCITY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770632" y="3227832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Fast innovation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148072" y="3227832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5559552" y="3227832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Enterprise security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667512" y="3600907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667512" y="3630168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RETRIEVAL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2770632" y="3630168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Vector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5148072" y="3630168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5559552" y="3630168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Lexical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667512" y="4003243"/>
            <a:ext cx="7809000" cy="3600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667512" y="4032504"/>
            <a:ext cx="2011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DEPLOYMENT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2770632" y="4032504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Cloud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5148072" y="4032504"/>
            <a:ext cx="320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2000"/>
              <a:buFont typeface="DM Sans"/>
              <a:buNone/>
            </a:pPr>
            <a:r>
              <a:rPr b="1" i="0" lang="en-US" sz="20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+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5559552" y="4032504"/>
            <a:ext cx="2926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DM Sans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On-prem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AGENDA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WHAT WE'LL COVER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67512" y="96012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667512" y="1280160"/>
            <a:ext cx="7772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DM Sans"/>
              <a:buNone/>
            </a:pPr>
            <a:r>
              <a:rPr b="1" i="0" lang="en-US" sz="28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What we'll talk </a:t>
            </a:r>
            <a:r>
              <a:rPr b="1" i="1" lang="en-US" sz="28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through.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667512" y="2194560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170432" y="2194560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The four shapes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1170432" y="2468880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FORM FACTOR · EVOLUTION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667512" y="2706624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667512" y="2761488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170432" y="2761488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Where the field heads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1170432" y="3035808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AUTOMATION + AUTONOMY · CONVERGE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667512" y="3273552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667512" y="3328416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1170432" y="3328416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ways to build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170432" y="3602736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NO CODE → CUSTOM CODE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67512" y="3840480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667512" y="3895344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170432" y="3895344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front doors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170432" y="4169664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→ ORACLE PRODUCTS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667512" y="4407408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736592" y="2194560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5239512" y="2194560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What is an agent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5239512" y="2468880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MODEL + HARNESS = AGENT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4736592" y="2706624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4736592" y="2761488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5239512" y="2761488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Inside the harness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5239512" y="3035808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FOURTEEN SURFACES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4736592" y="3273552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4736592" y="3328416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07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239512" y="3328416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One substrate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5239512" y="3602736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HARNESS LIVES IN THE DATABASE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736592" y="3840480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4736592" y="3895344"/>
            <a:ext cx="411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400"/>
              <a:buFont typeface="DM Mono"/>
              <a:buNone/>
            </a:pPr>
            <a:r>
              <a:rPr b="1" i="0" lang="en-US" sz="14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08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239512" y="3895344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00"/>
              <a:buFont typeface="DM Sans"/>
              <a:buNone/>
            </a:pPr>
            <a:r>
              <a:rPr b="1" i="0" lang="en-US" sz="15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Many shapes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5239512" y="4169664"/>
            <a:ext cx="310896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ONE ENGINE · MANY OUTPUTS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736592" y="4407408"/>
            <a:ext cx="3657600" cy="4572"/>
          </a:xfrm>
          <a:prstGeom prst="rect">
            <a:avLst/>
          </a:prstGeom>
          <a:solidFill>
            <a:srgbClr val="ECE9E5"/>
          </a:solidFill>
          <a:ln cap="flat" cmpd="sng" w="12700">
            <a:solidFill>
              <a:srgbClr val="ECE9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OVERVIEW 01 OF 03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FORM FACTOR · EVOLUTION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WHERE THE FIELD IS TODAY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667512" y="12801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shapes AI applications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take.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667512" y="324612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DM Sans"/>
              <a:buNone/>
            </a:pPr>
            <a:r>
              <a:rPr b="1" i="0" lang="en-US" sz="2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Application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7"/>
          <p:cNvCxnSpPr/>
          <p:nvPr/>
        </p:nvCxnSpPr>
        <p:spPr>
          <a:xfrm>
            <a:off x="4023360" y="2862072"/>
            <a:ext cx="0" cy="1316736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2" name="Google Shape;152;p7"/>
          <p:cNvCxnSpPr/>
          <p:nvPr/>
        </p:nvCxnSpPr>
        <p:spPr>
          <a:xfrm>
            <a:off x="3017520" y="3520440"/>
            <a:ext cx="10058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3" name="Google Shape;153;p7"/>
          <p:cNvCxnSpPr/>
          <p:nvPr/>
        </p:nvCxnSpPr>
        <p:spPr>
          <a:xfrm>
            <a:off x="4023360" y="2862072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4" name="Google Shape;154;p7"/>
          <p:cNvCxnSpPr/>
          <p:nvPr/>
        </p:nvCxnSpPr>
        <p:spPr>
          <a:xfrm>
            <a:off x="4023360" y="3300984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5" name="Google Shape;155;p7"/>
          <p:cNvCxnSpPr/>
          <p:nvPr/>
        </p:nvCxnSpPr>
        <p:spPr>
          <a:xfrm>
            <a:off x="4023360" y="3739896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6" name="Google Shape;156;p7"/>
          <p:cNvCxnSpPr/>
          <p:nvPr/>
        </p:nvCxnSpPr>
        <p:spPr>
          <a:xfrm>
            <a:off x="4023360" y="4178808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7" name="Google Shape;157;p7"/>
          <p:cNvSpPr/>
          <p:nvPr/>
        </p:nvSpPr>
        <p:spPr>
          <a:xfrm>
            <a:off x="4572000" y="2697480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4736592" y="2697480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LLM Chatbot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572000" y="3136392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4736592" y="3136392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RAG Applications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4572000" y="3575304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4736592" y="3575304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LLM-Driven Workflow  (Automation)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4572000" y="4014216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4736592" y="4014216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Agents  (Autonomy)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OVERVIEW 02 OF 03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FORM FACTOR · CONVERGENCE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WHERE THE FIELD IS HEADING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667512" y="12801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Automation and autonomy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converge.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67512" y="192024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DM Sans"/>
              <a:buNone/>
            </a:pPr>
            <a:r>
              <a:rPr b="0" i="1" lang="en-US" sz="12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Chatbots flatten. RAG flattens. Autonomy generates the automation.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667512" y="324612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DM Sans"/>
              <a:buNone/>
            </a:pPr>
            <a:r>
              <a:rPr b="1" i="0" lang="en-US" sz="2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Application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8"/>
          <p:cNvCxnSpPr/>
          <p:nvPr/>
        </p:nvCxnSpPr>
        <p:spPr>
          <a:xfrm>
            <a:off x="4023360" y="2862072"/>
            <a:ext cx="0" cy="1316736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8" name="Google Shape;178;p8"/>
          <p:cNvCxnSpPr/>
          <p:nvPr/>
        </p:nvCxnSpPr>
        <p:spPr>
          <a:xfrm>
            <a:off x="3017520" y="3520440"/>
            <a:ext cx="10058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9" name="Google Shape;179;p8"/>
          <p:cNvCxnSpPr/>
          <p:nvPr/>
        </p:nvCxnSpPr>
        <p:spPr>
          <a:xfrm>
            <a:off x="4023360" y="2862072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0" name="Google Shape;180;p8"/>
          <p:cNvCxnSpPr/>
          <p:nvPr/>
        </p:nvCxnSpPr>
        <p:spPr>
          <a:xfrm>
            <a:off x="4023360" y="3300984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8C4B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1" name="Google Shape;181;p8"/>
          <p:cNvCxnSpPr/>
          <p:nvPr/>
        </p:nvCxnSpPr>
        <p:spPr>
          <a:xfrm>
            <a:off x="4023360" y="3739896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" name="Google Shape;182;p8"/>
          <p:cNvCxnSpPr/>
          <p:nvPr/>
        </p:nvCxnSpPr>
        <p:spPr>
          <a:xfrm>
            <a:off x="4023360" y="4178808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3" name="Google Shape;183;p8"/>
          <p:cNvSpPr/>
          <p:nvPr/>
        </p:nvSpPr>
        <p:spPr>
          <a:xfrm>
            <a:off x="4572000" y="2697480"/>
            <a:ext cx="219456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4736592" y="2697480"/>
            <a:ext cx="19202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LLM Chatbot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572000" y="3136392"/>
            <a:ext cx="219456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4736592" y="3136392"/>
            <a:ext cx="19202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6B6661"/>
                </a:solidFill>
                <a:latin typeface="DM Sans"/>
                <a:ea typeface="DM Sans"/>
                <a:cs typeface="DM Sans"/>
                <a:sym typeface="DM Sans"/>
              </a:rPr>
              <a:t>RAG Applications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4572000" y="3575304"/>
            <a:ext cx="2194560" cy="329184"/>
          </a:xfrm>
          <a:prstGeom prst="roundRect">
            <a:avLst>
              <a:gd fmla="val 16667" name="adj"/>
            </a:avLst>
          </a:prstGeom>
          <a:solidFill>
            <a:srgbClr val="F7E7E3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4736592" y="3575304"/>
            <a:ext cx="19202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Automation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4572000" y="4014216"/>
            <a:ext cx="2194560" cy="329184"/>
          </a:xfrm>
          <a:prstGeom prst="roundRect">
            <a:avLst>
              <a:gd fmla="val 16667" name="adj"/>
            </a:avLst>
          </a:prstGeom>
          <a:solidFill>
            <a:srgbClr val="F7E7E3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4736592" y="4014216"/>
            <a:ext cx="192024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Autonomy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6949440" y="2697480"/>
            <a:ext cx="1463040" cy="1645920"/>
          </a:xfrm>
          <a:prstGeom prst="roundRect">
            <a:avLst>
              <a:gd fmla="val 3750" name="adj"/>
            </a:avLst>
          </a:prstGeom>
          <a:solidFill>
            <a:srgbClr val="FFFFFF"/>
          </a:solidFill>
          <a:ln cap="flat" cmpd="sng" w="15875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 flipH="1">
            <a:off x="6821424" y="3429000"/>
            <a:ext cx="146304" cy="182880"/>
          </a:xfrm>
          <a:prstGeom prst="rtTriangle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7077456" y="2807208"/>
            <a:ext cx="120700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750"/>
              <a:buFont typeface="DM Mono"/>
              <a:buNone/>
            </a:pPr>
            <a:r>
              <a:rPr b="1" i="0" lang="en-US" sz="75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WHERE WE'RE HEADING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7077456" y="3154680"/>
            <a:ext cx="1207008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DM Sans"/>
              <a:buNone/>
            </a:pPr>
            <a:r>
              <a:rPr b="0" i="0" lang="en-US" sz="11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Autonomous systems that build automated workflows.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OVERVIEW 03 OF 03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· THE SPECTRUM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HOW AI APPLICATIONS GET BUILT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67512" y="12801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Four modes on a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spectrum.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667512" y="1920240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DM Sans"/>
              <a:buNone/>
            </a:pPr>
            <a:r>
              <a:rPr b="0" i="1" lang="en-US" sz="1200" u="none" cap="none" strike="noStrike">
                <a:solidFill>
                  <a:srgbClr val="4A4A4A"/>
                </a:solidFill>
                <a:latin typeface="DM Sans"/>
                <a:ea typeface="DM Sans"/>
                <a:cs typeface="DM Sans"/>
                <a:sym typeface="DM Sans"/>
              </a:rPr>
              <a:t>From no-code to custom code, the same database can serve all four.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667512" y="324612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DM Sans"/>
              <a:buNone/>
            </a:pPr>
            <a:r>
              <a:rPr b="1" i="0" lang="en-US" sz="2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Application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9"/>
          <p:cNvCxnSpPr/>
          <p:nvPr/>
        </p:nvCxnSpPr>
        <p:spPr>
          <a:xfrm>
            <a:off x="4023360" y="2862072"/>
            <a:ext cx="0" cy="1316736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08" name="Google Shape;208;p9"/>
          <p:cNvCxnSpPr/>
          <p:nvPr/>
        </p:nvCxnSpPr>
        <p:spPr>
          <a:xfrm>
            <a:off x="3017520" y="3520440"/>
            <a:ext cx="10058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09" name="Google Shape;209;p9"/>
          <p:cNvCxnSpPr/>
          <p:nvPr/>
        </p:nvCxnSpPr>
        <p:spPr>
          <a:xfrm>
            <a:off x="4023360" y="2862072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0" name="Google Shape;210;p9"/>
          <p:cNvCxnSpPr/>
          <p:nvPr/>
        </p:nvCxnSpPr>
        <p:spPr>
          <a:xfrm>
            <a:off x="4023360" y="3300984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1" name="Google Shape;211;p9"/>
          <p:cNvCxnSpPr/>
          <p:nvPr/>
        </p:nvCxnSpPr>
        <p:spPr>
          <a:xfrm>
            <a:off x="4023360" y="3739896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2" name="Google Shape;212;p9"/>
          <p:cNvCxnSpPr/>
          <p:nvPr/>
        </p:nvCxnSpPr>
        <p:spPr>
          <a:xfrm>
            <a:off x="4023360" y="4178808"/>
            <a:ext cx="5486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3" name="Google Shape;213;p9"/>
          <p:cNvSpPr/>
          <p:nvPr/>
        </p:nvSpPr>
        <p:spPr>
          <a:xfrm>
            <a:off x="4572000" y="2697480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4736592" y="2697480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No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4572000" y="3136392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4736592" y="3136392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Low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4572000" y="3575304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4736592" y="3575304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Framework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4572000" y="4014216"/>
            <a:ext cx="2926080" cy="32918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4736592" y="4014216"/>
            <a:ext cx="2651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Custom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4462272" y="3465576"/>
            <a:ext cx="3145536" cy="987552"/>
          </a:xfrm>
          <a:prstGeom prst="roundRect">
            <a:avLst>
              <a:gd fmla="val 4630" name="adj"/>
            </a:avLst>
          </a:prstGeom>
          <a:solidFill>
            <a:srgbClr val="F1EFED">
              <a:alpha val="0"/>
            </a:srgbClr>
          </a:solidFill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5486400" y="3401568"/>
            <a:ext cx="1097280" cy="128016"/>
          </a:xfrm>
          <a:prstGeom prst="rect">
            <a:avLst/>
          </a:prstGeom>
          <a:solidFill>
            <a:srgbClr val="F1EFED"/>
          </a:solidFill>
          <a:ln cap="flat" cmpd="sng" w="12700">
            <a:solidFill>
              <a:srgbClr val="F1EF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5486400" y="3383280"/>
            <a:ext cx="109728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PRO CODE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/>
          <p:nvPr/>
        </p:nvSpPr>
        <p:spPr>
          <a:xfrm>
            <a:off x="667512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PORTFOLIO MAPPING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3904488" y="283464"/>
            <a:ext cx="45720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· ORACLE PRODUCTS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667512" y="868680"/>
            <a:ext cx="301752" cy="14630"/>
          </a:xfrm>
          <a:prstGeom prst="rect">
            <a:avLst/>
          </a:prstGeom>
          <a:solidFill>
            <a:srgbClr val="C74634"/>
          </a:solidFill>
          <a:ln cap="flat" cmpd="sng" w="12700">
            <a:solidFill>
              <a:srgbClr val="C746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667512" y="960120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100"/>
              <a:buFont typeface="DM Sans"/>
              <a:buNone/>
            </a:pPr>
            <a:r>
              <a:rPr b="1" i="0" lang="en-US" sz="11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MEETING THE DEVELOPER WHERE THEY ARE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667512" y="128016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DM Sans"/>
              <a:buNone/>
            </a:pPr>
            <a:r>
              <a:rPr b="1" i="0" lang="en-US" sz="26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Same database. </a:t>
            </a:r>
            <a:r>
              <a:rPr b="1" i="1" lang="en-US" sz="260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Four front doors.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667512" y="288036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DM Sans"/>
              <a:buNone/>
            </a:pPr>
            <a:r>
              <a:rPr b="1" i="0" lang="en-US" sz="2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AI Application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0"/>
          <p:cNvCxnSpPr/>
          <p:nvPr/>
        </p:nvCxnSpPr>
        <p:spPr>
          <a:xfrm>
            <a:off x="4023360" y="2112264"/>
            <a:ext cx="0" cy="2084832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6" name="Google Shape;236;p10"/>
          <p:cNvCxnSpPr/>
          <p:nvPr/>
        </p:nvCxnSpPr>
        <p:spPr>
          <a:xfrm>
            <a:off x="3017520" y="3154680"/>
            <a:ext cx="100584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7" name="Google Shape;237;p10"/>
          <p:cNvCxnSpPr/>
          <p:nvPr/>
        </p:nvCxnSpPr>
        <p:spPr>
          <a:xfrm>
            <a:off x="4023360" y="2112264"/>
            <a:ext cx="18288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8" name="Google Shape;238;p10"/>
          <p:cNvCxnSpPr/>
          <p:nvPr/>
        </p:nvCxnSpPr>
        <p:spPr>
          <a:xfrm>
            <a:off x="4023360" y="2807208"/>
            <a:ext cx="18288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39" name="Google Shape;239;p10"/>
          <p:cNvCxnSpPr/>
          <p:nvPr/>
        </p:nvCxnSpPr>
        <p:spPr>
          <a:xfrm>
            <a:off x="4023360" y="3502152"/>
            <a:ext cx="18288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40" name="Google Shape;240;p10"/>
          <p:cNvCxnSpPr/>
          <p:nvPr/>
        </p:nvCxnSpPr>
        <p:spPr>
          <a:xfrm>
            <a:off x="4023360" y="4197096"/>
            <a:ext cx="182880" cy="0"/>
          </a:xfrm>
          <a:prstGeom prst="straightConnector1">
            <a:avLst/>
          </a:prstGeom>
          <a:noFill/>
          <a:ln cap="flat" cmpd="sng" w="12700">
            <a:solidFill>
              <a:srgbClr val="C7463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41" name="Google Shape;241;p10"/>
          <p:cNvSpPr/>
          <p:nvPr/>
        </p:nvSpPr>
        <p:spPr>
          <a:xfrm>
            <a:off x="4206240" y="1837944"/>
            <a:ext cx="3657600" cy="54864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4389120" y="1892808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No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4389120" y="2112264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050"/>
              <a:buFont typeface="DM Sans"/>
              <a:buNone/>
            </a:pPr>
            <a:r>
              <a:rPr b="0" i="1" lang="en-US" sz="105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Private Agent Factory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4206240" y="2532888"/>
            <a:ext cx="3657600" cy="54864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4389120" y="2587752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Low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4389120" y="2807208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050"/>
              <a:buFont typeface="DM Sans"/>
              <a:buNone/>
            </a:pPr>
            <a:r>
              <a:rPr b="0" i="1" lang="en-US" sz="105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Select AI · APEX AI Assistant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4206240" y="3227832"/>
            <a:ext cx="3657600" cy="54864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4389120" y="3282696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Framework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4389120" y="3502152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050"/>
              <a:buFont typeface="DM Sans"/>
              <a:buNone/>
            </a:pPr>
            <a:r>
              <a:rPr b="0" i="1" lang="en-US" sz="105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langchain · llamaindex · OAMP · Haystack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4206240" y="3922776"/>
            <a:ext cx="3657600" cy="54864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2700">
            <a:solidFill>
              <a:srgbClr val="C8C4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389120" y="3977640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DM Sans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DM Sans"/>
                <a:ea typeface="DM Sans"/>
                <a:cs typeface="DM Sans"/>
                <a:sym typeface="DM Sans"/>
              </a:rPr>
              <a:t>Custom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4389120" y="4197096"/>
            <a:ext cx="3337560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1050"/>
              <a:buFont typeface="DM Sans"/>
              <a:buNone/>
            </a:pPr>
            <a:r>
              <a:rPr b="0" i="1" lang="en-US" sz="1050" u="none" cap="none" strike="noStrike">
                <a:solidFill>
                  <a:srgbClr val="C74634"/>
                </a:solidFill>
                <a:latin typeface="DM Sans"/>
                <a:ea typeface="DM Sans"/>
                <a:cs typeface="DM Sans"/>
                <a:sym typeface="DM Sans"/>
              </a:rPr>
              <a:t>SDKs · MCP Server · REST APIs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4096512" y="3118104"/>
            <a:ext cx="3877056" cy="1463040"/>
          </a:xfrm>
          <a:prstGeom prst="roundRect">
            <a:avLst>
              <a:gd fmla="val 3125" name="adj"/>
            </a:avLst>
          </a:prstGeom>
          <a:solidFill>
            <a:srgbClr val="F1EFED">
              <a:alpha val="0"/>
            </a:srgbClr>
          </a:solidFill>
          <a:ln cap="flat" cmpd="sng" w="9525">
            <a:solidFill>
              <a:srgbClr val="C7463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5486400" y="3054096"/>
            <a:ext cx="1097280" cy="128016"/>
          </a:xfrm>
          <a:prstGeom prst="rect">
            <a:avLst/>
          </a:prstGeom>
          <a:solidFill>
            <a:srgbClr val="F1EFED"/>
          </a:solidFill>
          <a:ln cap="flat" cmpd="sng" w="12700">
            <a:solidFill>
              <a:srgbClr val="F1EF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486400" y="3035808"/>
            <a:ext cx="109728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800"/>
              <a:buFont typeface="DM Mono"/>
              <a:buNone/>
            </a:pPr>
            <a:r>
              <a:rPr b="1" i="0" lang="en-US" sz="8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PRO CODE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667512" y="4887468"/>
            <a:ext cx="173736" cy="10058"/>
          </a:xfrm>
          <a:prstGeom prst="rect">
            <a:avLst/>
          </a:prstGeom>
          <a:solidFill>
            <a:srgbClr val="FFFFFF">
              <a:alpha val="70196"/>
            </a:srgbClr>
          </a:solidFill>
          <a:ln cap="flat" cmpd="sng" w="12700">
            <a:solidFill>
              <a:srgbClr val="FFFFFF">
                <a:alpha val="7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FED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667512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74634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PORTFOLIO MAPPING</a:t>
            </a:r>
            <a:r>
              <a:rPr b="1" lang="en-US" sz="900">
                <a:solidFill>
                  <a:srgbClr val="C74634"/>
                </a:solidFill>
                <a:latin typeface="DM Mono"/>
                <a:ea typeface="DM Mono"/>
                <a:cs typeface="DM Mono"/>
                <a:sym typeface="DM Mono"/>
              </a:rPr>
              <a:t> | PRIVATE AGENT FACTORY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3904488" y="283464"/>
            <a:ext cx="4572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6B6661"/>
              </a:buClr>
              <a:buSzPts val="900"/>
              <a:buFont typeface="DM Mono"/>
              <a:buNone/>
            </a:pPr>
            <a:r>
              <a:rPr b="1" i="0" lang="en-US" sz="900" u="none" cap="none" strike="noStrike">
                <a:solidFill>
                  <a:srgbClr val="6B6661"/>
                </a:solidFill>
                <a:latin typeface="DM Mono"/>
                <a:ea typeface="DM Mono"/>
                <a:cs typeface="DM Mono"/>
                <a:sym typeface="DM Mono"/>
              </a:rPr>
              <a:t>BUILD MODES · ORACLE PRODUCTS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643570"/>
            <a:ext cx="3844076" cy="219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025" y="731800"/>
            <a:ext cx="3967601" cy="202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751" y="2967188"/>
            <a:ext cx="3767268" cy="206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2326" y="2967188"/>
            <a:ext cx="1702517" cy="20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7242" y="2907588"/>
            <a:ext cx="2072377" cy="206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